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  <p:sldMasterId id="2147484348" r:id="rId3"/>
  </p:sldMasterIdLst>
  <p:notesMasterIdLst>
    <p:notesMasterId r:id="rId22"/>
  </p:notesMasterIdLst>
  <p:handoutMasterIdLst>
    <p:handoutMasterId r:id="rId23"/>
  </p:handoutMasterIdLst>
  <p:sldIdLst>
    <p:sldId id="1367" r:id="rId4"/>
    <p:sldId id="1493" r:id="rId5"/>
    <p:sldId id="1501" r:id="rId6"/>
    <p:sldId id="1506" r:id="rId7"/>
    <p:sldId id="1494" r:id="rId8"/>
    <p:sldId id="1496" r:id="rId9"/>
    <p:sldId id="1500" r:id="rId10"/>
    <p:sldId id="1498" r:id="rId11"/>
    <p:sldId id="1502" r:id="rId12"/>
    <p:sldId id="1507" r:id="rId13"/>
    <p:sldId id="1508" r:id="rId14"/>
    <p:sldId id="1509" r:id="rId15"/>
    <p:sldId id="1510" r:id="rId16"/>
    <p:sldId id="1511" r:id="rId17"/>
    <p:sldId id="1512" r:id="rId18"/>
    <p:sldId id="1503" r:id="rId19"/>
    <p:sldId id="1504" r:id="rId20"/>
    <p:sldId id="1505" r:id="rId21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Connect 2016 Template" id="{D3E95C9D-3DD4-45B7-BFD9-4AE9F68B7B97}">
          <p14:sldIdLst>
            <p14:sldId id="1367"/>
            <p14:sldId id="1493"/>
            <p14:sldId id="1501"/>
            <p14:sldId id="1506"/>
            <p14:sldId id="1494"/>
            <p14:sldId id="1496"/>
            <p14:sldId id="1500"/>
            <p14:sldId id="1498"/>
            <p14:sldId id="1502"/>
            <p14:sldId id="1507"/>
            <p14:sldId id="1508"/>
            <p14:sldId id="1509"/>
            <p14:sldId id="1510"/>
            <p14:sldId id="1511"/>
            <p14:sldId id="1512"/>
            <p14:sldId id="1503"/>
            <p14:sldId id="1504"/>
            <p14:sldId id="1505"/>
          </p14:sldIdLst>
        </p14:section>
      </p14:sectionLst>
    </p:ext>
    <p:ext uri="{EFAFB233-063F-42B5-8137-9DF3F51BA10A}">
      <p15:sldGuideLst xmlns:p15="http://schemas.microsoft.com/office/powerpoint/2012/main">
        <p15:guide id="1" pos="3917" userDrawn="1">
          <p15:clr>
            <a:srgbClr val="A4A3A4"/>
          </p15:clr>
        </p15:guide>
        <p15:guide id="2" orient="horz" pos="2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2"/>
    <a:srgbClr val="000000"/>
    <a:srgbClr val="592C8C"/>
    <a:srgbClr val="505050"/>
    <a:srgbClr val="00BCF2"/>
    <a:srgbClr val="D2D2D2"/>
    <a:srgbClr val="0078D7"/>
    <a:srgbClr val="32145A"/>
    <a:srgbClr val="5C2D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8642" autoAdjust="0"/>
  </p:normalViewPr>
  <p:slideViewPr>
    <p:cSldViewPr>
      <p:cViewPr varScale="1">
        <p:scale>
          <a:sx n="63" d="100"/>
          <a:sy n="63" d="100"/>
        </p:scale>
        <p:origin x="924" y="66"/>
      </p:cViewPr>
      <p:guideLst>
        <p:guide pos="3917"/>
        <p:guide orient="horz" pos="2203"/>
      </p:guideLst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3552" y="3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Connect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6/29/2017 12:59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Connect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6/29/2017 12:59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6/29/2017 12:59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4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6/29/2017 12:59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36702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30999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3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5538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437" y="1209973"/>
            <a:ext cx="111252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" y="6240463"/>
            <a:ext cx="12436474" cy="7540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9637" y="6437471"/>
            <a:ext cx="239363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la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39" y="2939754"/>
            <a:ext cx="4572396" cy="9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637" y="360749"/>
            <a:ext cx="3181771" cy="509899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0066" y="525462"/>
            <a:ext cx="3181771" cy="509899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4990" y="3946842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0066" y="6132783"/>
            <a:ext cx="3181771" cy="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43368" y="1209973"/>
            <a:ext cx="111887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2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17450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1241426"/>
            <a:ext cx="5333999" cy="2012859"/>
          </a:xfrm>
        </p:spPr>
        <p:txBody>
          <a:bodyPr wrap="square">
            <a:spAutoFit/>
          </a:bodyPr>
          <a:lstStyle>
            <a:lvl1pPr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325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931404" y="2944516"/>
            <a:ext cx="4573666" cy="97849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59679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218" y="1212851"/>
            <a:ext cx="7722548" cy="1997202"/>
          </a:xfrm>
        </p:spPr>
        <p:txBody>
          <a:bodyPr/>
          <a:lstStyle>
            <a:lvl1pPr marL="0" indent="0">
              <a:buNone/>
              <a:defRPr>
                <a:solidFill>
                  <a:srgbClr val="616161"/>
                </a:solidFill>
              </a:defRPr>
            </a:lvl1pPr>
            <a:lvl2pPr marL="0" indent="0">
              <a:buFontTx/>
              <a:buNone/>
              <a:defRPr sz="1904">
                <a:solidFill>
                  <a:srgbClr val="616161"/>
                </a:solidFill>
              </a:defRPr>
            </a:lvl2pPr>
            <a:lvl3pPr marL="228499" indent="0">
              <a:buNone/>
              <a:defRPr>
                <a:solidFill>
                  <a:srgbClr val="616161"/>
                </a:solidFill>
              </a:defRPr>
            </a:lvl3pPr>
            <a:lvl4pPr marL="456996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8935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6376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33223"/>
            <a:ext cx="7783215" cy="2089279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616161"/>
                </a:solidFill>
              </a:defRPr>
            </a:lvl1pPr>
            <a:lvl2pPr>
              <a:defRPr>
                <a:solidFill>
                  <a:srgbClr val="616161"/>
                </a:solidFill>
              </a:defRPr>
            </a:lvl2pPr>
            <a:lvl3pPr>
              <a:defRPr>
                <a:solidFill>
                  <a:srgbClr val="616161"/>
                </a:solidFill>
              </a:defRPr>
            </a:lvl3pPr>
            <a:lvl4pPr>
              <a:defRPr>
                <a:solidFill>
                  <a:srgbClr val="616161"/>
                </a:solidFill>
              </a:defRPr>
            </a:lvl4pPr>
            <a:lvl5pPr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25462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1"/>
            <a:ext cx="4112937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chemeClr val="tx1"/>
                </a:solidFill>
              </a:defRPr>
            </a:lvl1pPr>
            <a:lvl2pPr marL="0" indent="0"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37318" y="1222669"/>
            <a:ext cx="3937881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rgbClr val="616161"/>
                </a:solidFill>
              </a:defRPr>
            </a:lvl1pPr>
            <a:lvl2pPr marL="0" indent="0">
              <a:buNone/>
              <a:defRPr sz="1904">
                <a:solidFill>
                  <a:srgbClr val="616161"/>
                </a:solidFill>
              </a:defRPr>
            </a:lvl2pPr>
            <a:lvl3pPr marL="231673" indent="0">
              <a:buNone/>
              <a:tabLst/>
              <a:defRPr sz="1904">
                <a:solidFill>
                  <a:srgbClr val="616161"/>
                </a:solidFill>
              </a:defRPr>
            </a:lvl3pPr>
            <a:lvl4pPr marL="460170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45418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3"/>
            <a:ext cx="4102828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27210" y="1212853"/>
            <a:ext cx="4079433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40467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hree Column Content Ti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24076"/>
            <a:ext cx="3840806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3624" y="2124076"/>
            <a:ext cx="3840806" cy="3657600"/>
          </a:xfrm>
          <a:solidFill>
            <a:srgbClr val="68217A"/>
          </a:solidFill>
          <a:ln>
            <a:noFill/>
          </a:ln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2784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 Ti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2120011"/>
            <a:ext cx="2869290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5507" y="2120011"/>
            <a:ext cx="5429582" cy="700826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6376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2890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22988"/>
            <a:ext cx="3249830" cy="571537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4409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Emphasis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7" y="2124076"/>
            <a:ext cx="11697695" cy="127514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5304">
                <a:solidFill>
                  <a:schemeClr val="tx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89195"/>
            <a:ext cx="3132366" cy="50533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6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7094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6218" y="1221162"/>
            <a:ext cx="7853990" cy="1995109"/>
          </a:xfrm>
        </p:spPr>
        <p:txBody>
          <a:bodyPr/>
          <a:lstStyle>
            <a:lvl1pPr marL="0" indent="0">
              <a:buNone/>
              <a:defRPr sz="3400"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1pPr>
            <a:lvl2pPr marL="34639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2pPr>
            <a:lvl3pPr marL="58434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3pPr>
            <a:lvl4pPr marL="814202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4pPr>
            <a:lvl5pPr marL="1050530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785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72265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66216" y="1212851"/>
            <a:ext cx="8147209" cy="2902711"/>
          </a:xfrm>
          <a:prstGeom prst="rect">
            <a:avLst/>
          </a:prstGeom>
        </p:spPr>
        <p:txBody>
          <a:bodyPr/>
          <a:lstStyle>
            <a:lvl1pPr marL="290384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367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248" indent="-280862">
              <a:buClr>
                <a:schemeClr val="tx1"/>
              </a:buClr>
              <a:buSzPct val="90000"/>
              <a:buFont typeface="Arial" pitchFamily="34" charset="0"/>
              <a:buChar char="•"/>
              <a:defRPr sz="326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630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272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1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244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6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190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363076"/>
            <a:ext cx="12436476" cy="631451"/>
          </a:xfrm>
          <a:prstGeom prst="rect">
            <a:avLst/>
          </a:prstGeom>
          <a:solidFill>
            <a:srgbClr val="FFFF99"/>
          </a:solidFill>
        </p:spPr>
        <p:txBody>
          <a:bodyPr wrap="square" lIns="114265" tIns="57131" rIns="114265" bIns="57131" anchor="b" anchorCtr="0">
            <a:noAutofit/>
          </a:bodyPr>
          <a:lstStyle>
            <a:lvl1pPr algn="r">
              <a:buFont typeface="Arial" pitchFamily="34" charset="0"/>
              <a:buNone/>
              <a:defRPr sz="3672" spc="-5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80077" y="6460050"/>
            <a:ext cx="3939451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176033" y="6460047"/>
            <a:ext cx="2902198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81692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1000" baseline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341" r:id="rId4"/>
    <p:sldLayoutId id="2147484342" r:id="rId5"/>
    <p:sldLayoutId id="2147484295" r:id="rId6"/>
    <p:sldLayoutId id="2147484240" r:id="rId7"/>
    <p:sldLayoutId id="2147484296" r:id="rId8"/>
    <p:sldLayoutId id="2147484241" r:id="rId9"/>
    <p:sldLayoutId id="2147484297" r:id="rId10"/>
    <p:sldLayoutId id="2147484244" r:id="rId11"/>
    <p:sldLayoutId id="2147484298" r:id="rId12"/>
    <p:sldLayoutId id="2147484245" r:id="rId13"/>
    <p:sldLayoutId id="2147484247" r:id="rId14"/>
    <p:sldLayoutId id="2147484337" r:id="rId15"/>
    <p:sldLayoutId id="2147484249" r:id="rId16"/>
    <p:sldLayoutId id="2147484343" r:id="rId17"/>
    <p:sldLayoutId id="2147484344" r:id="rId18"/>
    <p:sldLayoutId id="2147484301" r:id="rId19"/>
    <p:sldLayoutId id="2147484252" r:id="rId20"/>
    <p:sldLayoutId id="2147484251" r:id="rId21"/>
    <p:sldLayoutId id="2147484257" r:id="rId22"/>
    <p:sldLayoutId id="2147484258" r:id="rId23"/>
    <p:sldLayoutId id="2147484260" r:id="rId24"/>
    <p:sldLayoutId id="2147484299" r:id="rId25"/>
    <p:sldLayoutId id="2147484345" r:id="rId26"/>
    <p:sldLayoutId id="2147484263" r:id="rId2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65" name="Group 64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67" name="Group 66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74" name="Rectangle 73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71" name="Rectangle 70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72" name="Rectangle 71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73" name="Rectangle 72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9" name="TextBox 68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Main colors</a:t>
                </a: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Secondary colors (use only when</a:t>
                </a:r>
                <a:r>
                  <a:rPr lang="en-US" sz="1000" baseline="0" dirty="0">
                    <a:solidFill>
                      <a:schemeClr val="bg1"/>
                    </a:solidFill>
                  </a:rPr>
                  <a:t> necessary)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46" r:id="rId19"/>
    <p:sldLayoutId id="2147484347" r:id="rId20"/>
    <p:sldLayoutId id="2147484336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  <a:prstGeom prst="rect">
            <a:avLst/>
          </a:prstGeom>
        </p:spPr>
        <p:txBody>
          <a:bodyPr vert="horz" wrap="square" lIns="107536" tIns="67211" rIns="107536" bIns="67211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6218" y="1212855"/>
            <a:ext cx="8147208" cy="2089279"/>
          </a:xfrm>
          <a:prstGeom prst="rect">
            <a:avLst/>
          </a:prstGeom>
        </p:spPr>
        <p:txBody>
          <a:bodyPr vert="horz" wrap="square" lIns="107536" tIns="67211" rIns="107536" bIns="67211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7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ransition>
    <p:fade/>
  </p:transition>
  <p:hf hdr="0" dt="0"/>
  <p:txStyles>
    <p:titleStyle>
      <a:lvl1pPr algn="l" defTabSz="932327" rtl="0" eaLnBrk="1" latinLnBrk="0" hangingPunct="1">
        <a:lnSpc>
          <a:spcPct val="90000"/>
        </a:lnSpc>
        <a:spcBef>
          <a:spcPct val="0"/>
        </a:spcBef>
        <a:buNone/>
        <a:defRPr lang="en-US" sz="5304" b="0" kern="1200" cap="none" spc="-102" baseline="0" dirty="0" smtClean="0">
          <a:ln w="3175">
            <a:noFill/>
          </a:ln>
          <a:solidFill>
            <a:srgbClr val="61616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42749" marR="0" indent="-34274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8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3941" marR="0" indent="-241192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4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746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0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242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6739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390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030065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49623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962394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1pPr>
      <a:lvl2pPr marL="466166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2pPr>
      <a:lvl3pPr marL="93232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1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4pPr>
      <a:lvl5pPr marL="1864655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5pPr>
      <a:lvl6pPr marL="2330818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6pPr>
      <a:lvl7pPr marL="2796984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7pPr>
      <a:lvl8pPr marL="326314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8pPr>
      <a:lvl9pPr marL="3729312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xunit/samples.xunit/tree/master/TraitExtensibility" TargetMode="External"/><Relationship Id="rId3" Type="http://schemas.openxmlformats.org/officeDocument/2006/relationships/hyperlink" Target="https://github.com/xunit/samples.xunit/tree/master/UseCulture" TargetMode="External"/><Relationship Id="rId7" Type="http://schemas.openxmlformats.org/officeDocument/2006/relationships/hyperlink" Target="https://github.com/xunit/samples.xunit/tree/master/TestOrderExamples" TargetMode="External"/><Relationship Id="rId2" Type="http://schemas.openxmlformats.org/officeDocument/2006/relationships/hyperlink" Target="https://github.com/xunit/samples.xunit/tree/master/AssertExtensions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github.com/xunit/samples.xunit/tree/master/ExcelDataExample" TargetMode="External"/><Relationship Id="rId5" Type="http://schemas.openxmlformats.org/officeDocument/2006/relationships/hyperlink" Target="https://github.com/xunit/samples.xunit/tree/master/CollectionFixtureExample" TargetMode="External"/><Relationship Id="rId4" Type="http://schemas.openxmlformats.org/officeDocument/2006/relationships/hyperlink" Target="https://github.com/xunit/samples.xunit/tree/master/ClassFixtureExample" TargetMode="External"/><Relationship Id="rId9" Type="http://schemas.openxmlformats.org/officeDocument/2006/relationships/hyperlink" Target="https://github.com/xunit/xunit/blob/master/src/xunit.core/TheoryAttribute.c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338" y="2049462"/>
            <a:ext cx="11607799" cy="1828786"/>
          </a:xfrm>
        </p:spPr>
        <p:txBody>
          <a:bodyPr/>
          <a:lstStyle/>
          <a:p>
            <a:pPr algn="ctr"/>
            <a:r>
              <a:rPr lang="en-IN" b="1" dirty="0"/>
              <a:t>Unit Testing with xUnit.net-Part-2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1" dirty="0"/>
              <a:t>Kishorekumar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638" y="982662"/>
            <a:ext cx="369397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IN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Mock objects</a:t>
            </a:r>
            <a:endParaRPr lang="en-IN" dirty="0"/>
          </a:p>
        </p:txBody>
      </p:sp>
      <p:sp>
        <p:nvSpPr>
          <p:cNvPr id="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1676400"/>
            <a:ext cx="7848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omic Sans MS" panose="030F0702030302020204" pitchFamily="66" charset="0"/>
              </a:rPr>
              <a:t>Do behavioral assertions for SUT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omic Sans MS" panose="030F0702030302020204" pitchFamily="66" charset="0"/>
              </a:rPr>
              <a:t>Only cares about whether the unit to be tested is correct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omic Sans MS" panose="030F0702030302020204" pitchFamily="66" charset="0"/>
              </a:rPr>
              <a:t>Do not care about the correctness of DOC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960437" y="4183062"/>
            <a:ext cx="15240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/>
              <a:t>Test Code</a:t>
            </a: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3048000" y="3352800"/>
            <a:ext cx="1524000" cy="2667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SUT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6294437" y="3725862"/>
            <a:ext cx="1524000" cy="2590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/>
              <a:t>DOC</a:t>
            </a: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 flipV="1">
            <a:off x="2484437" y="3954462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7" name="Freeform 13"/>
          <p:cNvSpPr>
            <a:spLocks/>
          </p:cNvSpPr>
          <p:nvPr/>
        </p:nvSpPr>
        <p:spPr bwMode="auto">
          <a:xfrm>
            <a:off x="3475037" y="3802062"/>
            <a:ext cx="1524000" cy="558800"/>
          </a:xfrm>
          <a:custGeom>
            <a:avLst/>
            <a:gdLst>
              <a:gd name="T0" fmla="*/ 0 w 960"/>
              <a:gd name="T1" fmla="*/ 2147483646 h 352"/>
              <a:gd name="T2" fmla="*/ 2147483646 w 960"/>
              <a:gd name="T3" fmla="*/ 2147483646 h 352"/>
              <a:gd name="T4" fmla="*/ 2147483646 w 960"/>
              <a:gd name="T5" fmla="*/ 0 h 352"/>
              <a:gd name="T6" fmla="*/ 2147483646 w 960"/>
              <a:gd name="T7" fmla="*/ 2147483646 h 352"/>
              <a:gd name="T8" fmla="*/ 2147483646 w 960"/>
              <a:gd name="T9" fmla="*/ 2147483646 h 352"/>
              <a:gd name="T10" fmla="*/ 2147483646 w 960"/>
              <a:gd name="T11" fmla="*/ 2147483646 h 352"/>
              <a:gd name="T12" fmla="*/ 2147483646 w 960"/>
              <a:gd name="T13" fmla="*/ 2147483646 h 3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0" h="352">
                <a:moveTo>
                  <a:pt x="0" y="96"/>
                </a:moveTo>
                <a:cubicBezTo>
                  <a:pt x="64" y="128"/>
                  <a:pt x="128" y="160"/>
                  <a:pt x="192" y="144"/>
                </a:cubicBezTo>
                <a:cubicBezTo>
                  <a:pt x="256" y="128"/>
                  <a:pt x="320" y="0"/>
                  <a:pt x="384" y="0"/>
                </a:cubicBezTo>
                <a:cubicBezTo>
                  <a:pt x="448" y="0"/>
                  <a:pt x="544" y="88"/>
                  <a:pt x="576" y="144"/>
                </a:cubicBezTo>
                <a:cubicBezTo>
                  <a:pt x="608" y="200"/>
                  <a:pt x="544" y="320"/>
                  <a:pt x="576" y="336"/>
                </a:cubicBezTo>
                <a:cubicBezTo>
                  <a:pt x="608" y="352"/>
                  <a:pt x="704" y="280"/>
                  <a:pt x="768" y="240"/>
                </a:cubicBezTo>
                <a:cubicBezTo>
                  <a:pt x="832" y="200"/>
                  <a:pt x="928" y="120"/>
                  <a:pt x="960" y="9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4999037" y="3954462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2484437" y="4868862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>
            <a:off x="3475037" y="5351462"/>
            <a:ext cx="1524000" cy="584200"/>
          </a:xfrm>
          <a:custGeom>
            <a:avLst/>
            <a:gdLst>
              <a:gd name="T0" fmla="*/ 0 w 960"/>
              <a:gd name="T1" fmla="*/ 2147483646 h 368"/>
              <a:gd name="T2" fmla="*/ 2147483646 w 960"/>
              <a:gd name="T3" fmla="*/ 2147483646 h 368"/>
              <a:gd name="T4" fmla="*/ 2147483646 w 960"/>
              <a:gd name="T5" fmla="*/ 2147483646 h 368"/>
              <a:gd name="T6" fmla="*/ 2147483646 w 960"/>
              <a:gd name="T7" fmla="*/ 2147483646 h 368"/>
              <a:gd name="T8" fmla="*/ 2147483646 w 960"/>
              <a:gd name="T9" fmla="*/ 2147483646 h 368"/>
              <a:gd name="T10" fmla="*/ 2147483646 w 960"/>
              <a:gd name="T11" fmla="*/ 2147483646 h 3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0" h="368">
                <a:moveTo>
                  <a:pt x="0" y="208"/>
                </a:moveTo>
                <a:cubicBezTo>
                  <a:pt x="108" y="288"/>
                  <a:pt x="216" y="368"/>
                  <a:pt x="288" y="352"/>
                </a:cubicBezTo>
                <a:cubicBezTo>
                  <a:pt x="360" y="336"/>
                  <a:pt x="376" y="120"/>
                  <a:pt x="432" y="112"/>
                </a:cubicBezTo>
                <a:cubicBezTo>
                  <a:pt x="488" y="104"/>
                  <a:pt x="560" y="320"/>
                  <a:pt x="624" y="304"/>
                </a:cubicBezTo>
                <a:cubicBezTo>
                  <a:pt x="688" y="288"/>
                  <a:pt x="760" y="32"/>
                  <a:pt x="816" y="16"/>
                </a:cubicBezTo>
                <a:cubicBezTo>
                  <a:pt x="872" y="0"/>
                  <a:pt x="916" y="104"/>
                  <a:pt x="960" y="20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>
            <a:off x="4999037" y="5707062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>
            <a:off x="5303837" y="5402262"/>
            <a:ext cx="152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 flipV="1">
            <a:off x="5456237" y="5249862"/>
            <a:ext cx="457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4999037" y="3573462"/>
            <a:ext cx="152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 flipV="1">
            <a:off x="5151437" y="3421062"/>
            <a:ext cx="457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auto">
          <a:xfrm>
            <a:off x="7086600" y="2667000"/>
            <a:ext cx="2057400" cy="1447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DON’T</a:t>
            </a:r>
          </a:p>
          <a:p>
            <a:pPr algn="ctr" eaLnBrk="1" hangingPunct="1"/>
            <a:r>
              <a:rPr lang="en-US" altLang="zh-CN"/>
              <a:t>CARE!!</a:t>
            </a:r>
          </a:p>
        </p:txBody>
      </p:sp>
    </p:spTree>
    <p:extLst>
      <p:ext uri="{BB962C8B-B14F-4D97-AF65-F5344CB8AC3E}">
        <p14:creationId xmlns:p14="http://schemas.microsoft.com/office/powerpoint/2010/main" val="34573008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Stubs and mocks </a:t>
            </a:r>
            <a:endParaRPr lang="en-IN" dirty="0"/>
          </a:p>
        </p:txBody>
      </p:sp>
      <p:sp>
        <p:nvSpPr>
          <p:cNvPr id="104" name="object 3"/>
          <p:cNvSpPr txBox="1"/>
          <p:nvPr/>
        </p:nvSpPr>
        <p:spPr>
          <a:xfrm>
            <a:off x="491490" y="1404620"/>
            <a:ext cx="19621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5" dirty="0">
                <a:solidFill>
                  <a:srgbClr val="003C48"/>
                </a:solidFill>
                <a:latin typeface="Calibri"/>
                <a:cs typeface="Calibri"/>
              </a:rPr>
              <a:t>●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05" name="object 5"/>
          <p:cNvSpPr txBox="1"/>
          <p:nvPr/>
        </p:nvSpPr>
        <p:spPr>
          <a:xfrm>
            <a:off x="820419" y="1880870"/>
            <a:ext cx="14795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35" dirty="0">
                <a:solidFill>
                  <a:srgbClr val="046975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6" name="object 6"/>
          <p:cNvSpPr txBox="1"/>
          <p:nvPr/>
        </p:nvSpPr>
        <p:spPr>
          <a:xfrm>
            <a:off x="1094739" y="1802129"/>
            <a:ext cx="387921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46975"/>
                </a:solidFill>
                <a:latin typeface="Arial"/>
                <a:cs typeface="Arial"/>
              </a:rPr>
              <a:t>replace the real </a:t>
            </a:r>
            <a:r>
              <a:rPr sz="2200" dirty="0">
                <a:solidFill>
                  <a:srgbClr val="046975"/>
                </a:solidFill>
                <a:latin typeface="Arial"/>
                <a:cs typeface="Arial"/>
              </a:rPr>
              <a:t>Y </a:t>
            </a:r>
            <a:r>
              <a:rPr sz="2200" spc="-5" dirty="0">
                <a:solidFill>
                  <a:srgbClr val="046975"/>
                </a:solidFill>
                <a:latin typeface="Arial"/>
                <a:cs typeface="Arial"/>
              </a:rPr>
              <a:t>with </a:t>
            </a:r>
            <a:r>
              <a:rPr sz="2200" dirty="0">
                <a:solidFill>
                  <a:srgbClr val="046975"/>
                </a:solidFill>
                <a:latin typeface="Arial"/>
                <a:cs typeface="Arial"/>
              </a:rPr>
              <a:t>a fake</a:t>
            </a:r>
            <a:r>
              <a:rPr sz="2200" spc="-170" dirty="0">
                <a:solidFill>
                  <a:srgbClr val="046975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6975"/>
                </a:solidFill>
                <a:latin typeface="Arial"/>
                <a:cs typeface="Arial"/>
              </a:rPr>
              <a:t>Y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7" name="object 7"/>
          <p:cNvSpPr txBox="1"/>
          <p:nvPr/>
        </p:nvSpPr>
        <p:spPr>
          <a:xfrm>
            <a:off x="491490" y="2541270"/>
            <a:ext cx="19621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5" dirty="0">
                <a:solidFill>
                  <a:srgbClr val="003C48"/>
                </a:solidFill>
                <a:latin typeface="Calibri"/>
                <a:cs typeface="Calibri"/>
              </a:rPr>
              <a:t>●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08" name="object 8"/>
          <p:cNvSpPr txBox="1"/>
          <p:nvPr/>
        </p:nvSpPr>
        <p:spPr>
          <a:xfrm>
            <a:off x="820419" y="2476500"/>
            <a:ext cx="121920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Benefits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9" name="object 9"/>
          <p:cNvSpPr txBox="1"/>
          <p:nvPr/>
        </p:nvSpPr>
        <p:spPr>
          <a:xfrm>
            <a:off x="820419" y="3018790"/>
            <a:ext cx="14795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35" dirty="0">
                <a:solidFill>
                  <a:srgbClr val="046975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0" name="object 10"/>
          <p:cNvSpPr txBox="1"/>
          <p:nvPr/>
        </p:nvSpPr>
        <p:spPr>
          <a:xfrm>
            <a:off x="820419" y="3421379"/>
            <a:ext cx="14795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35" dirty="0">
                <a:solidFill>
                  <a:srgbClr val="046975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1" name="object 11"/>
          <p:cNvSpPr txBox="1"/>
          <p:nvPr/>
        </p:nvSpPr>
        <p:spPr>
          <a:xfrm>
            <a:off x="820419" y="3823970"/>
            <a:ext cx="14795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35" dirty="0">
                <a:solidFill>
                  <a:srgbClr val="046975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2" name="object 12"/>
          <p:cNvSpPr txBox="1"/>
          <p:nvPr/>
        </p:nvSpPr>
        <p:spPr>
          <a:xfrm>
            <a:off x="1094739" y="2872658"/>
            <a:ext cx="4117340" cy="121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100"/>
              </a:lnSpc>
            </a:pPr>
            <a:r>
              <a:rPr sz="2200" spc="-5" dirty="0">
                <a:solidFill>
                  <a:srgbClr val="046975"/>
                </a:solidFill>
                <a:latin typeface="Arial"/>
                <a:cs typeface="Arial"/>
              </a:rPr>
              <a:t>Only test one thing </a:t>
            </a:r>
            <a:r>
              <a:rPr sz="2200" spc="-10" dirty="0">
                <a:solidFill>
                  <a:srgbClr val="046975"/>
                </a:solidFill>
                <a:latin typeface="Arial"/>
                <a:cs typeface="Arial"/>
              </a:rPr>
              <a:t>(X) </a:t>
            </a:r>
            <a:r>
              <a:rPr sz="2200" dirty="0">
                <a:solidFill>
                  <a:srgbClr val="046975"/>
                </a:solidFill>
                <a:latin typeface="Arial"/>
                <a:cs typeface="Arial"/>
              </a:rPr>
              <a:t>at a </a:t>
            </a:r>
            <a:r>
              <a:rPr sz="2200" spc="-5" dirty="0">
                <a:solidFill>
                  <a:srgbClr val="046975"/>
                </a:solidFill>
                <a:latin typeface="Arial"/>
                <a:cs typeface="Arial"/>
              </a:rPr>
              <a:t>time  Faster tests (Y may </a:t>
            </a:r>
            <a:r>
              <a:rPr sz="2200" dirty="0">
                <a:solidFill>
                  <a:srgbClr val="046975"/>
                </a:solidFill>
                <a:latin typeface="Arial"/>
                <a:cs typeface="Arial"/>
              </a:rPr>
              <a:t>be </a:t>
            </a:r>
            <a:r>
              <a:rPr sz="2200" spc="-5" dirty="0">
                <a:solidFill>
                  <a:srgbClr val="046975"/>
                </a:solidFill>
                <a:latin typeface="Arial"/>
                <a:cs typeface="Arial"/>
              </a:rPr>
              <a:t>slow)  Simpler (Y may depend </a:t>
            </a:r>
            <a:r>
              <a:rPr sz="2200" dirty="0">
                <a:solidFill>
                  <a:srgbClr val="046975"/>
                </a:solidFill>
                <a:latin typeface="Arial"/>
                <a:cs typeface="Arial"/>
              </a:rPr>
              <a:t>on Z</a:t>
            </a:r>
            <a:r>
              <a:rPr sz="2200" spc="-100" dirty="0">
                <a:solidFill>
                  <a:srgbClr val="046975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46975"/>
                </a:solidFill>
                <a:latin typeface="Arial"/>
                <a:cs typeface="Arial"/>
              </a:rPr>
              <a:t>etc)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3" name="object 13"/>
          <p:cNvSpPr txBox="1"/>
          <p:nvPr/>
        </p:nvSpPr>
        <p:spPr>
          <a:xfrm>
            <a:off x="491490" y="4484370"/>
            <a:ext cx="19621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5" dirty="0">
                <a:solidFill>
                  <a:srgbClr val="003C48"/>
                </a:solidFill>
                <a:latin typeface="Calibri"/>
                <a:cs typeface="Calibri"/>
              </a:rPr>
              <a:t>●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14" name="object 14"/>
          <p:cNvSpPr txBox="1"/>
          <p:nvPr/>
        </p:nvSpPr>
        <p:spPr>
          <a:xfrm>
            <a:off x="820419" y="4418329"/>
            <a:ext cx="157099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003C48"/>
                </a:solidFill>
                <a:latin typeface="Arial"/>
                <a:cs typeface="Arial"/>
              </a:rPr>
              <a:t>Ex</a:t>
            </a:r>
            <a:r>
              <a:rPr sz="2600" spc="10" dirty="0">
                <a:solidFill>
                  <a:srgbClr val="003C48"/>
                </a:solidFill>
                <a:latin typeface="Arial"/>
                <a:cs typeface="Arial"/>
              </a:rPr>
              <a:t>a</a:t>
            </a:r>
            <a:r>
              <a:rPr sz="2600" dirty="0">
                <a:solidFill>
                  <a:srgbClr val="003C48"/>
                </a:solidFill>
                <a:latin typeface="Arial"/>
                <a:cs typeface="Arial"/>
              </a:rPr>
              <a:t>mp</a:t>
            </a: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003C48"/>
                </a:solidFill>
                <a:latin typeface="Arial"/>
                <a:cs typeface="Arial"/>
              </a:rPr>
              <a:t>e</a:t>
            </a:r>
            <a:r>
              <a:rPr sz="2600" spc="5" dirty="0">
                <a:solidFill>
                  <a:srgbClr val="003C48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003C48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5" name="object 15"/>
          <p:cNvSpPr txBox="1"/>
          <p:nvPr/>
        </p:nvSpPr>
        <p:spPr>
          <a:xfrm>
            <a:off x="820419" y="4960620"/>
            <a:ext cx="14795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35" dirty="0">
                <a:solidFill>
                  <a:srgbClr val="046975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6" name="object 16"/>
          <p:cNvSpPr txBox="1"/>
          <p:nvPr/>
        </p:nvSpPr>
        <p:spPr>
          <a:xfrm>
            <a:off x="820419" y="5363209"/>
            <a:ext cx="14795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35" dirty="0">
                <a:solidFill>
                  <a:srgbClr val="046975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7" name="object 17"/>
          <p:cNvSpPr txBox="1"/>
          <p:nvPr/>
        </p:nvSpPr>
        <p:spPr>
          <a:xfrm>
            <a:off x="820419" y="5765800"/>
            <a:ext cx="14795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35" dirty="0">
                <a:solidFill>
                  <a:srgbClr val="046975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8" name="object 18"/>
          <p:cNvSpPr txBox="1"/>
          <p:nvPr/>
        </p:nvSpPr>
        <p:spPr>
          <a:xfrm>
            <a:off x="820419" y="6168390"/>
            <a:ext cx="14795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35" dirty="0">
                <a:solidFill>
                  <a:srgbClr val="046975"/>
                </a:solidFill>
                <a:latin typeface="Calibri"/>
                <a:cs typeface="Calibri"/>
              </a:rPr>
              <a:t>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9" name="object 19"/>
          <p:cNvSpPr txBox="1"/>
          <p:nvPr/>
        </p:nvSpPr>
        <p:spPr>
          <a:xfrm>
            <a:off x="1094739" y="4814488"/>
            <a:ext cx="1497965" cy="162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100"/>
              </a:lnSpc>
            </a:pPr>
            <a:r>
              <a:rPr sz="2200" spc="-30" dirty="0">
                <a:solidFill>
                  <a:srgbClr val="046975"/>
                </a:solidFill>
                <a:latin typeface="Arial"/>
                <a:cs typeface="Arial"/>
              </a:rPr>
              <a:t>Time  </a:t>
            </a:r>
            <a:r>
              <a:rPr sz="2200" spc="-5" dirty="0">
                <a:solidFill>
                  <a:srgbClr val="046975"/>
                </a:solidFill>
                <a:latin typeface="Arial"/>
                <a:cs typeface="Arial"/>
              </a:rPr>
              <a:t>Database  </a:t>
            </a:r>
            <a:r>
              <a:rPr sz="2200" spc="-10" dirty="0">
                <a:solidFill>
                  <a:srgbClr val="046975"/>
                </a:solidFill>
                <a:latin typeface="Arial"/>
                <a:cs typeface="Arial"/>
              </a:rPr>
              <a:t>Email  H</a:t>
            </a:r>
            <a:r>
              <a:rPr sz="2200" spc="-5" dirty="0">
                <a:solidFill>
                  <a:srgbClr val="046975"/>
                </a:solidFill>
                <a:latin typeface="Arial"/>
                <a:cs typeface="Arial"/>
              </a:rPr>
              <a:t>t</a:t>
            </a:r>
            <a:r>
              <a:rPr sz="2200" spc="5" dirty="0">
                <a:solidFill>
                  <a:srgbClr val="046975"/>
                </a:solidFill>
                <a:latin typeface="Arial"/>
                <a:cs typeface="Arial"/>
              </a:rPr>
              <a:t>t</a:t>
            </a:r>
            <a:r>
              <a:rPr sz="2200" spc="-5" dirty="0">
                <a:solidFill>
                  <a:srgbClr val="046975"/>
                </a:solidFill>
                <a:latin typeface="Arial"/>
                <a:cs typeface="Arial"/>
              </a:rPr>
              <a:t>p</a:t>
            </a:r>
            <a:r>
              <a:rPr sz="2200" spc="-10" dirty="0">
                <a:solidFill>
                  <a:srgbClr val="046975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046975"/>
                </a:solidFill>
                <a:latin typeface="Arial"/>
                <a:cs typeface="Arial"/>
              </a:rPr>
              <a:t>o</a:t>
            </a:r>
            <a:r>
              <a:rPr sz="2200" spc="-5" dirty="0">
                <a:solidFill>
                  <a:srgbClr val="046975"/>
                </a:solidFill>
                <a:latin typeface="Arial"/>
                <a:cs typeface="Arial"/>
              </a:rPr>
              <a:t>nt</a:t>
            </a:r>
            <a:r>
              <a:rPr sz="2200" dirty="0">
                <a:solidFill>
                  <a:srgbClr val="046975"/>
                </a:solidFill>
                <a:latin typeface="Arial"/>
                <a:cs typeface="Arial"/>
              </a:rPr>
              <a:t>e</a:t>
            </a:r>
            <a:r>
              <a:rPr sz="2200" spc="-15" dirty="0">
                <a:solidFill>
                  <a:srgbClr val="046975"/>
                </a:solidFill>
                <a:latin typeface="Arial"/>
                <a:cs typeface="Arial"/>
              </a:rPr>
              <a:t>x</a:t>
            </a:r>
            <a:r>
              <a:rPr sz="2200" dirty="0">
                <a:solidFill>
                  <a:srgbClr val="046975"/>
                </a:solidFill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0" name="object 20"/>
          <p:cNvSpPr/>
          <p:nvPr/>
        </p:nvSpPr>
        <p:spPr>
          <a:xfrm>
            <a:off x="7543800" y="438912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1143000" y="0"/>
                </a:moveTo>
                <a:lnTo>
                  <a:pt x="0" y="0"/>
                </a:lnTo>
                <a:lnTo>
                  <a:pt x="0" y="457199"/>
                </a:lnTo>
                <a:lnTo>
                  <a:pt x="1143000" y="457199"/>
                </a:lnTo>
                <a:lnTo>
                  <a:pt x="1143000" y="0"/>
                </a:lnTo>
                <a:close/>
              </a:path>
            </a:pathLst>
          </a:custGeom>
          <a:solidFill>
            <a:srgbClr val="93BC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21"/>
          <p:cNvSpPr/>
          <p:nvPr/>
        </p:nvSpPr>
        <p:spPr>
          <a:xfrm>
            <a:off x="7543800" y="438912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571500" y="457199"/>
                </a:moveTo>
                <a:lnTo>
                  <a:pt x="0" y="457199"/>
                </a:lnTo>
                <a:lnTo>
                  <a:pt x="0" y="0"/>
                </a:lnTo>
                <a:lnTo>
                  <a:pt x="1143000" y="0"/>
                </a:lnTo>
                <a:lnTo>
                  <a:pt x="1143000" y="457199"/>
                </a:lnTo>
                <a:lnTo>
                  <a:pt x="571500" y="457199"/>
                </a:lnTo>
                <a:close/>
              </a:path>
            </a:pathLst>
          </a:custGeom>
          <a:ln w="27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22"/>
          <p:cNvSpPr txBox="1"/>
          <p:nvPr/>
        </p:nvSpPr>
        <p:spPr>
          <a:xfrm>
            <a:off x="7741919" y="4466590"/>
            <a:ext cx="74676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Notifier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3" name="object 23"/>
          <p:cNvSpPr txBox="1"/>
          <p:nvPr/>
        </p:nvSpPr>
        <p:spPr>
          <a:xfrm>
            <a:off x="6334759" y="5543550"/>
            <a:ext cx="1143000" cy="457200"/>
          </a:xfrm>
          <a:prstGeom prst="rect">
            <a:avLst/>
          </a:prstGeom>
          <a:solidFill>
            <a:srgbClr val="93BC5D"/>
          </a:solidFill>
          <a:ln w="3175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620"/>
              </a:spcBef>
            </a:pPr>
            <a:r>
              <a:rPr sz="1800" spc="-10" dirty="0">
                <a:latin typeface="Arial"/>
                <a:cs typeface="Arial"/>
              </a:rPr>
              <a:t>EmailSvc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4" name="object 24"/>
          <p:cNvSpPr/>
          <p:nvPr/>
        </p:nvSpPr>
        <p:spPr>
          <a:xfrm>
            <a:off x="5589270" y="4391659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1143000" y="0"/>
                </a:moveTo>
                <a:lnTo>
                  <a:pt x="0" y="0"/>
                </a:lnTo>
                <a:lnTo>
                  <a:pt x="0" y="457200"/>
                </a:lnTo>
                <a:lnTo>
                  <a:pt x="1143000" y="457200"/>
                </a:lnTo>
                <a:lnTo>
                  <a:pt x="1143000" y="0"/>
                </a:lnTo>
                <a:close/>
              </a:path>
            </a:pathLst>
          </a:custGeom>
          <a:solidFill>
            <a:srgbClr val="EA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25"/>
          <p:cNvSpPr/>
          <p:nvPr/>
        </p:nvSpPr>
        <p:spPr>
          <a:xfrm>
            <a:off x="5589270" y="4391659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5715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1143000" y="0"/>
                </a:lnTo>
                <a:lnTo>
                  <a:pt x="1143000" y="457200"/>
                </a:lnTo>
                <a:lnTo>
                  <a:pt x="5715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26"/>
          <p:cNvSpPr txBox="1"/>
          <p:nvPr/>
        </p:nvSpPr>
        <p:spPr>
          <a:xfrm>
            <a:off x="5641340" y="4469129"/>
            <a:ext cx="10401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IEmailSvc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7" name="object 27"/>
          <p:cNvSpPr txBox="1"/>
          <p:nvPr/>
        </p:nvSpPr>
        <p:spPr>
          <a:xfrm>
            <a:off x="4329429" y="5543550"/>
            <a:ext cx="1776730" cy="457200"/>
          </a:xfrm>
          <a:prstGeom prst="rect">
            <a:avLst/>
          </a:prstGeom>
          <a:solidFill>
            <a:srgbClr val="99CCFF"/>
          </a:solidFill>
          <a:ln w="3175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620"/>
              </a:spcBef>
            </a:pPr>
            <a:r>
              <a:rPr sz="1800" spc="-5" dirty="0">
                <a:latin typeface="Arial"/>
                <a:cs typeface="Arial"/>
              </a:rPr>
              <a:t>EmailSvcStub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8" name="object 28"/>
          <p:cNvSpPr/>
          <p:nvPr/>
        </p:nvSpPr>
        <p:spPr>
          <a:xfrm>
            <a:off x="6818630" y="4617720"/>
            <a:ext cx="725170" cy="2540"/>
          </a:xfrm>
          <a:custGeom>
            <a:avLst/>
            <a:gdLst/>
            <a:ahLst/>
            <a:cxnLst/>
            <a:rect l="l" t="t" r="r" b="b"/>
            <a:pathLst>
              <a:path w="725170" h="2539">
                <a:moveTo>
                  <a:pt x="0" y="1269"/>
                </a:moveTo>
                <a:lnTo>
                  <a:pt x="725170" y="12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9"/>
          <p:cNvSpPr/>
          <p:nvPr/>
        </p:nvSpPr>
        <p:spPr>
          <a:xfrm>
            <a:off x="6732269" y="4566920"/>
            <a:ext cx="107950" cy="107950"/>
          </a:xfrm>
          <a:custGeom>
            <a:avLst/>
            <a:gdLst/>
            <a:ahLst/>
            <a:cxnLst/>
            <a:rect l="l" t="t" r="r" b="b"/>
            <a:pathLst>
              <a:path w="107950" h="107950">
                <a:moveTo>
                  <a:pt x="54609" y="0"/>
                </a:moveTo>
                <a:lnTo>
                  <a:pt x="0" y="53339"/>
                </a:lnTo>
                <a:lnTo>
                  <a:pt x="54609" y="107949"/>
                </a:lnTo>
                <a:lnTo>
                  <a:pt x="107950" y="53339"/>
                </a:lnTo>
                <a:lnTo>
                  <a:pt x="54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30"/>
          <p:cNvSpPr/>
          <p:nvPr/>
        </p:nvSpPr>
        <p:spPr>
          <a:xfrm>
            <a:off x="5217159" y="4848859"/>
            <a:ext cx="943610" cy="565150"/>
          </a:xfrm>
          <a:custGeom>
            <a:avLst/>
            <a:gdLst/>
            <a:ahLst/>
            <a:cxnLst/>
            <a:rect l="l" t="t" r="r" b="b"/>
            <a:pathLst>
              <a:path w="943610" h="565150">
                <a:moveTo>
                  <a:pt x="943610" y="0"/>
                </a:moveTo>
                <a:lnTo>
                  <a:pt x="943610" y="347979"/>
                </a:lnTo>
                <a:lnTo>
                  <a:pt x="0" y="347979"/>
                </a:lnTo>
                <a:lnTo>
                  <a:pt x="0" y="565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31"/>
          <p:cNvSpPr/>
          <p:nvPr/>
        </p:nvSpPr>
        <p:spPr>
          <a:xfrm>
            <a:off x="5163820" y="5382259"/>
            <a:ext cx="107950" cy="161290"/>
          </a:xfrm>
          <a:custGeom>
            <a:avLst/>
            <a:gdLst/>
            <a:ahLst/>
            <a:cxnLst/>
            <a:rect l="l" t="t" r="r" b="b"/>
            <a:pathLst>
              <a:path w="107950" h="161289">
                <a:moveTo>
                  <a:pt x="107950" y="0"/>
                </a:moveTo>
                <a:lnTo>
                  <a:pt x="0" y="0"/>
                </a:lnTo>
                <a:lnTo>
                  <a:pt x="53339" y="161289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32"/>
          <p:cNvSpPr/>
          <p:nvPr/>
        </p:nvSpPr>
        <p:spPr>
          <a:xfrm>
            <a:off x="6160770" y="4848859"/>
            <a:ext cx="744220" cy="565150"/>
          </a:xfrm>
          <a:custGeom>
            <a:avLst/>
            <a:gdLst/>
            <a:ahLst/>
            <a:cxnLst/>
            <a:rect l="l" t="t" r="r" b="b"/>
            <a:pathLst>
              <a:path w="744220" h="565150">
                <a:moveTo>
                  <a:pt x="0" y="0"/>
                </a:moveTo>
                <a:lnTo>
                  <a:pt x="0" y="347979"/>
                </a:lnTo>
                <a:lnTo>
                  <a:pt x="744220" y="347979"/>
                </a:lnTo>
                <a:lnTo>
                  <a:pt x="744220" y="565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33"/>
          <p:cNvSpPr/>
          <p:nvPr/>
        </p:nvSpPr>
        <p:spPr>
          <a:xfrm>
            <a:off x="6851650" y="5382259"/>
            <a:ext cx="107950" cy="161290"/>
          </a:xfrm>
          <a:custGeom>
            <a:avLst/>
            <a:gdLst/>
            <a:ahLst/>
            <a:cxnLst/>
            <a:rect l="l" t="t" r="r" b="b"/>
            <a:pathLst>
              <a:path w="107950" h="161289">
                <a:moveTo>
                  <a:pt x="107950" y="0"/>
                </a:moveTo>
                <a:lnTo>
                  <a:pt x="0" y="0"/>
                </a:lnTo>
                <a:lnTo>
                  <a:pt x="53340" y="161289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34"/>
          <p:cNvSpPr/>
          <p:nvPr/>
        </p:nvSpPr>
        <p:spPr>
          <a:xfrm>
            <a:off x="7225030" y="3079750"/>
            <a:ext cx="1775460" cy="457200"/>
          </a:xfrm>
          <a:custGeom>
            <a:avLst/>
            <a:gdLst/>
            <a:ahLst/>
            <a:cxnLst/>
            <a:rect l="l" t="t" r="r" b="b"/>
            <a:pathLst>
              <a:path w="1775459" h="457200">
                <a:moveTo>
                  <a:pt x="1775460" y="0"/>
                </a:moveTo>
                <a:lnTo>
                  <a:pt x="0" y="0"/>
                </a:lnTo>
                <a:lnTo>
                  <a:pt x="0" y="457200"/>
                </a:lnTo>
                <a:lnTo>
                  <a:pt x="1775460" y="457200"/>
                </a:lnTo>
                <a:lnTo>
                  <a:pt x="177546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35"/>
          <p:cNvSpPr/>
          <p:nvPr/>
        </p:nvSpPr>
        <p:spPr>
          <a:xfrm>
            <a:off x="7225030" y="3079750"/>
            <a:ext cx="1775460" cy="457200"/>
          </a:xfrm>
          <a:custGeom>
            <a:avLst/>
            <a:gdLst/>
            <a:ahLst/>
            <a:cxnLst/>
            <a:rect l="l" t="t" r="r" b="b"/>
            <a:pathLst>
              <a:path w="1775459" h="457200">
                <a:moveTo>
                  <a:pt x="887729" y="457200"/>
                </a:moveTo>
                <a:lnTo>
                  <a:pt x="0" y="457200"/>
                </a:lnTo>
                <a:lnTo>
                  <a:pt x="0" y="0"/>
                </a:lnTo>
                <a:lnTo>
                  <a:pt x="1775460" y="0"/>
                </a:lnTo>
                <a:lnTo>
                  <a:pt x="1775460" y="457200"/>
                </a:lnTo>
                <a:lnTo>
                  <a:pt x="887729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36"/>
          <p:cNvSpPr txBox="1"/>
          <p:nvPr/>
        </p:nvSpPr>
        <p:spPr>
          <a:xfrm>
            <a:off x="7528559" y="3157220"/>
            <a:ext cx="11684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latin typeface="Arial"/>
                <a:cs typeface="Arial"/>
              </a:rPr>
              <a:t>NotifierTest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7" name="object 37"/>
          <p:cNvSpPr/>
          <p:nvPr/>
        </p:nvSpPr>
        <p:spPr>
          <a:xfrm>
            <a:off x="8112759" y="3536950"/>
            <a:ext cx="2540" cy="722630"/>
          </a:xfrm>
          <a:custGeom>
            <a:avLst/>
            <a:gdLst/>
            <a:ahLst/>
            <a:cxnLst/>
            <a:rect l="l" t="t" r="r" b="b"/>
            <a:pathLst>
              <a:path w="2540" h="722629">
                <a:moveTo>
                  <a:pt x="1270" y="0"/>
                </a:moveTo>
                <a:lnTo>
                  <a:pt x="1270" y="7226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38"/>
          <p:cNvSpPr/>
          <p:nvPr/>
        </p:nvSpPr>
        <p:spPr>
          <a:xfrm>
            <a:off x="8060690" y="4226559"/>
            <a:ext cx="107950" cy="16256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4609" y="162559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4"/>
          <p:cNvSpPr txBox="1"/>
          <p:nvPr/>
        </p:nvSpPr>
        <p:spPr>
          <a:xfrm>
            <a:off x="820419" y="1338579"/>
            <a:ext cx="799592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003C48"/>
                </a:solidFill>
                <a:latin typeface="Arial"/>
                <a:cs typeface="Arial"/>
              </a:rPr>
              <a:t>When testing an object </a:t>
            </a:r>
            <a:r>
              <a:rPr sz="2600" spc="-15" dirty="0">
                <a:solidFill>
                  <a:srgbClr val="003C48"/>
                </a:solidFill>
                <a:latin typeface="Arial"/>
                <a:cs typeface="Arial"/>
              </a:rPr>
              <a:t>X, </a:t>
            </a:r>
            <a:r>
              <a:rPr sz="2600" dirty="0">
                <a:solidFill>
                  <a:srgbClr val="003C48"/>
                </a:solidFill>
                <a:latin typeface="Arial"/>
                <a:cs typeface="Arial"/>
              </a:rPr>
              <a:t>that depends on an object</a:t>
            </a:r>
            <a:r>
              <a:rPr sz="2600" spc="-105" dirty="0">
                <a:solidFill>
                  <a:srgbClr val="003C4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C48"/>
                </a:solidFill>
                <a:latin typeface="Arial"/>
                <a:cs typeface="Arial"/>
              </a:rPr>
              <a:t>Y</a:t>
            </a:r>
            <a:endParaRPr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4072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spc="-5" dirty="0"/>
              <a:t>Stubs</a:t>
            </a:r>
            <a:endParaRPr lang="en-IN" b="1" dirty="0"/>
          </a:p>
        </p:txBody>
      </p:sp>
      <p:sp>
        <p:nvSpPr>
          <p:cNvPr id="4" name="object 3"/>
          <p:cNvSpPr txBox="1"/>
          <p:nvPr/>
        </p:nvSpPr>
        <p:spPr>
          <a:xfrm>
            <a:off x="491490" y="1638617"/>
            <a:ext cx="19621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5" dirty="0">
                <a:solidFill>
                  <a:srgbClr val="003C48"/>
                </a:solidFill>
                <a:latin typeface="Calibri"/>
                <a:cs typeface="Calibri"/>
              </a:rPr>
              <a:t>●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820419" y="1592262"/>
            <a:ext cx="191833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Hand</a:t>
            </a:r>
            <a:r>
              <a:rPr sz="2600" spc="-55" dirty="0">
                <a:solidFill>
                  <a:srgbClr val="003C48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crafted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491490" y="2379026"/>
            <a:ext cx="196215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45" dirty="0">
                <a:solidFill>
                  <a:srgbClr val="003C48"/>
                </a:solidFill>
                <a:latin typeface="Calibri"/>
                <a:cs typeface="Calibri"/>
              </a:rPr>
              <a:t>●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820419" y="2307906"/>
            <a:ext cx="277114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More </a:t>
            </a:r>
            <a:r>
              <a:rPr sz="2600" spc="-10" dirty="0">
                <a:solidFill>
                  <a:srgbClr val="003C48"/>
                </a:solidFill>
                <a:latin typeface="Arial"/>
                <a:cs typeface="Arial"/>
              </a:rPr>
              <a:t>effort </a:t>
            </a: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to</a:t>
            </a:r>
            <a:r>
              <a:rPr sz="2600" spc="-65" dirty="0">
                <a:solidFill>
                  <a:srgbClr val="003C48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write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491490" y="3114356"/>
            <a:ext cx="196215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45" dirty="0">
                <a:solidFill>
                  <a:srgbClr val="003C48"/>
                </a:solidFill>
                <a:latin typeface="Calibri"/>
                <a:cs typeface="Calibri"/>
              </a:rPr>
              <a:t>●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820419" y="3041967"/>
            <a:ext cx="267017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Easier to</a:t>
            </a:r>
            <a:r>
              <a:rPr sz="2600" spc="-45" dirty="0">
                <a:solidFill>
                  <a:srgbClr val="003C48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maintain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491490" y="3843337"/>
            <a:ext cx="19621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5" dirty="0">
                <a:solidFill>
                  <a:srgbClr val="003C48"/>
                </a:solidFill>
                <a:latin typeface="Calibri"/>
                <a:cs typeface="Calibri"/>
              </a:rPr>
              <a:t>●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820419" y="3777297"/>
            <a:ext cx="54457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Can </a:t>
            </a:r>
            <a:r>
              <a:rPr sz="2600" spc="5" dirty="0">
                <a:solidFill>
                  <a:srgbClr val="003C48"/>
                </a:solidFill>
                <a:latin typeface="Arial"/>
                <a:cs typeface="Arial"/>
              </a:rPr>
              <a:t>be </a:t>
            </a:r>
            <a:r>
              <a:rPr sz="2600" dirty="0">
                <a:solidFill>
                  <a:srgbClr val="003C48"/>
                </a:solidFill>
                <a:latin typeface="Arial"/>
                <a:cs typeface="Arial"/>
              </a:rPr>
              <a:t>more </a:t>
            </a: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"black </a:t>
            </a:r>
            <a:r>
              <a:rPr sz="2600" dirty="0">
                <a:solidFill>
                  <a:srgbClr val="003C48"/>
                </a:solidFill>
                <a:latin typeface="Arial"/>
                <a:cs typeface="Arial"/>
              </a:rPr>
              <a:t>box" than</a:t>
            </a:r>
            <a:r>
              <a:rPr sz="2600" spc="-35" dirty="0">
                <a:solidFill>
                  <a:srgbClr val="003C4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C48"/>
                </a:solidFill>
                <a:latin typeface="Arial"/>
                <a:cs typeface="Arial"/>
              </a:rPr>
              <a:t>mocks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91022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Mocks</a:t>
            </a:r>
            <a:endParaRPr lang="en-IN" b="1" dirty="0"/>
          </a:p>
        </p:txBody>
      </p:sp>
      <p:sp>
        <p:nvSpPr>
          <p:cNvPr id="4" name="object 3"/>
          <p:cNvSpPr txBox="1"/>
          <p:nvPr/>
        </p:nvSpPr>
        <p:spPr>
          <a:xfrm>
            <a:off x="731837" y="1867217"/>
            <a:ext cx="19621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5" dirty="0">
                <a:solidFill>
                  <a:srgbClr val="003C48"/>
                </a:solidFill>
                <a:latin typeface="Calibri"/>
                <a:cs typeface="Calibri"/>
              </a:rPr>
              <a:t>●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1060766" y="1801176"/>
            <a:ext cx="603821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003C48"/>
                </a:solidFill>
                <a:latin typeface="Arial"/>
                <a:cs typeface="Arial"/>
              </a:rPr>
              <a:t>Mocks </a:t>
            </a: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are automatically generated</a:t>
            </a:r>
            <a:r>
              <a:rPr sz="2600" spc="35" dirty="0">
                <a:solidFill>
                  <a:srgbClr val="003C4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C48"/>
                </a:solidFill>
                <a:latin typeface="Arial"/>
                <a:cs typeface="Arial"/>
              </a:rPr>
              <a:t>stubs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731837" y="2607626"/>
            <a:ext cx="196215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45" dirty="0">
                <a:solidFill>
                  <a:srgbClr val="003C48"/>
                </a:solidFill>
                <a:latin typeface="Calibri"/>
                <a:cs typeface="Calibri"/>
              </a:rPr>
              <a:t>●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060766" y="2536506"/>
            <a:ext cx="175450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003C48"/>
                </a:solidFill>
                <a:latin typeface="Arial"/>
                <a:cs typeface="Arial"/>
              </a:rPr>
              <a:t>Easy </a:t>
            </a: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to</a:t>
            </a:r>
            <a:r>
              <a:rPr sz="2600" spc="-80" dirty="0">
                <a:solidFill>
                  <a:srgbClr val="003C4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C48"/>
                </a:solidFill>
                <a:latin typeface="Arial"/>
                <a:cs typeface="Arial"/>
              </a:rPr>
              <a:t>use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731837" y="3342956"/>
            <a:ext cx="196215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45" dirty="0">
                <a:solidFill>
                  <a:srgbClr val="003C48"/>
                </a:solidFill>
                <a:latin typeface="Calibri"/>
                <a:cs typeface="Calibri"/>
              </a:rPr>
              <a:t>●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1060766" y="3270567"/>
            <a:ext cx="22453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More</a:t>
            </a:r>
            <a:r>
              <a:rPr sz="2600" spc="-45" dirty="0">
                <a:solidFill>
                  <a:srgbClr val="003C48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"magical"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731837" y="4071937"/>
            <a:ext cx="19621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5" dirty="0">
                <a:solidFill>
                  <a:srgbClr val="003C48"/>
                </a:solidFill>
                <a:latin typeface="Calibri"/>
                <a:cs typeface="Calibri"/>
              </a:rPr>
              <a:t>●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1060766" y="4005897"/>
            <a:ext cx="332422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More </a:t>
            </a:r>
            <a:r>
              <a:rPr sz="2600" spc="-10" dirty="0">
                <a:solidFill>
                  <a:srgbClr val="003C48"/>
                </a:solidFill>
                <a:latin typeface="Arial"/>
                <a:cs typeface="Arial"/>
              </a:rPr>
              <a:t>effort </a:t>
            </a: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to</a:t>
            </a:r>
            <a:r>
              <a:rPr sz="2600" spc="-45" dirty="0">
                <a:solidFill>
                  <a:srgbClr val="003C48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C48"/>
                </a:solidFill>
                <a:latin typeface="Arial"/>
                <a:cs typeface="Arial"/>
              </a:rPr>
              <a:t>maintain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45634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spc="-10" dirty="0"/>
              <a:t>Stubs </a:t>
            </a:r>
            <a:r>
              <a:rPr lang="en-IN" b="1" dirty="0"/>
              <a:t>-</a:t>
            </a:r>
            <a:r>
              <a:rPr lang="en-IN" b="1" spc="-65" dirty="0"/>
              <a:t> </a:t>
            </a:r>
            <a:r>
              <a:rPr lang="en-IN" b="1" spc="-5" dirty="0"/>
              <a:t>example</a:t>
            </a:r>
            <a:endParaRPr lang="en-IN" b="1" dirty="0"/>
          </a:p>
        </p:txBody>
      </p:sp>
      <p:sp>
        <p:nvSpPr>
          <p:cNvPr id="5" name="object 3"/>
          <p:cNvSpPr txBox="1"/>
          <p:nvPr/>
        </p:nvSpPr>
        <p:spPr>
          <a:xfrm>
            <a:off x="122237" y="1363662"/>
            <a:ext cx="5681980" cy="2232660"/>
          </a:xfrm>
          <a:prstGeom prst="rect">
            <a:avLst/>
          </a:prstGeom>
          <a:ln w="18329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89535">
              <a:lnSpc>
                <a:spcPts val="1889"/>
              </a:lnSpc>
              <a:spcBef>
                <a:spcPts val="204"/>
              </a:spcBef>
            </a:pPr>
            <a:r>
              <a:rPr sz="1600" spc="-10" dirty="0">
                <a:solidFill>
                  <a:srgbClr val="0000FF"/>
                </a:solidFill>
                <a:latin typeface="Consolas"/>
                <a:cs typeface="Consolas"/>
              </a:rPr>
              <a:t>public class </a:t>
            </a:r>
            <a:r>
              <a:rPr sz="1600" spc="-10" dirty="0">
                <a:solidFill>
                  <a:srgbClr val="2A90AE"/>
                </a:solidFill>
                <a:latin typeface="Consolas"/>
                <a:cs typeface="Consolas"/>
              </a:rPr>
              <a:t>EmailSvcStub </a:t>
            </a:r>
            <a:r>
              <a:rPr sz="1600" dirty="0">
                <a:latin typeface="Consolas"/>
                <a:cs typeface="Consolas"/>
              </a:rPr>
              <a:t>:</a:t>
            </a:r>
            <a:r>
              <a:rPr sz="1600" spc="20" dirty="0"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2A90AE"/>
                </a:solidFill>
                <a:latin typeface="Consolas"/>
                <a:cs typeface="Consolas"/>
              </a:rPr>
              <a:t>IEmailSvc</a:t>
            </a:r>
            <a:endParaRPr sz="1600" dirty="0">
              <a:latin typeface="Consolas"/>
              <a:cs typeface="Consolas"/>
            </a:endParaRPr>
          </a:p>
          <a:p>
            <a:pPr marL="89535">
              <a:lnSpc>
                <a:spcPts val="1860"/>
              </a:lnSpc>
            </a:pPr>
            <a:r>
              <a:rPr sz="1600" dirty="0">
                <a:latin typeface="Consolas"/>
                <a:cs typeface="Consolas"/>
              </a:rPr>
              <a:t>{</a:t>
            </a:r>
          </a:p>
          <a:p>
            <a:pPr marL="534035">
              <a:lnSpc>
                <a:spcPts val="1889"/>
              </a:lnSpc>
            </a:pPr>
            <a:r>
              <a:rPr sz="1600" spc="-10" dirty="0">
                <a:solidFill>
                  <a:srgbClr val="0000FF"/>
                </a:solidFill>
                <a:latin typeface="Consolas"/>
                <a:cs typeface="Consolas"/>
              </a:rPr>
              <a:t>public </a:t>
            </a:r>
            <a:r>
              <a:rPr sz="1600" spc="-5" dirty="0">
                <a:solidFill>
                  <a:srgbClr val="0000FF"/>
                </a:solidFill>
                <a:latin typeface="Consolas"/>
                <a:cs typeface="Consolas"/>
              </a:rPr>
              <a:t>int </a:t>
            </a:r>
            <a:r>
              <a:rPr sz="1600" spc="-10" dirty="0">
                <a:latin typeface="Consolas"/>
                <a:cs typeface="Consolas"/>
              </a:rPr>
              <a:t>NumberOfEmailsSent </a:t>
            </a:r>
            <a:r>
              <a:rPr sz="1600" dirty="0">
                <a:latin typeface="Consolas"/>
                <a:cs typeface="Consolas"/>
              </a:rPr>
              <a:t>{ </a:t>
            </a:r>
            <a:r>
              <a:rPr sz="1600" spc="-5" dirty="0">
                <a:solidFill>
                  <a:srgbClr val="0000FF"/>
                </a:solidFill>
                <a:latin typeface="Consolas"/>
                <a:cs typeface="Consolas"/>
              </a:rPr>
              <a:t>get</a:t>
            </a:r>
            <a:r>
              <a:rPr sz="1600" spc="-5" dirty="0">
                <a:latin typeface="Consolas"/>
                <a:cs typeface="Consolas"/>
              </a:rPr>
              <a:t>; </a:t>
            </a:r>
            <a:r>
              <a:rPr sz="1600" spc="-5" dirty="0">
                <a:solidFill>
                  <a:srgbClr val="0000FF"/>
                </a:solidFill>
                <a:latin typeface="Consolas"/>
                <a:cs typeface="Consolas"/>
              </a:rPr>
              <a:t>set</a:t>
            </a:r>
            <a:r>
              <a:rPr sz="1600" spc="-5" dirty="0">
                <a:latin typeface="Consolas"/>
                <a:cs typeface="Consolas"/>
              </a:rPr>
              <a:t>;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}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534035">
              <a:lnSpc>
                <a:spcPts val="1889"/>
              </a:lnSpc>
            </a:pPr>
            <a:r>
              <a:rPr sz="1600" spc="-10" dirty="0">
                <a:solidFill>
                  <a:srgbClr val="0000FF"/>
                </a:solidFill>
                <a:latin typeface="Consolas"/>
                <a:cs typeface="Consolas"/>
              </a:rPr>
              <a:t>public </a:t>
            </a:r>
            <a:r>
              <a:rPr sz="1600" spc="-5" dirty="0">
                <a:solidFill>
                  <a:srgbClr val="0000FF"/>
                </a:solidFill>
                <a:latin typeface="Consolas"/>
                <a:cs typeface="Consolas"/>
              </a:rPr>
              <a:t>void</a:t>
            </a:r>
            <a:r>
              <a:rPr sz="1600" spc="-5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SendEmail()</a:t>
            </a:r>
            <a:endParaRPr sz="1600" dirty="0">
              <a:latin typeface="Consolas"/>
              <a:cs typeface="Consolas"/>
            </a:endParaRPr>
          </a:p>
          <a:p>
            <a:pPr marL="534035">
              <a:lnSpc>
                <a:spcPts val="1860"/>
              </a:lnSpc>
            </a:pPr>
            <a:r>
              <a:rPr sz="1600" dirty="0">
                <a:latin typeface="Consolas"/>
                <a:cs typeface="Consolas"/>
              </a:rPr>
              <a:t>{</a:t>
            </a:r>
          </a:p>
          <a:p>
            <a:pPr marR="1363345" algn="ctr">
              <a:lnSpc>
                <a:spcPts val="1860"/>
              </a:lnSpc>
            </a:pPr>
            <a:r>
              <a:rPr sz="1600" spc="-10" dirty="0">
                <a:latin typeface="Consolas"/>
                <a:cs typeface="Consolas"/>
              </a:rPr>
              <a:t>++NumberOfEmailsSent;</a:t>
            </a:r>
            <a:endParaRPr sz="1600" dirty="0">
              <a:latin typeface="Consolas"/>
              <a:cs typeface="Consolas"/>
            </a:endParaRPr>
          </a:p>
          <a:p>
            <a:pPr marL="534035">
              <a:lnSpc>
                <a:spcPts val="1860"/>
              </a:lnSpc>
            </a:pPr>
            <a:r>
              <a:rPr sz="1600" dirty="0">
                <a:latin typeface="Consolas"/>
                <a:cs typeface="Consolas"/>
              </a:rPr>
              <a:t>}</a:t>
            </a:r>
          </a:p>
          <a:p>
            <a:pPr marL="89535">
              <a:lnSpc>
                <a:spcPts val="1889"/>
              </a:lnSpc>
            </a:pPr>
            <a:r>
              <a:rPr sz="16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5913437" y="1392237"/>
            <a:ext cx="6000981" cy="3927356"/>
          </a:xfrm>
          <a:prstGeom prst="rect">
            <a:avLst/>
          </a:prstGeom>
          <a:ln w="18329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89535">
              <a:lnSpc>
                <a:spcPts val="1889"/>
              </a:lnSpc>
              <a:spcBef>
                <a:spcPts val="204"/>
              </a:spcBef>
            </a:pPr>
            <a:r>
              <a:rPr sz="1600" spc="-5" dirty="0">
                <a:latin typeface="Consolas"/>
                <a:cs typeface="Consolas"/>
              </a:rPr>
              <a:t>[</a:t>
            </a:r>
            <a:r>
              <a:rPr sz="1600" spc="-5" dirty="0">
                <a:solidFill>
                  <a:srgbClr val="2A90AE"/>
                </a:solidFill>
                <a:latin typeface="Consolas"/>
                <a:cs typeface="Consolas"/>
              </a:rPr>
              <a:t>Test</a:t>
            </a:r>
            <a:r>
              <a:rPr sz="1600" spc="-5" dirty="0">
                <a:latin typeface="Consolas"/>
                <a:cs typeface="Consolas"/>
              </a:rPr>
              <a:t>]</a:t>
            </a:r>
            <a:endParaRPr sz="1600" dirty="0">
              <a:latin typeface="Consolas"/>
              <a:cs typeface="Consolas"/>
            </a:endParaRPr>
          </a:p>
          <a:p>
            <a:pPr marL="89535">
              <a:lnSpc>
                <a:spcPts val="1860"/>
              </a:lnSpc>
            </a:pPr>
            <a:r>
              <a:rPr sz="1600" spc="-10" dirty="0">
                <a:solidFill>
                  <a:srgbClr val="0000FF"/>
                </a:solidFill>
                <a:latin typeface="Consolas"/>
                <a:cs typeface="Consolas"/>
              </a:rPr>
              <a:t>public </a:t>
            </a:r>
            <a:r>
              <a:rPr sz="1600" spc="-5" dirty="0">
                <a:solidFill>
                  <a:srgbClr val="0000FF"/>
                </a:solidFill>
                <a:latin typeface="Consolas"/>
                <a:cs typeface="Consolas"/>
              </a:rPr>
              <a:t>void</a:t>
            </a:r>
            <a:r>
              <a:rPr sz="1600" spc="-55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Trigger()</a:t>
            </a:r>
            <a:endParaRPr sz="1600" dirty="0">
              <a:latin typeface="Consolas"/>
              <a:cs typeface="Consolas"/>
            </a:endParaRPr>
          </a:p>
          <a:p>
            <a:pPr marL="89535">
              <a:lnSpc>
                <a:spcPts val="1860"/>
              </a:lnSpc>
            </a:pPr>
            <a:r>
              <a:rPr sz="1600" dirty="0">
                <a:latin typeface="Consolas"/>
                <a:cs typeface="Consolas"/>
              </a:rPr>
              <a:t>{</a:t>
            </a:r>
          </a:p>
          <a:p>
            <a:pPr marL="534035">
              <a:lnSpc>
                <a:spcPts val="1860"/>
              </a:lnSpc>
            </a:pPr>
            <a:r>
              <a:rPr sz="1600" spc="-5" dirty="0">
                <a:solidFill>
                  <a:srgbClr val="007F00"/>
                </a:solidFill>
                <a:latin typeface="Consolas"/>
                <a:cs typeface="Consolas"/>
              </a:rPr>
              <a:t>//</a:t>
            </a:r>
            <a:r>
              <a:rPr sz="1600" spc="-90" dirty="0">
                <a:solidFill>
                  <a:srgbClr val="007F0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Consolas"/>
                <a:cs typeface="Consolas"/>
              </a:rPr>
              <a:t>setup</a:t>
            </a:r>
            <a:endParaRPr sz="1600" dirty="0">
              <a:latin typeface="Consolas"/>
              <a:cs typeface="Consolas"/>
            </a:endParaRPr>
          </a:p>
          <a:p>
            <a:pPr marL="534035" marR="2248535">
              <a:lnSpc>
                <a:spcPts val="1860"/>
              </a:lnSpc>
              <a:spcBef>
                <a:spcPts val="80"/>
              </a:spcBef>
            </a:pPr>
            <a:r>
              <a:rPr sz="1600" spc="-5" dirty="0">
                <a:solidFill>
                  <a:srgbClr val="0000FF"/>
                </a:solidFill>
                <a:latin typeface="Consolas"/>
                <a:cs typeface="Consolas"/>
              </a:rPr>
              <a:t>var </a:t>
            </a:r>
            <a:r>
              <a:rPr sz="1600" spc="-10" dirty="0">
                <a:latin typeface="Consolas"/>
                <a:cs typeface="Consolas"/>
              </a:rPr>
              <a:t>emailSvc </a:t>
            </a:r>
            <a:r>
              <a:rPr sz="1600" dirty="0">
                <a:latin typeface="Consolas"/>
                <a:cs typeface="Consolas"/>
              </a:rPr>
              <a:t>= </a:t>
            </a:r>
            <a:r>
              <a:rPr sz="1600" spc="-5" dirty="0">
                <a:solidFill>
                  <a:srgbClr val="0000FF"/>
                </a:solidFill>
                <a:latin typeface="Consolas"/>
                <a:cs typeface="Consolas"/>
              </a:rPr>
              <a:t>new </a:t>
            </a:r>
            <a:r>
              <a:rPr sz="1600" spc="-10" dirty="0">
                <a:solidFill>
                  <a:srgbClr val="2A90AE"/>
                </a:solidFill>
                <a:latin typeface="Consolas"/>
                <a:cs typeface="Consolas"/>
              </a:rPr>
              <a:t>EmailSvcStub</a:t>
            </a:r>
            <a:r>
              <a:rPr sz="1600" spc="-10" dirty="0">
                <a:latin typeface="Consolas"/>
                <a:cs typeface="Consolas"/>
              </a:rPr>
              <a:t>();  </a:t>
            </a:r>
            <a:r>
              <a:rPr sz="1600" spc="-5" dirty="0">
                <a:solidFill>
                  <a:srgbClr val="0000FF"/>
                </a:solidFill>
                <a:latin typeface="Consolas"/>
                <a:cs typeface="Consolas"/>
              </a:rPr>
              <a:t>var </a:t>
            </a:r>
            <a:r>
              <a:rPr sz="1600" spc="-10" dirty="0">
                <a:latin typeface="Consolas"/>
                <a:cs typeface="Consolas"/>
              </a:rPr>
              <a:t>notifier </a:t>
            </a:r>
            <a:r>
              <a:rPr sz="1600" dirty="0">
                <a:latin typeface="Consolas"/>
                <a:cs typeface="Consolas"/>
              </a:rPr>
              <a:t>= </a:t>
            </a:r>
            <a:r>
              <a:rPr sz="1600" spc="-5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sz="1600" spc="-15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2A90AE"/>
                </a:solidFill>
                <a:latin typeface="Consolas"/>
                <a:cs typeface="Consolas"/>
              </a:rPr>
              <a:t>Notifier</a:t>
            </a:r>
            <a:r>
              <a:rPr sz="1600" spc="-10" dirty="0">
                <a:latin typeface="Consolas"/>
                <a:cs typeface="Consolas"/>
              </a:rPr>
              <a:t>(emailSvc);</a:t>
            </a:r>
            <a:endParaRPr sz="16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534035" marR="4362450">
              <a:lnSpc>
                <a:spcPts val="1860"/>
              </a:lnSpc>
            </a:pPr>
            <a:r>
              <a:rPr sz="1600" spc="-5" dirty="0">
                <a:solidFill>
                  <a:srgbClr val="007F00"/>
                </a:solidFill>
                <a:latin typeface="Consolas"/>
                <a:cs typeface="Consolas"/>
              </a:rPr>
              <a:t>// </a:t>
            </a:r>
            <a:r>
              <a:rPr sz="1600" spc="-10" dirty="0">
                <a:solidFill>
                  <a:srgbClr val="007F00"/>
                </a:solidFill>
                <a:latin typeface="Consolas"/>
                <a:cs typeface="Consolas"/>
              </a:rPr>
              <a:t>invoke  </a:t>
            </a:r>
            <a:r>
              <a:rPr sz="1600" spc="-10" dirty="0">
                <a:latin typeface="Consolas"/>
                <a:cs typeface="Consolas"/>
              </a:rPr>
              <a:t>notifier.Trigger();</a:t>
            </a:r>
            <a:endParaRPr sz="16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534035">
              <a:lnSpc>
                <a:spcPts val="1889"/>
              </a:lnSpc>
            </a:pPr>
            <a:r>
              <a:rPr sz="1600" spc="-5" dirty="0">
                <a:solidFill>
                  <a:srgbClr val="007F00"/>
                </a:solidFill>
                <a:latin typeface="Consolas"/>
                <a:cs typeface="Consolas"/>
              </a:rPr>
              <a:t>//</a:t>
            </a:r>
            <a:r>
              <a:rPr sz="1600" spc="-90" dirty="0">
                <a:solidFill>
                  <a:srgbClr val="007F0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Consolas"/>
                <a:cs typeface="Consolas"/>
              </a:rPr>
              <a:t>verify</a:t>
            </a:r>
            <a:endParaRPr sz="1600" dirty="0">
              <a:latin typeface="Consolas"/>
              <a:cs typeface="Consolas"/>
            </a:endParaRPr>
          </a:p>
          <a:p>
            <a:pPr marL="534035">
              <a:lnSpc>
                <a:spcPts val="1860"/>
              </a:lnSpc>
            </a:pPr>
            <a:r>
              <a:rPr sz="1600" spc="-10" dirty="0">
                <a:solidFill>
                  <a:srgbClr val="2A90AE"/>
                </a:solidFill>
                <a:latin typeface="Consolas"/>
                <a:cs typeface="Consolas"/>
              </a:rPr>
              <a:t>Assert</a:t>
            </a:r>
            <a:r>
              <a:rPr sz="1600" spc="-10" dirty="0">
                <a:latin typeface="Consolas"/>
                <a:cs typeface="Consolas"/>
              </a:rPr>
              <a:t>.That(emailSvc.NumberOfEmailsSent,</a:t>
            </a:r>
            <a:r>
              <a:rPr sz="1600" spc="114" dirty="0"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2A90AE"/>
                </a:solidFill>
                <a:latin typeface="Consolas"/>
                <a:cs typeface="Consolas"/>
              </a:rPr>
              <a:t>Is</a:t>
            </a:r>
            <a:r>
              <a:rPr sz="1600" spc="-10" dirty="0">
                <a:latin typeface="Consolas"/>
                <a:cs typeface="Consolas"/>
              </a:rPr>
              <a:t>.EqualTo(</a:t>
            </a:r>
            <a:r>
              <a:rPr sz="1600" spc="-10" dirty="0">
                <a:solidFill>
                  <a:srgbClr val="FF0000"/>
                </a:solidFill>
                <a:latin typeface="Consolas"/>
                <a:cs typeface="Consolas"/>
              </a:rPr>
              <a:t>1</a:t>
            </a:r>
            <a:r>
              <a:rPr sz="1600" spc="-10" dirty="0">
                <a:latin typeface="Consolas"/>
                <a:cs typeface="Consolas"/>
              </a:rPr>
              <a:t>));</a:t>
            </a:r>
            <a:endParaRPr sz="1600" dirty="0">
              <a:latin typeface="Consolas"/>
              <a:cs typeface="Consolas"/>
            </a:endParaRPr>
          </a:p>
          <a:p>
            <a:pPr marL="89535">
              <a:lnSpc>
                <a:spcPts val="1889"/>
              </a:lnSpc>
            </a:pPr>
            <a:r>
              <a:rPr sz="16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4302579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Mocks -</a:t>
            </a:r>
            <a:r>
              <a:rPr lang="en-IN" b="1" spc="-95" dirty="0"/>
              <a:t> </a:t>
            </a:r>
            <a:r>
              <a:rPr lang="en-IN" b="1" spc="-5" dirty="0"/>
              <a:t>example</a:t>
            </a:r>
            <a:endParaRPr lang="en-IN" b="1" dirty="0"/>
          </a:p>
        </p:txBody>
      </p:sp>
      <p:sp>
        <p:nvSpPr>
          <p:cNvPr id="4" name="object 3"/>
          <p:cNvSpPr txBox="1"/>
          <p:nvPr/>
        </p:nvSpPr>
        <p:spPr>
          <a:xfrm>
            <a:off x="2644457" y="1994852"/>
            <a:ext cx="6393180" cy="3178810"/>
          </a:xfrm>
          <a:prstGeom prst="rect">
            <a:avLst/>
          </a:prstGeom>
          <a:ln w="18329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89535">
              <a:lnSpc>
                <a:spcPts val="1889"/>
              </a:lnSpc>
              <a:spcBef>
                <a:spcPts val="215"/>
              </a:spcBef>
            </a:pPr>
            <a:r>
              <a:rPr sz="1600" spc="-5" dirty="0">
                <a:latin typeface="Consolas"/>
                <a:cs typeface="Consolas"/>
              </a:rPr>
              <a:t>[</a:t>
            </a:r>
            <a:r>
              <a:rPr sz="1600" spc="-5" dirty="0">
                <a:solidFill>
                  <a:srgbClr val="2A90AE"/>
                </a:solidFill>
                <a:latin typeface="Consolas"/>
                <a:cs typeface="Consolas"/>
              </a:rPr>
              <a:t>Test</a:t>
            </a:r>
            <a:r>
              <a:rPr sz="1600" spc="-5" dirty="0">
                <a:latin typeface="Consolas"/>
                <a:cs typeface="Consolas"/>
              </a:rPr>
              <a:t>]</a:t>
            </a:r>
            <a:endParaRPr sz="1600" dirty="0">
              <a:latin typeface="Consolas"/>
              <a:cs typeface="Consolas"/>
            </a:endParaRPr>
          </a:p>
          <a:p>
            <a:pPr marL="89535">
              <a:lnSpc>
                <a:spcPts val="1860"/>
              </a:lnSpc>
            </a:pPr>
            <a:r>
              <a:rPr sz="1600" spc="-10" dirty="0">
                <a:solidFill>
                  <a:srgbClr val="0000FF"/>
                </a:solidFill>
                <a:latin typeface="Consolas"/>
                <a:cs typeface="Consolas"/>
              </a:rPr>
              <a:t>public </a:t>
            </a:r>
            <a:r>
              <a:rPr sz="1600" spc="-5" dirty="0">
                <a:solidFill>
                  <a:srgbClr val="0000FF"/>
                </a:solidFill>
                <a:latin typeface="Consolas"/>
                <a:cs typeface="Consolas"/>
              </a:rPr>
              <a:t>void</a:t>
            </a:r>
            <a:r>
              <a:rPr sz="1600" spc="-55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Trigger()</a:t>
            </a:r>
            <a:endParaRPr sz="1600" dirty="0">
              <a:latin typeface="Consolas"/>
              <a:cs typeface="Consolas"/>
            </a:endParaRPr>
          </a:p>
          <a:p>
            <a:pPr marL="89535">
              <a:lnSpc>
                <a:spcPts val="1860"/>
              </a:lnSpc>
            </a:pPr>
            <a:r>
              <a:rPr sz="1600" dirty="0">
                <a:latin typeface="Consolas"/>
                <a:cs typeface="Consolas"/>
              </a:rPr>
              <a:t>{</a:t>
            </a:r>
          </a:p>
          <a:p>
            <a:pPr marL="534035">
              <a:lnSpc>
                <a:spcPts val="1860"/>
              </a:lnSpc>
            </a:pPr>
            <a:r>
              <a:rPr sz="1600" spc="-5" dirty="0">
                <a:solidFill>
                  <a:srgbClr val="007F00"/>
                </a:solidFill>
                <a:latin typeface="Consolas"/>
                <a:cs typeface="Consolas"/>
              </a:rPr>
              <a:t>//</a:t>
            </a:r>
            <a:r>
              <a:rPr sz="1600" spc="-85" dirty="0">
                <a:solidFill>
                  <a:srgbClr val="007F0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Consolas"/>
                <a:cs typeface="Consolas"/>
              </a:rPr>
              <a:t>setup</a:t>
            </a:r>
            <a:endParaRPr sz="1600" dirty="0">
              <a:latin typeface="Consolas"/>
              <a:cs typeface="Consolas"/>
            </a:endParaRPr>
          </a:p>
          <a:p>
            <a:pPr marL="534035" marR="1049020">
              <a:lnSpc>
                <a:spcPts val="1860"/>
              </a:lnSpc>
              <a:spcBef>
                <a:spcPts val="80"/>
              </a:spcBef>
            </a:pPr>
            <a:r>
              <a:rPr sz="1600" spc="-5" dirty="0">
                <a:solidFill>
                  <a:srgbClr val="0000FF"/>
                </a:solidFill>
                <a:latin typeface="Consolas"/>
                <a:cs typeface="Consolas"/>
              </a:rPr>
              <a:t>var </a:t>
            </a:r>
            <a:r>
              <a:rPr sz="1600" spc="-10" dirty="0">
                <a:latin typeface="Consolas"/>
                <a:cs typeface="Consolas"/>
              </a:rPr>
              <a:t>emailSvc </a:t>
            </a:r>
            <a:r>
              <a:rPr sz="1600" dirty="0">
                <a:latin typeface="Consolas"/>
                <a:cs typeface="Consolas"/>
              </a:rPr>
              <a:t>= </a:t>
            </a:r>
            <a:r>
              <a:rPr sz="1600" spc="-10" dirty="0">
                <a:solidFill>
                  <a:srgbClr val="2A90AE"/>
                </a:solidFill>
                <a:latin typeface="Consolas"/>
                <a:cs typeface="Consolas"/>
              </a:rPr>
              <a:t>Substitute</a:t>
            </a:r>
            <a:r>
              <a:rPr sz="1600" spc="-10" dirty="0">
                <a:latin typeface="Consolas"/>
                <a:cs typeface="Consolas"/>
              </a:rPr>
              <a:t>.For&lt;</a:t>
            </a:r>
            <a:r>
              <a:rPr sz="1600" spc="-10" dirty="0">
                <a:solidFill>
                  <a:srgbClr val="2A90AE"/>
                </a:solidFill>
                <a:latin typeface="Consolas"/>
                <a:cs typeface="Consolas"/>
              </a:rPr>
              <a:t>IEmailSvc</a:t>
            </a:r>
            <a:r>
              <a:rPr sz="1600" spc="-10" dirty="0">
                <a:latin typeface="Consolas"/>
                <a:cs typeface="Consolas"/>
              </a:rPr>
              <a:t>&gt;();  </a:t>
            </a:r>
            <a:r>
              <a:rPr sz="1600" spc="-5" dirty="0">
                <a:solidFill>
                  <a:srgbClr val="0000FF"/>
                </a:solidFill>
                <a:latin typeface="Consolas"/>
                <a:cs typeface="Consolas"/>
              </a:rPr>
              <a:t>var </a:t>
            </a:r>
            <a:r>
              <a:rPr sz="1600" spc="-10" dirty="0">
                <a:latin typeface="Consolas"/>
                <a:cs typeface="Consolas"/>
              </a:rPr>
              <a:t>notifier </a:t>
            </a:r>
            <a:r>
              <a:rPr sz="1600" dirty="0">
                <a:latin typeface="Consolas"/>
                <a:cs typeface="Consolas"/>
              </a:rPr>
              <a:t>= </a:t>
            </a:r>
            <a:r>
              <a:rPr sz="1600" spc="-5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sz="1600" spc="-15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2A90AE"/>
                </a:solidFill>
                <a:latin typeface="Consolas"/>
                <a:cs typeface="Consolas"/>
              </a:rPr>
              <a:t>Notifier</a:t>
            </a:r>
            <a:r>
              <a:rPr sz="1600" spc="-10" dirty="0">
                <a:latin typeface="Consolas"/>
                <a:cs typeface="Consolas"/>
              </a:rPr>
              <a:t>(emailSvc);</a:t>
            </a:r>
            <a:endParaRPr sz="16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534035" marR="3719829">
              <a:lnSpc>
                <a:spcPts val="1860"/>
              </a:lnSpc>
            </a:pPr>
            <a:r>
              <a:rPr sz="1600" spc="-5" dirty="0">
                <a:solidFill>
                  <a:srgbClr val="007F00"/>
                </a:solidFill>
                <a:latin typeface="Consolas"/>
                <a:cs typeface="Consolas"/>
              </a:rPr>
              <a:t>// </a:t>
            </a:r>
            <a:r>
              <a:rPr sz="1600" spc="-10" dirty="0">
                <a:solidFill>
                  <a:srgbClr val="007F00"/>
                </a:solidFill>
                <a:latin typeface="Consolas"/>
                <a:cs typeface="Consolas"/>
              </a:rPr>
              <a:t>invoke  </a:t>
            </a:r>
            <a:r>
              <a:rPr sz="1600" spc="-10" dirty="0">
                <a:latin typeface="Consolas"/>
                <a:cs typeface="Consolas"/>
              </a:rPr>
              <a:t>notifier.Trigger();</a:t>
            </a:r>
            <a:endParaRPr sz="1600" dirty="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534035" marR="2161540">
              <a:lnSpc>
                <a:spcPts val="1860"/>
              </a:lnSpc>
            </a:pPr>
            <a:r>
              <a:rPr sz="1600" spc="-5" dirty="0">
                <a:solidFill>
                  <a:srgbClr val="007F00"/>
                </a:solidFill>
                <a:latin typeface="Consolas"/>
                <a:cs typeface="Consolas"/>
              </a:rPr>
              <a:t>// </a:t>
            </a:r>
            <a:r>
              <a:rPr sz="1600" spc="-10" dirty="0">
                <a:solidFill>
                  <a:srgbClr val="007F00"/>
                </a:solidFill>
                <a:latin typeface="Consolas"/>
                <a:cs typeface="Consolas"/>
              </a:rPr>
              <a:t>verify  </a:t>
            </a:r>
            <a:r>
              <a:rPr sz="1600" spc="-10" dirty="0">
                <a:latin typeface="Consolas"/>
                <a:cs typeface="Consolas"/>
              </a:rPr>
              <a:t>emailSvc.Received(</a:t>
            </a:r>
            <a:r>
              <a:rPr sz="1600" spc="-10" dirty="0">
                <a:solidFill>
                  <a:srgbClr val="FF0000"/>
                </a:solidFill>
                <a:latin typeface="Consolas"/>
                <a:cs typeface="Consolas"/>
              </a:rPr>
              <a:t>1</a:t>
            </a:r>
            <a:r>
              <a:rPr sz="1600" spc="-10" dirty="0">
                <a:latin typeface="Consolas"/>
                <a:cs typeface="Consolas"/>
              </a:rPr>
              <a:t>).SendEmail();</a:t>
            </a:r>
            <a:endParaRPr sz="1600" dirty="0">
              <a:latin typeface="Consolas"/>
              <a:cs typeface="Consolas"/>
            </a:endParaRPr>
          </a:p>
          <a:p>
            <a:pPr marL="89535">
              <a:lnSpc>
                <a:spcPts val="1810"/>
              </a:lnSpc>
            </a:pPr>
            <a:r>
              <a:rPr sz="16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7508857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4437" y="1363662"/>
            <a:ext cx="7543800" cy="3657600"/>
          </a:xfrm>
        </p:spPr>
        <p:txBody>
          <a:bodyPr anchor="ctr"/>
          <a:lstStyle/>
          <a:p>
            <a:pPr algn="ctr"/>
            <a:r>
              <a:rPr lang="en-IN" dirty="0"/>
              <a:t>Comparing xUnit.net with other Frameworks</a:t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345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447675"/>
            <a:ext cx="10363198" cy="763587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Comparing xUnit.net to other frameworks</a:t>
            </a:r>
            <a:endParaRPr lang="en-IN" sz="36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9" y="1211262"/>
            <a:ext cx="11582398" cy="578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7056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296862"/>
            <a:ext cx="9372598" cy="9175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Comparing xUnit.net to other frameworks</a:t>
            </a:r>
            <a:endParaRPr lang="en-IN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" y="906237"/>
            <a:ext cx="11353800" cy="599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09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Agenda </a:t>
            </a:r>
            <a:br>
              <a:rPr lang="en-IN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10210798" cy="5386090"/>
          </a:xfrm>
        </p:spPr>
        <p:txBody>
          <a:bodyPr/>
          <a:lstStyle/>
          <a:p>
            <a:r>
              <a:rPr lang="en-IN" sz="4800" dirty="0"/>
              <a:t>Data-Driven Tests</a:t>
            </a:r>
          </a:p>
          <a:p>
            <a:r>
              <a:rPr lang="en-IN" sz="4800" dirty="0"/>
              <a:t>Shared Context between Tests</a:t>
            </a:r>
          </a:p>
          <a:p>
            <a:r>
              <a:rPr lang="en-IN" sz="4800" dirty="0"/>
              <a:t>Extensibility</a:t>
            </a:r>
          </a:p>
          <a:p>
            <a:r>
              <a:rPr lang="en-IN" sz="4800" dirty="0"/>
              <a:t>Mocking</a:t>
            </a:r>
          </a:p>
          <a:p>
            <a:r>
              <a:rPr lang="en-IN" sz="4800" dirty="0"/>
              <a:t>Comparing xUnit.net with other Frameworks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1667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7437" y="1973262"/>
            <a:ext cx="5664199" cy="1828786"/>
          </a:xfrm>
        </p:spPr>
        <p:txBody>
          <a:bodyPr anchor="ctr"/>
          <a:lstStyle/>
          <a:p>
            <a:pPr algn="ctr"/>
            <a:r>
              <a:rPr lang="en-IN" dirty="0"/>
              <a:t>Data-Driven Tests</a:t>
            </a:r>
          </a:p>
        </p:txBody>
      </p:sp>
    </p:spTree>
    <p:extLst>
      <p:ext uri="{BB962C8B-B14F-4D97-AF65-F5344CB8AC3E}">
        <p14:creationId xmlns:p14="http://schemas.microsoft.com/office/powerpoint/2010/main" val="218756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Data Driven Tests</a:t>
            </a:r>
            <a:br>
              <a:rPr lang="en-IN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428598"/>
            <a:ext cx="11889565" cy="5421463"/>
          </a:xfrm>
        </p:spPr>
        <p:txBody>
          <a:bodyPr/>
          <a:lstStyle/>
          <a:p>
            <a:r>
              <a:rPr lang="en-IN" sz="2400" dirty="0">
                <a:latin typeface="Calibri" panose="020F0502020204030204" pitchFamily="34" charset="0"/>
              </a:rPr>
              <a:t>A single test method that can be executed multiple times, each time using a discreet set of test data, with each execution representing an individual case.</a:t>
            </a:r>
          </a:p>
          <a:p>
            <a:endParaRPr lang="en-IN" sz="2400" b="1" u="sng" dirty="0">
              <a:latin typeface="Calibri" panose="020F0502020204030204" pitchFamily="34" charset="0"/>
            </a:endParaRPr>
          </a:p>
          <a:p>
            <a:r>
              <a:rPr lang="en-IN" sz="2400" b="1" u="sng" dirty="0">
                <a:latin typeface="Calibri" panose="020F0502020204030204" pitchFamily="34" charset="0"/>
              </a:rPr>
              <a:t>Benefits</a:t>
            </a:r>
          </a:p>
          <a:p>
            <a:endParaRPr lang="en-IN" sz="2400" b="1" u="sng" dirty="0">
              <a:latin typeface="Calibri" panose="020F0502020204030204" pitchFamily="34" charset="0"/>
            </a:endParaRPr>
          </a:p>
          <a:p>
            <a:endParaRPr lang="en-IN" sz="2400" b="1" u="sng" dirty="0">
              <a:latin typeface="Calibri" panose="020F0502020204030204" pitchFamily="34" charset="0"/>
            </a:endParaRPr>
          </a:p>
          <a:p>
            <a:endParaRPr lang="en-IN" sz="2400" b="1" u="sng" dirty="0">
              <a:latin typeface="Calibri" panose="020F0502020204030204" pitchFamily="34" charset="0"/>
            </a:endParaRPr>
          </a:p>
          <a:p>
            <a:endParaRPr lang="en-IN" sz="2400" b="1" u="sng" dirty="0">
              <a:latin typeface="Calibri" panose="020F0502020204030204" pitchFamily="34" charset="0"/>
            </a:endParaRPr>
          </a:p>
          <a:p>
            <a:endParaRPr lang="en-IN" sz="2400" b="1" u="sng" dirty="0">
              <a:latin typeface="Calibri" panose="020F0502020204030204" pitchFamily="34" charset="0"/>
            </a:endParaRPr>
          </a:p>
          <a:p>
            <a:endParaRPr lang="en-IN" sz="2400" b="1" u="sng" dirty="0">
              <a:latin typeface="Calibri" panose="020F0502020204030204" pitchFamily="34" charset="0"/>
            </a:endParaRPr>
          </a:p>
          <a:p>
            <a:endParaRPr lang="en-IN" sz="2400" b="1" u="sng" dirty="0">
              <a:latin typeface="Calibri" panose="020F0502020204030204" pitchFamily="34" charset="0"/>
            </a:endParaRPr>
          </a:p>
          <a:p>
            <a:endParaRPr lang="en-IN" sz="2400" b="1" u="sng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55637" y="3497262"/>
            <a:ext cx="3581400" cy="1371600"/>
          </a:xfrm>
          <a:prstGeom prst="rect">
            <a:avLst/>
          </a:prstGeom>
          <a:solidFill>
            <a:srgbClr val="D2620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Reduced test Code Duplication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41837" y="3497262"/>
            <a:ext cx="3886200" cy="1371600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Reduced Maintenance Cost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55637" y="5249862"/>
            <a:ext cx="3581400" cy="1371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Add New test cases More Quickly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541837" y="5249862"/>
            <a:ext cx="3886200" cy="1371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External test data Sources</a:t>
            </a:r>
          </a:p>
        </p:txBody>
      </p:sp>
    </p:spTree>
    <p:extLst>
      <p:ext uri="{BB962C8B-B14F-4D97-AF65-F5344CB8AC3E}">
        <p14:creationId xmlns:p14="http://schemas.microsoft.com/office/powerpoint/2010/main" val="19039215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638" y="982662"/>
            <a:ext cx="369397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IN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different major types of unit tests</a:t>
            </a:r>
            <a:endParaRPr lang="en-IN" dirty="0"/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457198" y="1610526"/>
            <a:ext cx="4040188" cy="4221163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>
                <a:solidFill>
                  <a:srgbClr val="500050"/>
                </a:solidFill>
              </a:rPr>
              <a:t>Facts</a:t>
            </a:r>
            <a:r>
              <a:rPr lang="en-US" sz="1800" i="1" dirty="0"/>
              <a:t> are tests which are always true. They test invariant conditions.</a:t>
            </a:r>
            <a:endParaRPr lang="fr-FR" sz="1800" i="1" dirty="0"/>
          </a:p>
        </p:txBody>
      </p:sp>
      <p:pic>
        <p:nvPicPr>
          <p:cNvPr id="15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54261"/>
            <a:ext cx="3246438" cy="4222361"/>
          </a:xfrm>
          <a:prstGeom prst="rect">
            <a:avLst/>
          </a:prstGeom>
        </p:spPr>
      </p:pic>
      <p:sp>
        <p:nvSpPr>
          <p:cNvPr id="18" name="Espace réservé du contenu 6"/>
          <p:cNvSpPr txBox="1">
            <a:spLocks/>
          </p:cNvSpPr>
          <p:nvPr/>
        </p:nvSpPr>
        <p:spPr>
          <a:xfrm>
            <a:off x="4497388" y="1610526"/>
            <a:ext cx="5835649" cy="4515637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>
                <a:solidFill>
                  <a:srgbClr val="500050"/>
                </a:solidFill>
              </a:rPr>
              <a:t>Theories</a:t>
            </a:r>
            <a:r>
              <a:rPr lang="en-US" sz="1800" i="1" dirty="0"/>
              <a:t> are tests which are only true for a particular set of data (Data Driven Tests)</a:t>
            </a:r>
            <a:endParaRPr lang="fr-FR" sz="1800" i="1" dirty="0"/>
          </a:p>
        </p:txBody>
      </p:sp>
      <p:pic>
        <p:nvPicPr>
          <p:cNvPr id="19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212" y="2392361"/>
            <a:ext cx="3827864" cy="37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407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638" y="982662"/>
            <a:ext cx="369397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IN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 err="1"/>
              <a:t>Shared</a:t>
            </a:r>
            <a:r>
              <a:rPr lang="fr-FR" sz="3600" dirty="0"/>
              <a:t> </a:t>
            </a:r>
            <a:r>
              <a:rPr lang="fr-FR" sz="3600" dirty="0" err="1"/>
              <a:t>Context</a:t>
            </a:r>
            <a:r>
              <a:rPr lang="fr-FR" sz="3600" dirty="0"/>
              <a:t> </a:t>
            </a:r>
            <a:r>
              <a:rPr lang="fr-FR" sz="3600" dirty="0" err="1"/>
              <a:t>between</a:t>
            </a:r>
            <a:r>
              <a:rPr lang="fr-FR" sz="3600" dirty="0"/>
              <a:t> Tests</a:t>
            </a:r>
            <a:br>
              <a:rPr lang="fr-FR" dirty="0"/>
            </a:br>
            <a:r>
              <a:rPr lang="fr-FR" sz="2000" i="1" dirty="0"/>
              <a:t>http://xunit.github.io/docs/shared-context.html</a:t>
            </a:r>
            <a:endParaRPr lang="fr-FR" i="1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79436" y="1719664"/>
            <a:ext cx="2971801" cy="4795436"/>
          </a:xfrm>
          <a:prstGeom prst="rect">
            <a:avLst/>
          </a:prstGeom>
        </p:spPr>
        <p:txBody>
          <a:bodyPr anchor="b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1800" b="1" dirty="0" err="1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Constructor</a:t>
            </a:r>
            <a:r>
              <a:rPr lang="fr-FR" sz="1800" b="1" dirty="0">
                <a:solidFill>
                  <a:srgbClr val="500050"/>
                </a:solidFill>
              </a:rPr>
              <a:t> </a:t>
            </a:r>
            <a:r>
              <a:rPr lang="fr-FR" sz="1800" b="1" dirty="0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Dispose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shared setup/cleanup code without sharing object instances</a:t>
            </a:r>
            <a:endParaRPr lang="fr-FR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37" y="1397024"/>
            <a:ext cx="2543400" cy="3735239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3997827" y="1670391"/>
            <a:ext cx="2906210" cy="484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  <a:tabLst/>
              <a:def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1pPr>
            <a:lvl2pPr marL="742950" marR="0" indent="-28575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–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2pPr>
            <a:lvl3pPr marL="1143000" marR="0" indent="-2286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3pPr>
            <a:lvl4pPr marL="1600200" marR="0" indent="-2286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–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4pPr>
            <a:lvl5pPr marL="2057400" marR="0" indent="-2286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»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500050"/>
                </a:solidFill>
              </a:rPr>
              <a:t>Class Fixtures </a:t>
            </a:r>
          </a:p>
          <a:p>
            <a:pPr marL="0" indent="0" algn="ctr">
              <a:buNone/>
            </a:pPr>
            <a:r>
              <a:rPr lang="en-US" sz="1600" i="1" dirty="0"/>
              <a:t>shared object instance across tests in a single class</a:t>
            </a:r>
          </a:p>
        </p:txBody>
      </p:sp>
      <p:pic>
        <p:nvPicPr>
          <p:cNvPr id="13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909" y="3915898"/>
            <a:ext cx="3429928" cy="1714964"/>
          </a:xfrm>
          <a:prstGeom prst="rect">
            <a:avLst/>
          </a:prstGeom>
        </p:spPr>
      </p:pic>
      <p:pic>
        <p:nvPicPr>
          <p:cNvPr id="16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909" y="1397024"/>
            <a:ext cx="3326449" cy="2478387"/>
          </a:xfrm>
          <a:prstGeom prst="rect">
            <a:avLst/>
          </a:prstGeom>
        </p:spPr>
      </p:pic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7970837" y="2125662"/>
            <a:ext cx="3048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  <a:tabLst/>
              <a:def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1pPr>
            <a:lvl2pPr marL="742950" marR="0" indent="-28575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–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2pPr>
            <a:lvl3pPr marL="1143000" marR="0" indent="-2286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•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3pPr>
            <a:lvl4pPr marL="1600200" marR="0" indent="-2286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–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4pPr>
            <a:lvl5pPr marL="2057400" marR="0" indent="-2286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D09E00"/>
              </a:buClr>
              <a:buSzTx/>
              <a:buFont typeface="Arial" charset="0"/>
              <a:buChar char="»"/>
              <a:tabLst/>
              <a:def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500050"/>
                </a:solidFill>
              </a:rPr>
              <a:t>Collection Fixtures</a:t>
            </a:r>
          </a:p>
          <a:p>
            <a:pPr marL="0" indent="0" algn="ctr">
              <a:buNone/>
            </a:pPr>
            <a:r>
              <a:rPr lang="en-US" sz="1600" i="1" dirty="0"/>
              <a:t>shared object instances across multiple test classes</a:t>
            </a:r>
          </a:p>
        </p:txBody>
      </p:sp>
      <p:pic>
        <p:nvPicPr>
          <p:cNvPr id="20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510" y="3878262"/>
            <a:ext cx="3294928" cy="1720473"/>
          </a:xfrm>
          <a:prstGeom prst="rect">
            <a:avLst/>
          </a:prstGeom>
        </p:spPr>
      </p:pic>
      <p:pic>
        <p:nvPicPr>
          <p:cNvPr id="21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9006" y="3007991"/>
            <a:ext cx="3308432" cy="870271"/>
          </a:xfrm>
          <a:prstGeom prst="rect">
            <a:avLst/>
          </a:prstGeom>
        </p:spPr>
      </p:pic>
      <p:pic>
        <p:nvPicPr>
          <p:cNvPr id="22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6368" y="1421057"/>
            <a:ext cx="3291070" cy="154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797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7437" y="1973262"/>
            <a:ext cx="5664199" cy="1828786"/>
          </a:xfrm>
        </p:spPr>
        <p:txBody>
          <a:bodyPr anchor="ctr"/>
          <a:lstStyle/>
          <a:p>
            <a:pPr algn="ctr"/>
            <a:r>
              <a:rPr lang="en-IN" dirty="0"/>
              <a:t>Extensibility</a:t>
            </a:r>
          </a:p>
        </p:txBody>
      </p:sp>
    </p:spTree>
    <p:extLst>
      <p:ext uri="{BB962C8B-B14F-4D97-AF65-F5344CB8AC3E}">
        <p14:creationId xmlns:p14="http://schemas.microsoft.com/office/powerpoint/2010/main" val="23609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xUnit</a:t>
            </a:r>
            <a:r>
              <a:rPr lang="fr-FR" dirty="0"/>
              <a:t> </a:t>
            </a:r>
            <a:r>
              <a:rPr lang="fr-FR" dirty="0" err="1"/>
              <a:t>Extensibility</a:t>
            </a:r>
            <a:endParaRPr lang="en-IN" dirty="0"/>
          </a:p>
        </p:txBody>
      </p:sp>
      <p:sp>
        <p:nvSpPr>
          <p:cNvPr id="4" name="Espace réservé du contenu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5447645"/>
          </a:xfrm>
        </p:spPr>
        <p:txBody>
          <a:bodyPr/>
          <a:lstStyle/>
          <a:p>
            <a:r>
              <a:rPr lang="fr-FR" sz="2000" b="1" dirty="0" err="1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Assert</a:t>
            </a:r>
            <a:r>
              <a:rPr lang="fr-FR" sz="2000" b="1" dirty="0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Sample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000" i="1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AssertExtensions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 3rd party assertions or </a:t>
            </a:r>
            <a:r>
              <a:rPr lang="fr-F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 custom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endParaRPr lang="fr-FR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dirty="0" err="1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r-FR" sz="2000" b="1" dirty="0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sz="2000" b="1" dirty="0" err="1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(Sample :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UseCulture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Run code before &amp; after each test runs</a:t>
            </a:r>
            <a:endParaRPr lang="fr-FR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dirty="0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fr-FR" sz="2000" b="1" dirty="0" err="1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Fixtures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(Sample :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ClassFixtureExample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fr-FR" sz="2000" b="1" dirty="0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Run code before &amp; after all tests in test class </a:t>
            </a:r>
          </a:p>
          <a:p>
            <a:r>
              <a:rPr lang="fr-FR" sz="2000" b="1" dirty="0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 </a:t>
            </a:r>
            <a:r>
              <a:rPr lang="fr-FR" sz="2000" b="1" dirty="0" err="1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Fixtures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Sample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000" i="1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CollectionFixtureExample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fr-FR" sz="2000" b="1" dirty="0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Run code before &amp; after all tests in test collection</a:t>
            </a:r>
            <a:endParaRPr lang="fr-FR" sz="2000" b="1" i="1" dirty="0">
              <a:solidFill>
                <a:srgbClr val="500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dirty="0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Data 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Sample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000" i="1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ExcelDataExample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Provide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 new </a:t>
            </a:r>
            <a:r>
              <a:rPr lang="fr-F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DataAttribute</a:t>
            </a:r>
            <a:endParaRPr lang="fr-FR" sz="2000" b="1" i="1" dirty="0">
              <a:solidFill>
                <a:srgbClr val="500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dirty="0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fr-FR" sz="2000" b="1" dirty="0" err="1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Ordering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Sample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000" i="1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TestOrderExamples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2000" b="1" dirty="0">
              <a:solidFill>
                <a:srgbClr val="500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dirty="0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Traits</a:t>
            </a:r>
            <a:r>
              <a:rPr lang="fr-FR" sz="2000" dirty="0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Sample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000" i="1" dirty="0" err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TraitExtensibility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dirty="0" err="1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FactAttribute</a:t>
            </a:r>
            <a:r>
              <a:rPr lang="fr-FR" sz="2000" b="1" dirty="0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Sample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000" i="1" dirty="0" err="1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TheoryAttribute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What does it mean to be a test?</a:t>
            </a:r>
            <a:endParaRPr lang="fr-FR" sz="2000" b="1" i="1" dirty="0">
              <a:solidFill>
                <a:srgbClr val="500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dirty="0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fr-FR" sz="2000" b="1" dirty="0" err="1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frameworks</a:t>
            </a:r>
            <a:br>
              <a:rPr lang="fr-FR" sz="2000" b="1" dirty="0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What does it mean to find and run tests?</a:t>
            </a:r>
            <a:endParaRPr lang="fr-FR" sz="2000" b="1" i="1" dirty="0">
              <a:solidFill>
                <a:srgbClr val="500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dirty="0" err="1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Runners</a:t>
            </a:r>
            <a:r>
              <a:rPr lang="fr-FR" sz="2000" b="1" dirty="0">
                <a:solidFill>
                  <a:srgbClr val="500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76579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7437" y="1973262"/>
            <a:ext cx="5664199" cy="1828786"/>
          </a:xfrm>
        </p:spPr>
        <p:txBody>
          <a:bodyPr anchor="ctr"/>
          <a:lstStyle/>
          <a:p>
            <a:pPr algn="ctr"/>
            <a:r>
              <a:rPr lang="en-IN" dirty="0"/>
              <a:t>Mocking</a:t>
            </a:r>
          </a:p>
        </p:txBody>
      </p:sp>
    </p:spTree>
    <p:extLst>
      <p:ext uri="{BB962C8B-B14F-4D97-AF65-F5344CB8AC3E}">
        <p14:creationId xmlns:p14="http://schemas.microsoft.com/office/powerpoint/2010/main" val="3577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nect_2016_Template_Light">
  <a:themeElements>
    <a:clrScheme name="Custom 2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1FF4E5EF-A7EE-42D8-BBEA-D087044C36FF}"/>
    </a:ext>
  </a:extLst>
</a:theme>
</file>

<file path=ppt/theme/theme2.xml><?xml version="1.0" encoding="utf-8"?>
<a:theme xmlns:a="http://schemas.openxmlformats.org/drawingml/2006/main" name="Connect_2016_Template_Dark">
  <a:themeElements>
    <a:clrScheme name="Custom 1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00BCF2"/>
      </a:accent5>
      <a:accent6>
        <a:srgbClr val="737373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C3BAF28A-4E63-4DB5-8E37-36491662522A}"/>
    </a:ext>
  </a:extLst>
</a:theme>
</file>

<file path=ppt/theme/theme3.xml><?xml version="1.0" encoding="utf-8"?>
<a:theme xmlns:a="http://schemas.openxmlformats.org/drawingml/2006/main" name="Generic Content">
  <a:themeElements>
    <a:clrScheme name="Cloud Campaign">
      <a:dk1>
        <a:srgbClr val="616161"/>
      </a:dk1>
      <a:lt1>
        <a:sysClr val="window" lastClr="FFFFFF"/>
      </a:lt1>
      <a:dk2>
        <a:srgbClr val="341547"/>
      </a:dk2>
      <a:lt2>
        <a:srgbClr val="541868"/>
      </a:lt2>
      <a:accent1>
        <a:srgbClr val="8A3986"/>
      </a:accent1>
      <a:accent2>
        <a:srgbClr val="2FAFE9"/>
      </a:accent2>
      <a:accent3>
        <a:srgbClr val="1B5CA9"/>
      </a:accent3>
      <a:accent4>
        <a:srgbClr val="F8C710"/>
      </a:accent4>
      <a:accent5>
        <a:srgbClr val="F17719"/>
      </a:accent5>
      <a:accent6>
        <a:srgbClr val="D52D1A"/>
      </a:accent6>
      <a:hlink>
        <a:srgbClr val="1B5CA9"/>
      </a:hlink>
      <a:folHlink>
        <a:srgbClr val="61625E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>
          <a:lnSpc>
            <a:spcPct val="90000"/>
          </a:lnSpc>
          <a:defRPr sz="24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B4F816B8-EA9C-41C8-8CE0-884B13230C6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518</Words>
  <Application>Microsoft Office PowerPoint</Application>
  <PresentationFormat>Custom</PresentationFormat>
  <Paragraphs>139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宋体</vt:lpstr>
      <vt:lpstr>Arial</vt:lpstr>
      <vt:lpstr>Calibri</vt:lpstr>
      <vt:lpstr>Comic Sans MS</vt:lpstr>
      <vt:lpstr>Consolas</vt:lpstr>
      <vt:lpstr>Segoe UI</vt:lpstr>
      <vt:lpstr>Segoe UI Light</vt:lpstr>
      <vt:lpstr>Times New Roman</vt:lpstr>
      <vt:lpstr>Wingdings</vt:lpstr>
      <vt:lpstr>Connect_2016_Template_Light</vt:lpstr>
      <vt:lpstr>Connect_2016_Template_Dark</vt:lpstr>
      <vt:lpstr>Generic Content</vt:lpstr>
      <vt:lpstr>Unit Testing with xUnit.net-Part-2</vt:lpstr>
      <vt:lpstr>Agenda  </vt:lpstr>
      <vt:lpstr>Data-Driven Tests</vt:lpstr>
      <vt:lpstr>Data Driven Tests </vt:lpstr>
      <vt:lpstr>Two different major types of unit tests</vt:lpstr>
      <vt:lpstr>Shared Context between Tests http://xunit.github.io/docs/shared-context.html</vt:lpstr>
      <vt:lpstr>Extensibility</vt:lpstr>
      <vt:lpstr>xUnit Extensibility</vt:lpstr>
      <vt:lpstr>Mocking</vt:lpstr>
      <vt:lpstr>Mock objects</vt:lpstr>
      <vt:lpstr>Stubs and mocks </vt:lpstr>
      <vt:lpstr>Stubs</vt:lpstr>
      <vt:lpstr>Mocks</vt:lpstr>
      <vt:lpstr>Stubs - example</vt:lpstr>
      <vt:lpstr>Mocks - example</vt:lpstr>
      <vt:lpstr>Comparing xUnit.net with other Frameworks </vt:lpstr>
      <vt:lpstr>Comparing xUnit.net to other frameworks</vt:lpstr>
      <vt:lpstr>Comparing xUnit.net to other frameworks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2016-11-11T17:12:51Z</dcterms:created>
  <dcterms:modified xsi:type="dcterms:W3CDTF">2017-06-29T11:18:58Z</dcterms:modified>
  <cp:category/>
</cp:coreProperties>
</file>