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90" r:id="rId2"/>
  </p:sldMasterIdLst>
  <p:notesMasterIdLst>
    <p:notesMasterId r:id="rId13"/>
  </p:notesMasterIdLst>
  <p:handoutMasterIdLst>
    <p:handoutMasterId r:id="rId14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4" autoAdjust="0"/>
    <p:restoredTop sz="72283" autoAdjust="0"/>
  </p:normalViewPr>
  <p:slideViewPr>
    <p:cSldViewPr snapToGrid="0">
      <p:cViewPr varScale="1">
        <p:scale>
          <a:sx n="84" d="100"/>
          <a:sy n="84" d="100"/>
        </p:scale>
        <p:origin x="151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FA73-4E4C-964C-88169B15E141}"/>
              </c:ext>
            </c:extLst>
          </c:dPt>
          <c:dLbls>
            <c:spPr>
              <a:solidFill>
                <a:srgbClr val="F8F8F8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Ruby</c:v>
                </c:pt>
                <c:pt idx="1">
                  <c:v>TypeScript</c:v>
                </c:pt>
                <c:pt idx="2">
                  <c:v>C</c:v>
                </c:pt>
                <c:pt idx="3">
                  <c:v>C++</c:v>
                </c:pt>
                <c:pt idx="4">
                  <c:v>PHP</c:v>
                </c:pt>
                <c:pt idx="5">
                  <c:v>Python</c:v>
                </c:pt>
                <c:pt idx="6">
                  <c:v>C#</c:v>
                </c:pt>
                <c:pt idx="7">
                  <c:v>Java</c:v>
                </c:pt>
                <c:pt idx="8">
                  <c:v>SQL</c:v>
                </c:pt>
                <c:pt idx="9">
                  <c:v>JavaScript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9.1</c:v>
                </c:pt>
                <c:pt idx="1">
                  <c:v>9.5</c:v>
                </c:pt>
                <c:pt idx="2">
                  <c:v>19</c:v>
                </c:pt>
                <c:pt idx="3">
                  <c:v>22.3</c:v>
                </c:pt>
                <c:pt idx="4">
                  <c:v>28.1</c:v>
                </c:pt>
                <c:pt idx="5">
                  <c:v>32</c:v>
                </c:pt>
                <c:pt idx="6">
                  <c:v>34.1</c:v>
                </c:pt>
                <c:pt idx="7">
                  <c:v>39.700000000000003</c:v>
                </c:pt>
                <c:pt idx="8">
                  <c:v>51.2</c:v>
                </c:pt>
                <c:pt idx="9">
                  <c:v>62.5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DD-44CF-9EF8-AA3EC7CFAF8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21876744"/>
        <c:axId val="221873464"/>
      </c:barChart>
      <c:catAx>
        <c:axId val="221876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1873464"/>
        <c:crosses val="autoZero"/>
        <c:auto val="1"/>
        <c:lblAlgn val="ctr"/>
        <c:lblOffset val="100"/>
        <c:noMultiLvlLbl val="0"/>
      </c:catAx>
      <c:valAx>
        <c:axId val="221873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1876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270-487C-867A-89843DD641D6}"/>
              </c:ext>
            </c:extLst>
          </c:dPt>
          <c:cat>
            <c:strRef>
              <c:f>Sheet1!$A$2:$A$11</c:f>
              <c:strCache>
                <c:ptCount val="10"/>
                <c:pt idx="0">
                  <c:v>Clojure</c:v>
                </c:pt>
                <c:pt idx="1">
                  <c:v>Scala</c:v>
                </c:pt>
                <c:pt idx="2">
                  <c:v>C#</c:v>
                </c:pt>
                <c:pt idx="3">
                  <c:v>Elixir</c:v>
                </c:pt>
                <c:pt idx="4">
                  <c:v>Python</c:v>
                </c:pt>
                <c:pt idx="5">
                  <c:v>Go</c:v>
                </c:pt>
                <c:pt idx="6">
                  <c:v>Swift</c:v>
                </c:pt>
                <c:pt idx="7">
                  <c:v>TypeScript</c:v>
                </c:pt>
                <c:pt idx="8">
                  <c:v>Smalltalk</c:v>
                </c:pt>
                <c:pt idx="9">
                  <c:v>Rust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59.8</c:v>
                </c:pt>
                <c:pt idx="1">
                  <c:v>59.9</c:v>
                </c:pt>
                <c:pt idx="2">
                  <c:v>61.7</c:v>
                </c:pt>
                <c:pt idx="3">
                  <c:v>62.4</c:v>
                </c:pt>
                <c:pt idx="4">
                  <c:v>62.7</c:v>
                </c:pt>
                <c:pt idx="5">
                  <c:v>63.3</c:v>
                </c:pt>
                <c:pt idx="6">
                  <c:v>63.9</c:v>
                </c:pt>
                <c:pt idx="7">
                  <c:v>64.099999999999994</c:v>
                </c:pt>
                <c:pt idx="8">
                  <c:v>67</c:v>
                </c:pt>
                <c:pt idx="9">
                  <c:v>73.099999999999994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70-487C-867A-89843DD641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4277528"/>
        <c:axId val="224275888"/>
      </c:barChart>
      <c:catAx>
        <c:axId val="224277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275888"/>
        <c:crosses val="autoZero"/>
        <c:auto val="1"/>
        <c:lblAlgn val="ctr"/>
        <c:lblOffset val="100"/>
        <c:noMultiLvlLbl val="0"/>
      </c:catAx>
      <c:valAx>
        <c:axId val="224275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277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9E6D7-D11D-4329-896E-2B9CF9C3DEEB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A5F2A-FB3B-45BA-BA4A-F4837916E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57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C5FEB-099F-4E52-B590-D04C566AE3B6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A6BEF-0D01-42CD-AF49-6C72D33EA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12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A6BEF-0D01-42CD-AF49-6C72D33EA4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16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A6BEF-0D01-42CD-AF49-6C72D33EA4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78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A6BEF-0D01-42CD-AF49-6C72D33EA4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65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A6BEF-0D01-42CD-AF49-6C72D33EA4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30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A6BEF-0D01-42CD-AF49-6C72D33EA4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3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microsoft.com/office/2007/relationships/hdphoto" Target="../media/hdphoto1.wdp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emf"/><Relationship Id="rId4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7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lkin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hidden="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03" y="6119147"/>
            <a:ext cx="1253377" cy="268786"/>
          </a:xfrm>
          <a:prstGeom prst="rect">
            <a:avLst/>
          </a:prstGeom>
        </p:spPr>
      </p:pic>
      <p:pic>
        <p:nvPicPr>
          <p:cNvPr id="6" name="MS logo whit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282259" y="6011681"/>
            <a:ext cx="1344637" cy="287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785" y="2967842"/>
            <a:ext cx="5754430" cy="92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23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5"/>
            <a:ext cx="5378548" cy="187700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5"/>
            <a:ext cx="5378548" cy="187700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384" y="160923"/>
            <a:ext cx="170973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72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5"/>
            <a:ext cx="5378548" cy="187700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7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5"/>
            <a:ext cx="5378548" cy="187700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7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500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1946751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1946751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467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1946751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137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1946751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137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59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384" y="160923"/>
            <a:ext cx="170973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8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9784" y="2906011"/>
            <a:ext cx="10034748" cy="899665"/>
          </a:xfrm>
        </p:spPr>
        <p:txBody>
          <a:bodyPr anchor="ctr" anchorCtr="0"/>
          <a:lstStyle>
            <a:lvl1pPr algn="l"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54721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6126438"/>
            <a:ext cx="12192000" cy="739344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2998896" y="477"/>
            <a:ext cx="9172873" cy="6857523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44080" y="3877588"/>
            <a:ext cx="9179003" cy="651821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4" name="Title 12"/>
          <p:cNvSpPr>
            <a:spLocks noGrp="1"/>
          </p:cNvSpPr>
          <p:nvPr>
            <p:ph type="title" hasCustomPrompt="1"/>
          </p:nvPr>
        </p:nvSpPr>
        <p:spPr>
          <a:xfrm>
            <a:off x="526151" y="2073276"/>
            <a:ext cx="9179004" cy="1804311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7058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5882" dirty="0">
                <a:solidFill>
                  <a:schemeClr val="bg1"/>
                </a:solidFill>
              </a:rPr>
              <a:t>Demo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77" y="6367522"/>
            <a:ext cx="170973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14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 - 2">
    <p:bg>
      <p:bgPr>
        <a:solidFill>
          <a:srgbClr val="5C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2998896" y="477"/>
            <a:ext cx="9172873" cy="68575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0" y="6126438"/>
            <a:ext cx="12192000" cy="739344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invGray">
          <a:xfrm>
            <a:off x="423779" y="6372063"/>
            <a:ext cx="1025270" cy="224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8" y="385232"/>
            <a:ext cx="3119224" cy="499946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44080" y="3877588"/>
            <a:ext cx="9179003" cy="651821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4" name="Title 12"/>
          <p:cNvSpPr>
            <a:spLocks noGrp="1"/>
          </p:cNvSpPr>
          <p:nvPr>
            <p:ph type="title" hasCustomPrompt="1"/>
          </p:nvPr>
        </p:nvSpPr>
        <p:spPr>
          <a:xfrm>
            <a:off x="544080" y="2073276"/>
            <a:ext cx="9179004" cy="1804311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5882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5882" dirty="0">
                <a:solidFill>
                  <a:schemeClr val="bg1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701450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 - 3">
    <p:bg>
      <p:bgPr>
        <a:solidFill>
          <a:srgbClr val="008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2998896" y="477"/>
            <a:ext cx="9172873" cy="68575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0" y="6126438"/>
            <a:ext cx="12192000" cy="739344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invGray">
          <a:xfrm>
            <a:off x="423779" y="6372063"/>
            <a:ext cx="1025270" cy="224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8" y="385232"/>
            <a:ext cx="3119224" cy="499946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44080" y="3877588"/>
            <a:ext cx="9179003" cy="651821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4" name="Title 12"/>
          <p:cNvSpPr>
            <a:spLocks noGrp="1"/>
          </p:cNvSpPr>
          <p:nvPr>
            <p:ph type="title" hasCustomPrompt="1"/>
          </p:nvPr>
        </p:nvSpPr>
        <p:spPr>
          <a:xfrm>
            <a:off x="544080" y="2073276"/>
            <a:ext cx="9179004" cy="1804311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7058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5882" dirty="0">
                <a:solidFill>
                  <a:schemeClr val="bg1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574597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2998896" y="477"/>
            <a:ext cx="9172873" cy="68575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046" y="1186356"/>
            <a:ext cx="10906502" cy="115879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4271743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0203" y="6119147"/>
            <a:ext cx="1253377" cy="2687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1" y="6118656"/>
            <a:ext cx="12191999" cy="73934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43147" y="2084187"/>
            <a:ext cx="5552853" cy="1793090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3147" y="3878574"/>
            <a:ext cx="5552854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642" y="6308305"/>
            <a:ext cx="2393633" cy="36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78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Transmis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2998896" y="477"/>
            <a:ext cx="9172873" cy="68575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2189" y="2084172"/>
            <a:ext cx="5563811" cy="115879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632269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Plain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32189" y="2084172"/>
            <a:ext cx="5563811" cy="115879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058" spc="-9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13597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-50 Right Photo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3345" y="1217195"/>
            <a:ext cx="5154444" cy="1973570"/>
          </a:xfrm>
        </p:spPr>
        <p:txBody>
          <a:bodyPr wrap="square">
            <a:spAutoFit/>
          </a:bodyPr>
          <a:lstStyle>
            <a:lvl1pPr>
              <a:defRPr sz="647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10006" y="0"/>
            <a:ext cx="6094444" cy="68561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1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503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bg>
      <p:bgPr>
        <a:solidFill>
          <a:srgbClr val="5C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20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2" tIns="45722" rIns="45722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1197322"/>
            <a:ext cx="11653522" cy="1956973"/>
          </a:xfrm>
        </p:spPr>
        <p:txBody>
          <a:bodyPr/>
          <a:lstStyle>
            <a:lvl1pPr marL="0" indent="0">
              <a:buNone/>
              <a:defRPr sz="3235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397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7309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79851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30292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803" y="160923"/>
            <a:ext cx="170973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7409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Connect logo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785" y="2967842"/>
            <a:ext cx="5754430" cy="922315"/>
          </a:xfrm>
          <a:prstGeom prst="rect">
            <a:avLst/>
          </a:prstGeom>
        </p:spPr>
      </p:pic>
      <p:pic>
        <p:nvPicPr>
          <p:cNvPr id="9" name="MS logo whit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282259" y="6011681"/>
            <a:ext cx="1344637" cy="28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82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Microso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blackWhite">
          <a:xfrm>
            <a:off x="269239" y="6171616"/>
            <a:ext cx="11653522" cy="3953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43428" rIns="179285" bIns="143428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4744" y="2882374"/>
            <a:ext cx="4482512" cy="95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47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418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BA4C7-2435-4040-85DC-E645CABEA110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0DFF-5E2A-4D42-92AA-97824C75A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2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0203" y="6119147"/>
            <a:ext cx="1253377" cy="26878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1" y="478"/>
            <a:ext cx="12191999" cy="65156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>
            <a:outerShdw blurRad="25400" dist="12700" dir="5400000" algn="t" rotWithShape="0">
              <a:prstClr val="black">
                <a:alpha val="18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5761" tIns="140609" rIns="175761" bIns="14060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9609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07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526" y="211594"/>
            <a:ext cx="1164345" cy="2497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9976" y="6106055"/>
            <a:ext cx="3007584" cy="353351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43147" y="2084187"/>
            <a:ext cx="5552853" cy="1793090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3147" y="3878574"/>
            <a:ext cx="5552854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578411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Non-Bulleted Text (4)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1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69241" y="1783454"/>
            <a:ext cx="11655840" cy="205124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7981" indent="0">
              <a:buNone/>
              <a:defRPr sz="1959">
                <a:solidFill>
                  <a:schemeClr val="tx1"/>
                </a:solidFill>
              </a:defRPr>
            </a:lvl2pPr>
            <a:lvl3pPr marL="219185" indent="0">
              <a:buNone/>
              <a:defRPr sz="1959">
                <a:solidFill>
                  <a:schemeClr val="tx1"/>
                </a:solidFill>
              </a:defRPr>
            </a:lvl3pPr>
            <a:lvl4pPr marL="466351" indent="0">
              <a:buNone/>
              <a:defRPr sz="1763">
                <a:solidFill>
                  <a:schemeClr val="tx1"/>
                </a:solidFill>
              </a:defRPr>
            </a:lvl4pPr>
            <a:lvl5pPr marL="724400" indent="0">
              <a:buNone/>
              <a:defRPr sz="1763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8308346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8785" y="2967842"/>
            <a:ext cx="5754430" cy="922315"/>
          </a:xfrm>
          <a:prstGeom prst="rect">
            <a:avLst/>
          </a:prstGeom>
        </p:spPr>
      </p:pic>
      <p:pic>
        <p:nvPicPr>
          <p:cNvPr id="19" name="Picture 18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03" y="6119147"/>
            <a:ext cx="1253377" cy="268786"/>
          </a:xfrm>
          <a:prstGeom prst="rect">
            <a:avLst/>
          </a:prstGeom>
        </p:spPr>
      </p:pic>
      <p:pic>
        <p:nvPicPr>
          <p:cNvPr id="6" name="MS logo white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282259" y="6011681"/>
            <a:ext cx="1344637" cy="28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93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- Conn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0203" y="6119147"/>
            <a:ext cx="1253377" cy="26878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auto">
          <a:xfrm>
            <a:off x="0" y="5725636"/>
            <a:ext cx="12192000" cy="1132364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5" name="MS 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54244" y="6145541"/>
            <a:ext cx="1344637" cy="2877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>
            <a:alphaModFix amt="10000"/>
          </a:blip>
          <a:srcRect t="43378" r="43213" b="10783"/>
          <a:stretch/>
        </p:blipFill>
        <p:spPr>
          <a:xfrm>
            <a:off x="3003565" y="477"/>
            <a:ext cx="9172873" cy="68575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2749" y="353708"/>
            <a:ext cx="3119224" cy="499946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543147" y="2084187"/>
            <a:ext cx="5552853" cy="1793090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3147" y="3878574"/>
            <a:ext cx="5552854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759857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- Conn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0203" y="6119147"/>
            <a:ext cx="1253377" cy="26878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>
            <a:off x="0" y="5725636"/>
            <a:ext cx="12192000" cy="1132364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t="43378" r="43213" b="10783"/>
          <a:stretch/>
        </p:blipFill>
        <p:spPr>
          <a:xfrm>
            <a:off x="3003565" y="477"/>
            <a:ext cx="9172873" cy="68575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03537" y="515206"/>
            <a:ext cx="3119224" cy="499946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543147" y="2084187"/>
            <a:ext cx="9860610" cy="1793090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3146" y="3878574"/>
            <a:ext cx="9860611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9" name="MS logo white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54244" y="6145541"/>
            <a:ext cx="1344637" cy="28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82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055306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353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35580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052030"/>
          </a:xfrm>
        </p:spPr>
        <p:txBody>
          <a:bodyPr>
            <a:spAutoFit/>
          </a:bodyPr>
          <a:lstStyle>
            <a:lvl1pPr>
              <a:defRPr sz="3921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36399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1943393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7"/>
            </a:lvl1pPr>
            <a:lvl2pPr marL="0" indent="0">
              <a:buNone/>
              <a:defRPr sz="2353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1943393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7"/>
            </a:lvl1pPr>
            <a:lvl2pPr marL="0" indent="0">
              <a:buNone/>
              <a:defRPr sz="2353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18054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1946751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137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1946751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137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76984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95873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9784" y="2906011"/>
            <a:ext cx="10034748" cy="899665"/>
          </a:xfrm>
        </p:spPr>
        <p:txBody>
          <a:bodyPr anchor="ctr" anchorCtr="0"/>
          <a:lstStyle>
            <a:lvl1pPr algn="l"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24036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0203" y="6119147"/>
            <a:ext cx="1253377" cy="26878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0" y="5725636"/>
            <a:ext cx="12192000" cy="1132364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" name="MS logo whit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41792" y="6145541"/>
            <a:ext cx="1344637" cy="2877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alphaModFix amt="10000"/>
          </a:blip>
          <a:srcRect t="43378" r="43213" b="10783"/>
          <a:stretch/>
        </p:blipFill>
        <p:spPr>
          <a:xfrm>
            <a:off x="3003565" y="477"/>
            <a:ext cx="9172873" cy="68575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3537" y="6013079"/>
            <a:ext cx="3119224" cy="499946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543147" y="2084187"/>
            <a:ext cx="5552853" cy="1793090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3147" y="3878574"/>
            <a:ext cx="5552854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640658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5725636"/>
            <a:ext cx="12192000" cy="1132364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03565" y="477"/>
            <a:ext cx="9172873" cy="6857523"/>
          </a:xfrm>
          <a:prstGeom prst="rect">
            <a:avLst/>
          </a:prstGeom>
        </p:spPr>
      </p:pic>
      <p:sp>
        <p:nvSpPr>
          <p:cNvPr id="20" name="Title 12"/>
          <p:cNvSpPr>
            <a:spLocks noGrp="1"/>
          </p:cNvSpPr>
          <p:nvPr>
            <p:ph type="title" hasCustomPrompt="1"/>
          </p:nvPr>
        </p:nvSpPr>
        <p:spPr>
          <a:xfrm>
            <a:off x="544080" y="2073276"/>
            <a:ext cx="9179004" cy="1804311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5882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Demo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44080" y="3869805"/>
            <a:ext cx="9179003" cy="651821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lang="en-US" sz="3137" kern="1200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3537" y="6013079"/>
            <a:ext cx="3119224" cy="49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753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148300" y="149903"/>
            <a:ext cx="9172873" cy="685752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32687" y="1186356"/>
            <a:ext cx="10968755" cy="115879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21239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696870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Transmis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148300" y="149903"/>
            <a:ext cx="9172873" cy="685752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93344" y="2084172"/>
            <a:ext cx="11429417" cy="115879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37695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rgbClr val="5C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5794" y="2084172"/>
            <a:ext cx="11429417" cy="115879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21239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671162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93346" y="1217195"/>
            <a:ext cx="5229144" cy="1973570"/>
          </a:xfrm>
        </p:spPr>
        <p:txBody>
          <a:bodyPr wrap="square">
            <a:spAutoFit/>
          </a:bodyPr>
          <a:lstStyle>
            <a:lvl1pPr>
              <a:defRPr sz="647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10006" y="0"/>
            <a:ext cx="6094444" cy="68561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112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61979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073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7441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2" tIns="45722" rIns="45722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1197322"/>
            <a:ext cx="11653522" cy="1956973"/>
          </a:xfrm>
        </p:spPr>
        <p:txBody>
          <a:bodyPr/>
          <a:lstStyle>
            <a:lvl1pPr marL="0" indent="0">
              <a:buNone/>
              <a:defRPr sz="3235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397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7309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79851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30292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548232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Connect logo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8785" y="2967842"/>
            <a:ext cx="5754430" cy="922315"/>
          </a:xfrm>
          <a:prstGeom prst="rect">
            <a:avLst/>
          </a:prstGeom>
        </p:spPr>
      </p:pic>
      <p:pic>
        <p:nvPicPr>
          <p:cNvPr id="9" name="MS 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282259" y="6011681"/>
            <a:ext cx="1344637" cy="28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43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0203" y="6119147"/>
            <a:ext cx="1253377" cy="26878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0" y="5725636"/>
            <a:ext cx="12192000" cy="1132364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" name="MS logo whit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43939" y="6145541"/>
            <a:ext cx="1344637" cy="2877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alphaModFix amt="10000"/>
          </a:blip>
          <a:srcRect t="43378" r="43213" b="10783"/>
          <a:stretch/>
        </p:blipFill>
        <p:spPr>
          <a:xfrm>
            <a:off x="3003565" y="477"/>
            <a:ext cx="9172873" cy="68575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3537" y="515206"/>
            <a:ext cx="3119224" cy="49994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43147" y="2084187"/>
            <a:ext cx="5552853" cy="1793090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3147" y="3878574"/>
            <a:ext cx="5552854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301199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Microsoft">
    <p:bg>
      <p:bgPr>
        <a:solidFill>
          <a:srgbClr val="50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whit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854121" y="2887043"/>
            <a:ext cx="4483757" cy="959394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 userDrawn="1"/>
        </p:nvSpPr>
        <p:spPr bwMode="blackWhite">
          <a:xfrm>
            <a:off x="269239" y="6171616"/>
            <a:ext cx="11653522" cy="3953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43428" rIns="179285" bIns="143428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 dirty="0">
                <a:solidFill>
                  <a:schemeClr val="bg1"/>
                </a:solidFill>
                <a:cs typeface="Segoe UI" pitchFamily="34" charset="0"/>
              </a:rPr>
              <a:t>© 2016 Microsoft Corporation.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063830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20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5826759" cy="8996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40" y="2031817"/>
            <a:ext cx="5826760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384" y="160923"/>
            <a:ext cx="170973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23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5826759" cy="8996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40" y="2041060"/>
            <a:ext cx="5826760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205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0" y="2040141"/>
            <a:ext cx="5826760" cy="2052030"/>
          </a:xfrm>
        </p:spPr>
        <p:txBody>
          <a:bodyPr wrap="square">
            <a:spAutoFit/>
          </a:bodyPr>
          <a:lstStyle>
            <a:lvl1pPr>
              <a:defRPr sz="3921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9240" y="289511"/>
            <a:ext cx="5826759" cy="8996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3069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0" y="2040141"/>
            <a:ext cx="5826760" cy="2052030"/>
          </a:xfrm>
        </p:spPr>
        <p:txBody>
          <a:bodyPr wrap="square">
            <a:spAutoFit/>
          </a:bodyPr>
          <a:lstStyle>
            <a:lvl1pPr>
              <a:defRPr sz="3921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9240" y="289511"/>
            <a:ext cx="5826759" cy="8996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4922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052030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2370906" y="-217"/>
            <a:ext cx="935477" cy="5654619"/>
            <a:chOff x="12618967" y="-221"/>
            <a:chExt cx="954235" cy="5767187"/>
          </a:xfrm>
        </p:grpSpPr>
        <p:grpSp>
          <p:nvGrpSpPr>
            <p:cNvPr id="18" name="Group 17"/>
            <p:cNvGrpSpPr/>
            <p:nvPr userDrawn="1"/>
          </p:nvGrpSpPr>
          <p:grpSpPr>
            <a:xfrm>
              <a:off x="12618967" y="-221"/>
              <a:ext cx="954235" cy="5767187"/>
              <a:chOff x="12618967" y="-221"/>
              <a:chExt cx="954235" cy="5767187"/>
            </a:xfrm>
          </p:grpSpPr>
          <p:grpSp>
            <p:nvGrpSpPr>
              <p:cNvPr id="26" name="Group 25"/>
              <p:cNvGrpSpPr/>
              <p:nvPr userDrawn="1"/>
            </p:nvGrpSpPr>
            <p:grpSpPr>
              <a:xfrm rot="5400000">
                <a:off x="11582059" y="1045293"/>
                <a:ext cx="2703052" cy="629236"/>
                <a:chOff x="1586734" y="4543426"/>
                <a:chExt cx="2703052" cy="629236"/>
              </a:xfrm>
            </p:grpSpPr>
            <p:sp>
              <p:nvSpPr>
                <p:cNvPr id="45" name="Rectangle 44"/>
                <p:cNvSpPr/>
                <p:nvPr userDrawn="1"/>
              </p:nvSpPr>
              <p:spPr bwMode="auto">
                <a:xfrm>
                  <a:off x="1586734" y="4543427"/>
                  <a:ext cx="869930" cy="28976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1410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Blue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49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G:120 B:215</a:t>
                  </a:r>
                  <a:endParaRPr lang="en-US" sz="49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37" name="Rectangle 36"/>
                <p:cNvSpPr/>
                <p:nvPr userDrawn="1"/>
              </p:nvSpPr>
              <p:spPr bwMode="auto">
                <a:xfrm>
                  <a:off x="3419856" y="4543428"/>
                  <a:ext cx="869930" cy="28976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Cyan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49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G:188 B:242</a:t>
                  </a:r>
                  <a:endParaRPr lang="en-US" sz="490" dirty="0">
                    <a:gradFill>
                      <a:gsLst>
                        <a:gs pos="7965">
                          <a:srgbClr val="000000"/>
                        </a:gs>
                        <a:gs pos="28319">
                          <a:srgbClr val="00000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1" name="Rectangle 40"/>
                <p:cNvSpPr/>
                <p:nvPr userDrawn="1"/>
              </p:nvSpPr>
              <p:spPr bwMode="auto">
                <a:xfrm>
                  <a:off x="1586734" y="4882896"/>
                  <a:ext cx="869930" cy="289766"/>
                </a:xfrm>
                <a:prstGeom prst="rect">
                  <a:avLst/>
                </a:prstGeom>
                <a:solidFill>
                  <a:srgbClr val="D2D2D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Light Gray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49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210 G:210 B:210</a:t>
                  </a:r>
                  <a:endParaRPr lang="en-US" sz="490" dirty="0"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2" name="Rectangle 41"/>
                <p:cNvSpPr/>
                <p:nvPr userDrawn="1"/>
              </p:nvSpPr>
              <p:spPr bwMode="auto">
                <a:xfrm>
                  <a:off x="2505456" y="4543426"/>
                  <a:ext cx="869930" cy="289766"/>
                </a:xfrm>
                <a:prstGeom prst="rect">
                  <a:avLst/>
                </a:prstGeom>
                <a:solidFill>
                  <a:srgbClr val="5C2D9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1410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Purple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R:92</a:t>
                  </a:r>
                  <a:r>
                    <a:rPr lang="en-US" sz="49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G:45 B:145</a:t>
                  </a:r>
                  <a:endParaRPr lang="en-US" sz="49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3" name="Rectangle 42"/>
                <p:cNvSpPr/>
                <p:nvPr userDrawn="1"/>
              </p:nvSpPr>
              <p:spPr bwMode="auto">
                <a:xfrm>
                  <a:off x="3413144" y="4882896"/>
                  <a:ext cx="869930" cy="289766"/>
                </a:xfrm>
                <a:prstGeom prst="rect">
                  <a:avLst/>
                </a:prstGeom>
                <a:solidFill>
                  <a:srgbClr val="50505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1410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Dark Gray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49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80 G:80 B:80</a:t>
                  </a:r>
                  <a:endParaRPr lang="en-US" sz="49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4" name="Rectangle 43"/>
                <p:cNvSpPr/>
                <p:nvPr userDrawn="1"/>
              </p:nvSpPr>
              <p:spPr bwMode="auto">
                <a:xfrm>
                  <a:off x="2505456" y="4882895"/>
                  <a:ext cx="869930" cy="289766"/>
                </a:xfrm>
                <a:prstGeom prst="rect">
                  <a:avLst/>
                </a:prstGeom>
                <a:solidFill>
                  <a:srgbClr val="73737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1410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Gray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49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115 G:115 B:115</a:t>
                  </a:r>
                  <a:endParaRPr lang="en-US" sz="49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grpSp>
            <p:nvGrpSpPr>
              <p:cNvPr id="27" name="Group 26"/>
              <p:cNvGrpSpPr/>
              <p:nvPr userDrawn="1"/>
            </p:nvGrpSpPr>
            <p:grpSpPr>
              <a:xfrm rot="5400000">
                <a:off x="10970856" y="3489620"/>
                <a:ext cx="3925458" cy="629233"/>
                <a:chOff x="3254158" y="4203959"/>
                <a:chExt cx="3925458" cy="629233"/>
              </a:xfrm>
            </p:grpSpPr>
            <p:sp>
              <p:nvSpPr>
                <p:cNvPr id="33" name="Rectangle 32"/>
                <p:cNvSpPr/>
                <p:nvPr userDrawn="1"/>
              </p:nvSpPr>
              <p:spPr bwMode="auto">
                <a:xfrm>
                  <a:off x="5395286" y="4543426"/>
                  <a:ext cx="869930" cy="289766"/>
                </a:xfrm>
                <a:prstGeom prst="rect">
                  <a:avLst/>
                </a:prstGeom>
                <a:solidFill>
                  <a:srgbClr val="FFB90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1410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Yellow</a:t>
                  </a:r>
                </a:p>
                <a:p>
                  <a:pPr marL="0" algn="l" defTabSz="91410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kern="120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R:255 G:185 B:0</a:t>
                  </a:r>
                </a:p>
              </p:txBody>
            </p:sp>
            <p:sp>
              <p:nvSpPr>
                <p:cNvPr id="34" name="Rectangle 33"/>
                <p:cNvSpPr/>
                <p:nvPr userDrawn="1"/>
              </p:nvSpPr>
              <p:spPr bwMode="auto">
                <a:xfrm>
                  <a:off x="6309686" y="4543426"/>
                  <a:ext cx="869930" cy="289766"/>
                </a:xfrm>
                <a:prstGeom prst="rect">
                  <a:avLst/>
                </a:prstGeom>
                <a:solidFill>
                  <a:srgbClr val="D83B0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1410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Orange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49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216 G:59 B:1</a:t>
                  </a:r>
                </a:p>
              </p:txBody>
            </p:sp>
            <p:sp>
              <p:nvSpPr>
                <p:cNvPr id="35" name="Rectangle 34"/>
                <p:cNvSpPr/>
                <p:nvPr userDrawn="1"/>
              </p:nvSpPr>
              <p:spPr bwMode="auto">
                <a:xfrm>
                  <a:off x="3254158" y="4203959"/>
                  <a:ext cx="869930" cy="289766"/>
                </a:xfrm>
                <a:prstGeom prst="rect">
                  <a:avLst/>
                </a:prstGeom>
                <a:solidFill>
                  <a:srgbClr val="00827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1410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Teal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R:0</a:t>
                  </a:r>
                  <a:r>
                    <a:rPr lang="en-US" sz="49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G:130 B:114</a:t>
                  </a:r>
                  <a:endParaRPr lang="en-US" sz="49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sp>
            <p:nvSpPr>
              <p:cNvPr id="28" name="TextBox 27"/>
              <p:cNvSpPr txBox="1"/>
              <p:nvPr userDrawn="1"/>
            </p:nvSpPr>
            <p:spPr>
              <a:xfrm rot="5400000">
                <a:off x="12987813" y="258334"/>
                <a:ext cx="843944" cy="326834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588"/>
                  </a:spcAft>
                </a:pPr>
                <a:r>
                  <a:rPr lang="en-US" sz="98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Main colors</a:t>
                </a:r>
              </a:p>
            </p:txBody>
          </p:sp>
          <p:sp>
            <p:nvSpPr>
              <p:cNvPr id="32" name="TextBox 31"/>
              <p:cNvSpPr txBox="1"/>
              <p:nvPr userDrawn="1"/>
            </p:nvSpPr>
            <p:spPr>
              <a:xfrm rot="5400000">
                <a:off x="11746691" y="4228746"/>
                <a:ext cx="2647253" cy="326834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588"/>
                  </a:spcAft>
                </a:pPr>
                <a:r>
                  <a:rPr lang="en-US" sz="98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Secondary colors (use only when</a:t>
                </a:r>
                <a:r>
                  <a:rPr lang="en-US" sz="980" baseline="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 necessary)</a:t>
                </a:r>
                <a:endParaRPr lang="en-US" sz="98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p:grpSp>
        <p:sp>
          <p:nvSpPr>
            <p:cNvPr id="19" name="Rectangle 18"/>
            <p:cNvSpPr/>
            <p:nvPr userDrawn="1"/>
          </p:nvSpPr>
          <p:spPr bwMode="auto">
            <a:xfrm rot="5400000">
              <a:off x="12328885" y="3356233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1410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490" b="1" kern="120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Cyan</a:t>
              </a:r>
            </a:p>
            <a:p>
              <a:pPr algn="l" defTabSz="91410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49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49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0 G:188 B:242</a:t>
              </a:r>
              <a:endParaRPr lang="en-US" sz="490" dirty="0">
                <a:gradFill>
                  <a:gsLst>
                    <a:gs pos="7965">
                      <a:srgbClr val="000000"/>
                    </a:gs>
                    <a:gs pos="28319">
                      <a:srgbClr val="00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577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712" r:id="rId30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36145" marR="0" indent="-336145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92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691" marR="0" indent="-236546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338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435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2531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052030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marL="336145" marR="0" lvl="0" indent="-336145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/>
              <a:t>Edit Master text styles</a:t>
            </a:r>
          </a:p>
          <a:p>
            <a:pPr marL="336145" marR="0" lvl="1" indent="-336145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/>
              <a:t>Second level</a:t>
            </a:r>
          </a:p>
          <a:p>
            <a:pPr marL="336145" marR="0" lvl="2" indent="-336145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/>
              <a:t>Third level</a:t>
            </a:r>
          </a:p>
          <a:p>
            <a:pPr marL="336145" marR="0" lvl="3" indent="-336145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/>
              <a:t>Fourth level</a:t>
            </a:r>
          </a:p>
          <a:p>
            <a:pPr marL="336145" marR="0" lvl="4" indent="-336145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/>
              <a:t>Fifth level</a:t>
            </a:r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12370906" y="-217"/>
            <a:ext cx="935477" cy="5654619"/>
            <a:chOff x="12618967" y="-221"/>
            <a:chExt cx="954235" cy="5767187"/>
          </a:xfrm>
        </p:grpSpPr>
        <p:grpSp>
          <p:nvGrpSpPr>
            <p:cNvPr id="65" name="Group 64"/>
            <p:cNvGrpSpPr/>
            <p:nvPr userDrawn="1"/>
          </p:nvGrpSpPr>
          <p:grpSpPr>
            <a:xfrm>
              <a:off x="12618967" y="-221"/>
              <a:ext cx="954235" cy="5767187"/>
              <a:chOff x="12618967" y="-221"/>
              <a:chExt cx="954235" cy="5767187"/>
            </a:xfrm>
          </p:grpSpPr>
          <p:grpSp>
            <p:nvGrpSpPr>
              <p:cNvPr id="67" name="Group 66"/>
              <p:cNvGrpSpPr/>
              <p:nvPr userDrawn="1"/>
            </p:nvGrpSpPr>
            <p:grpSpPr>
              <a:xfrm rot="5400000">
                <a:off x="11582059" y="1045293"/>
                <a:ext cx="2703052" cy="629236"/>
                <a:chOff x="1586734" y="4543426"/>
                <a:chExt cx="2703052" cy="629236"/>
              </a:xfrm>
            </p:grpSpPr>
            <p:sp>
              <p:nvSpPr>
                <p:cNvPr id="74" name="Rectangle 73"/>
                <p:cNvSpPr/>
                <p:nvPr userDrawn="1"/>
              </p:nvSpPr>
              <p:spPr bwMode="auto">
                <a:xfrm>
                  <a:off x="1586734" y="4543427"/>
                  <a:ext cx="869930" cy="28976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1410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Blue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49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G:120 B:215</a:t>
                  </a:r>
                  <a:endParaRPr lang="en-US" sz="49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5" name="Rectangle 74"/>
                <p:cNvSpPr/>
                <p:nvPr userDrawn="1"/>
              </p:nvSpPr>
              <p:spPr bwMode="auto">
                <a:xfrm>
                  <a:off x="3419856" y="4543428"/>
                  <a:ext cx="869930" cy="28976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Cyan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49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G:188 B:242</a:t>
                  </a:r>
                  <a:endParaRPr lang="en-US" sz="490" dirty="0">
                    <a:gradFill>
                      <a:gsLst>
                        <a:gs pos="7965">
                          <a:srgbClr val="000000"/>
                        </a:gs>
                        <a:gs pos="28319">
                          <a:srgbClr val="00000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6" name="Rectangle 75"/>
                <p:cNvSpPr/>
                <p:nvPr userDrawn="1"/>
              </p:nvSpPr>
              <p:spPr bwMode="auto">
                <a:xfrm>
                  <a:off x="1586734" y="4882896"/>
                  <a:ext cx="869930" cy="289766"/>
                </a:xfrm>
                <a:prstGeom prst="rect">
                  <a:avLst/>
                </a:prstGeom>
                <a:solidFill>
                  <a:srgbClr val="D2D2D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Light Gray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49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210 G:210 B:210</a:t>
                  </a:r>
                  <a:endParaRPr lang="en-US" sz="490" dirty="0"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7" name="Rectangle 76"/>
                <p:cNvSpPr/>
                <p:nvPr userDrawn="1"/>
              </p:nvSpPr>
              <p:spPr bwMode="auto">
                <a:xfrm>
                  <a:off x="2505456" y="4543426"/>
                  <a:ext cx="869930" cy="289766"/>
                </a:xfrm>
                <a:prstGeom prst="rect">
                  <a:avLst/>
                </a:prstGeom>
                <a:solidFill>
                  <a:srgbClr val="5C2D9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1410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Purple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R:92</a:t>
                  </a:r>
                  <a:r>
                    <a:rPr lang="en-US" sz="49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G:45 B:145</a:t>
                  </a:r>
                  <a:endParaRPr lang="en-US" sz="49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8" name="Rectangle 77"/>
                <p:cNvSpPr/>
                <p:nvPr userDrawn="1"/>
              </p:nvSpPr>
              <p:spPr bwMode="auto">
                <a:xfrm>
                  <a:off x="3413144" y="4882896"/>
                  <a:ext cx="869930" cy="289766"/>
                </a:xfrm>
                <a:prstGeom prst="rect">
                  <a:avLst/>
                </a:prstGeom>
                <a:solidFill>
                  <a:srgbClr val="50505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1410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Dark Gray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49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80 G:80 B:80</a:t>
                  </a:r>
                  <a:endParaRPr lang="en-US" sz="49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9" name="Rectangle 78"/>
                <p:cNvSpPr/>
                <p:nvPr userDrawn="1"/>
              </p:nvSpPr>
              <p:spPr bwMode="auto">
                <a:xfrm>
                  <a:off x="2505456" y="4882895"/>
                  <a:ext cx="869930" cy="289766"/>
                </a:xfrm>
                <a:prstGeom prst="rect">
                  <a:avLst/>
                </a:prstGeom>
                <a:solidFill>
                  <a:srgbClr val="73737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1410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Gray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49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115 G:115 B:115</a:t>
                  </a:r>
                  <a:endParaRPr lang="en-US" sz="49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grpSp>
            <p:nvGrpSpPr>
              <p:cNvPr id="68" name="Group 67"/>
              <p:cNvGrpSpPr/>
              <p:nvPr userDrawn="1"/>
            </p:nvGrpSpPr>
            <p:grpSpPr>
              <a:xfrm rot="5400000">
                <a:off x="10970856" y="3489620"/>
                <a:ext cx="3925458" cy="629233"/>
                <a:chOff x="3254158" y="4203959"/>
                <a:chExt cx="3925458" cy="629233"/>
              </a:xfrm>
            </p:grpSpPr>
            <p:sp>
              <p:nvSpPr>
                <p:cNvPr id="71" name="Rectangle 70"/>
                <p:cNvSpPr/>
                <p:nvPr userDrawn="1"/>
              </p:nvSpPr>
              <p:spPr bwMode="auto">
                <a:xfrm>
                  <a:off x="5395286" y="4543426"/>
                  <a:ext cx="869930" cy="289766"/>
                </a:xfrm>
                <a:prstGeom prst="rect">
                  <a:avLst/>
                </a:prstGeom>
                <a:solidFill>
                  <a:srgbClr val="FFB90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1410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Yellow</a:t>
                  </a:r>
                </a:p>
                <a:p>
                  <a:pPr marL="0" algn="l" defTabSz="91410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kern="120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R:255 G:185 B:0</a:t>
                  </a:r>
                </a:p>
              </p:txBody>
            </p:sp>
            <p:sp>
              <p:nvSpPr>
                <p:cNvPr id="72" name="Rectangle 71"/>
                <p:cNvSpPr/>
                <p:nvPr userDrawn="1"/>
              </p:nvSpPr>
              <p:spPr bwMode="auto">
                <a:xfrm>
                  <a:off x="6309686" y="4543426"/>
                  <a:ext cx="869930" cy="289766"/>
                </a:xfrm>
                <a:prstGeom prst="rect">
                  <a:avLst/>
                </a:prstGeom>
                <a:solidFill>
                  <a:srgbClr val="D83B0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1410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Orange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49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216 G:59 B:1</a:t>
                  </a:r>
                </a:p>
              </p:txBody>
            </p:sp>
            <p:sp>
              <p:nvSpPr>
                <p:cNvPr id="73" name="Rectangle 72"/>
                <p:cNvSpPr/>
                <p:nvPr userDrawn="1"/>
              </p:nvSpPr>
              <p:spPr bwMode="auto">
                <a:xfrm>
                  <a:off x="3254158" y="4203959"/>
                  <a:ext cx="869930" cy="289766"/>
                </a:xfrm>
                <a:prstGeom prst="rect">
                  <a:avLst/>
                </a:prstGeom>
                <a:solidFill>
                  <a:srgbClr val="00827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1410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Teal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R:0</a:t>
                  </a:r>
                  <a:r>
                    <a:rPr lang="en-US" sz="49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G:130 B:114</a:t>
                  </a:r>
                  <a:endParaRPr lang="en-US" sz="49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sp>
            <p:nvSpPr>
              <p:cNvPr id="69" name="TextBox 68"/>
              <p:cNvSpPr txBox="1"/>
              <p:nvPr userDrawn="1"/>
            </p:nvSpPr>
            <p:spPr>
              <a:xfrm rot="5400000">
                <a:off x="12987813" y="258334"/>
                <a:ext cx="843944" cy="326834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588"/>
                  </a:spcAft>
                </a:pPr>
                <a:r>
                  <a:rPr lang="en-US" sz="980" dirty="0">
                    <a:solidFill>
                      <a:schemeClr val="bg1"/>
                    </a:solidFill>
                  </a:rPr>
                  <a:t>Main colors</a:t>
                </a:r>
              </a:p>
            </p:txBody>
          </p:sp>
          <p:sp>
            <p:nvSpPr>
              <p:cNvPr id="70" name="TextBox 69"/>
              <p:cNvSpPr txBox="1"/>
              <p:nvPr userDrawn="1"/>
            </p:nvSpPr>
            <p:spPr>
              <a:xfrm rot="5400000">
                <a:off x="11746691" y="4228746"/>
                <a:ext cx="2647253" cy="326834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588"/>
                  </a:spcAft>
                </a:pPr>
                <a:r>
                  <a:rPr lang="en-US" sz="980" dirty="0">
                    <a:solidFill>
                      <a:schemeClr val="bg1"/>
                    </a:solidFill>
                  </a:rPr>
                  <a:t>Secondary colors (use only when</a:t>
                </a:r>
                <a:r>
                  <a:rPr lang="en-US" sz="980" baseline="0" dirty="0">
                    <a:solidFill>
                      <a:schemeClr val="bg1"/>
                    </a:solidFill>
                  </a:rPr>
                  <a:t> necessary)</a:t>
                </a:r>
                <a:endParaRPr lang="en-US" sz="98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6" name="Rectangle 65"/>
            <p:cNvSpPr/>
            <p:nvPr userDrawn="1"/>
          </p:nvSpPr>
          <p:spPr bwMode="auto">
            <a:xfrm rot="5400000">
              <a:off x="12328885" y="3356233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1410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490" b="1" kern="120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Cyan</a:t>
              </a:r>
            </a:p>
            <a:p>
              <a:pPr algn="l" defTabSz="91410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49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49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0 G:188 B:242</a:t>
              </a:r>
              <a:endParaRPr lang="en-US" sz="490" dirty="0">
                <a:gradFill>
                  <a:gsLst>
                    <a:gs pos="7965">
                      <a:srgbClr val="000000"/>
                    </a:gs>
                    <a:gs pos="28319">
                      <a:srgbClr val="00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82885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36145" marR="0" indent="-336145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3921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691" marR="0" indent="-236546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2353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2pPr>
      <a:lvl3pPr marL="784338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3pPr>
      <a:lvl4pPr marL="1008435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4pPr>
      <a:lvl5pPr marL="1232531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147" y="2084187"/>
            <a:ext cx="10699619" cy="179309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Future of C#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sz="quarter" idx="12"/>
          </p:nvPr>
        </p:nvSpPr>
        <p:spPr>
          <a:xfrm>
            <a:off x="543147" y="3878574"/>
            <a:ext cx="6282196" cy="1792326"/>
          </a:xfrm>
        </p:spPr>
        <p:txBody>
          <a:bodyPr/>
          <a:lstStyle/>
          <a:p>
            <a:pPr fontAlgn="base"/>
            <a:r>
              <a:rPr lang="en-IN" dirty="0"/>
              <a:t>Umamaheswaran</a:t>
            </a:r>
          </a:p>
          <a:p>
            <a:pPr fontAlgn="base"/>
            <a:r>
              <a:rPr lang="en-IN" dirty="0"/>
              <a:t>@UMW1990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14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2863950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0996168" cy="899665"/>
          </a:xfrm>
        </p:spPr>
        <p:txBody>
          <a:bodyPr/>
          <a:lstStyle/>
          <a:p>
            <a:r>
              <a:rPr lang="en-IN" dirty="0"/>
              <a:t>Stack Overflow – most popular technologies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684595181"/>
              </p:ext>
            </p:extLst>
          </p:nvPr>
        </p:nvGraphicFramePr>
        <p:xfrm>
          <a:off x="2013712" y="90254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293081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0337800" cy="899665"/>
          </a:xfrm>
        </p:spPr>
        <p:txBody>
          <a:bodyPr/>
          <a:lstStyle/>
          <a:p>
            <a:r>
              <a:rPr lang="en-IN" dirty="0"/>
              <a:t>Stack Overflow – most loved technologies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79269957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871321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6607048" cy="899665"/>
          </a:xfrm>
        </p:spPr>
        <p:txBody>
          <a:bodyPr/>
          <a:lstStyle/>
          <a:p>
            <a:r>
              <a:rPr lang="en-IN" dirty="0"/>
              <a:t>.NET Language Strategy</a:t>
            </a:r>
          </a:p>
        </p:txBody>
      </p:sp>
      <p:sp>
        <p:nvSpPr>
          <p:cNvPr id="10" name="Arrow: Pentagon 9"/>
          <p:cNvSpPr/>
          <p:nvPr/>
        </p:nvSpPr>
        <p:spPr bwMode="auto">
          <a:xfrm>
            <a:off x="725678" y="1335024"/>
            <a:ext cx="2468880" cy="1487424"/>
          </a:xfrm>
          <a:prstGeom prst="homePlate">
            <a:avLst/>
          </a:prstGeom>
          <a:solidFill>
            <a:schemeClr val="bg1"/>
          </a:solidFill>
          <a:ln w="104775">
            <a:solidFill>
              <a:srgbClr val="FF9933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IN" sz="2400" b="1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C#</a:t>
            </a:r>
          </a:p>
        </p:txBody>
      </p:sp>
      <p:sp>
        <p:nvSpPr>
          <p:cNvPr id="13" name="Arrow: Chevron 12"/>
          <p:cNvSpPr/>
          <p:nvPr/>
        </p:nvSpPr>
        <p:spPr bwMode="auto">
          <a:xfrm>
            <a:off x="2816352" y="1335024"/>
            <a:ext cx="7808976" cy="1487424"/>
          </a:xfrm>
          <a:prstGeom prst="chevron">
            <a:avLst/>
          </a:prstGeom>
          <a:solidFill>
            <a:schemeClr val="bg2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IN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9838944" y="1335024"/>
            <a:ext cx="786384" cy="1487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IN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72764" y="1389765"/>
            <a:ext cx="4535424" cy="981807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IN" sz="2400" b="1" dirty="0">
                <a:solidFill>
                  <a:schemeClr val="accent6"/>
                </a:solidFill>
              </a:rPr>
              <a:t>1,000,000’s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IN" sz="2000" b="1" dirty="0">
                <a:solidFill>
                  <a:schemeClr val="accent6"/>
                </a:solidFill>
              </a:rPr>
              <a:t>Millions</a:t>
            </a:r>
          </a:p>
        </p:txBody>
      </p:sp>
      <p:sp>
        <p:nvSpPr>
          <p:cNvPr id="20" name="Arrow: Pentagon 19"/>
          <p:cNvSpPr/>
          <p:nvPr/>
        </p:nvSpPr>
        <p:spPr bwMode="auto">
          <a:xfrm>
            <a:off x="725678" y="3188208"/>
            <a:ext cx="2468880" cy="1487424"/>
          </a:xfrm>
          <a:prstGeom prst="homePlate">
            <a:avLst/>
          </a:prstGeom>
          <a:solidFill>
            <a:schemeClr val="bg1"/>
          </a:solidFill>
          <a:ln w="104775">
            <a:solidFill>
              <a:srgbClr val="FF9933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IN" sz="2400" b="1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VB</a:t>
            </a:r>
          </a:p>
        </p:txBody>
      </p:sp>
      <p:sp>
        <p:nvSpPr>
          <p:cNvPr id="21" name="Arrow: Chevron 20"/>
          <p:cNvSpPr/>
          <p:nvPr/>
        </p:nvSpPr>
        <p:spPr bwMode="auto">
          <a:xfrm>
            <a:off x="2816352" y="3188208"/>
            <a:ext cx="7808976" cy="1487424"/>
          </a:xfrm>
          <a:prstGeom prst="chevron">
            <a:avLst/>
          </a:prstGeom>
          <a:solidFill>
            <a:schemeClr val="bg2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IN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Arrow: Pentagon 21"/>
          <p:cNvSpPr/>
          <p:nvPr/>
        </p:nvSpPr>
        <p:spPr bwMode="auto">
          <a:xfrm>
            <a:off x="725678" y="5041392"/>
            <a:ext cx="2468880" cy="1487424"/>
          </a:xfrm>
          <a:prstGeom prst="homePlate">
            <a:avLst/>
          </a:prstGeom>
          <a:solidFill>
            <a:schemeClr val="bg1"/>
          </a:solidFill>
          <a:ln w="104775">
            <a:solidFill>
              <a:srgbClr val="FF9933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IN" sz="2400" b="1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F#</a:t>
            </a:r>
          </a:p>
        </p:txBody>
      </p:sp>
      <p:sp>
        <p:nvSpPr>
          <p:cNvPr id="23" name="Arrow: Chevron 22"/>
          <p:cNvSpPr/>
          <p:nvPr/>
        </p:nvSpPr>
        <p:spPr bwMode="auto">
          <a:xfrm>
            <a:off x="2816352" y="5041392"/>
            <a:ext cx="7808976" cy="1487424"/>
          </a:xfrm>
          <a:prstGeom prst="chevron">
            <a:avLst/>
          </a:prstGeom>
          <a:solidFill>
            <a:schemeClr val="bg2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IN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9838944" y="3188208"/>
            <a:ext cx="786384" cy="1487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IN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9838944" y="5041392"/>
            <a:ext cx="786384" cy="1487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IN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72764" y="3188208"/>
            <a:ext cx="4535424" cy="981807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IN" sz="2400" b="1" dirty="0">
                <a:solidFill>
                  <a:schemeClr val="accent6"/>
                </a:solidFill>
              </a:rPr>
              <a:t>100,000’s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IN" sz="2000" b="1" dirty="0">
                <a:solidFill>
                  <a:schemeClr val="accent6"/>
                </a:solidFill>
              </a:rPr>
              <a:t>Hundreds of thousands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72764" y="5000496"/>
            <a:ext cx="4535424" cy="981807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IN" sz="2400" b="1" dirty="0">
                <a:solidFill>
                  <a:schemeClr val="accent6"/>
                </a:solidFill>
              </a:rPr>
              <a:t>10,000’s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IN" sz="2000" b="1" dirty="0">
                <a:solidFill>
                  <a:schemeClr val="accent6"/>
                </a:solidFill>
              </a:rPr>
              <a:t>Tens of thousands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572764" y="2371572"/>
            <a:ext cx="7052564" cy="4508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IN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572764" y="4203481"/>
            <a:ext cx="1858772" cy="4508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IN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572764" y="6077940"/>
            <a:ext cx="141986" cy="4508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IN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91261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3585564" y="1335024"/>
            <a:ext cx="0" cy="4992624"/>
          </a:xfrm>
          <a:prstGeom prst="line">
            <a:avLst/>
          </a:prstGeom>
          <a:ln w="76200">
            <a:headEnd type="none"/>
            <a:tailEnd type="non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C#: The road ahead</a:t>
            </a:r>
          </a:p>
        </p:txBody>
      </p:sp>
      <p:sp>
        <p:nvSpPr>
          <p:cNvPr id="6" name="Flowchart: Connector 5"/>
          <p:cNvSpPr/>
          <p:nvPr/>
        </p:nvSpPr>
        <p:spPr bwMode="auto">
          <a:xfrm>
            <a:off x="3459564" y="1835016"/>
            <a:ext cx="252000" cy="252000"/>
          </a:xfrm>
          <a:prstGeom prst="flowChartConnector">
            <a:avLst/>
          </a:prstGeom>
          <a:solidFill>
            <a:schemeClr val="bg1"/>
          </a:solidFill>
          <a:ln w="50800">
            <a:solidFill>
              <a:schemeClr val="accent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IN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Flowchart: Connector 10"/>
          <p:cNvSpPr/>
          <p:nvPr/>
        </p:nvSpPr>
        <p:spPr bwMode="auto">
          <a:xfrm>
            <a:off x="3462204" y="2764776"/>
            <a:ext cx="252000" cy="252000"/>
          </a:xfrm>
          <a:prstGeom prst="flowChartConnector">
            <a:avLst/>
          </a:prstGeom>
          <a:solidFill>
            <a:schemeClr val="bg1"/>
          </a:solidFill>
          <a:ln w="50800">
            <a:solidFill>
              <a:srgbClr val="FF9933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IN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Flowchart: Connector 11"/>
          <p:cNvSpPr/>
          <p:nvPr/>
        </p:nvSpPr>
        <p:spPr bwMode="auto">
          <a:xfrm>
            <a:off x="3459564" y="4637352"/>
            <a:ext cx="252000" cy="252000"/>
          </a:xfrm>
          <a:prstGeom prst="flowChartConnector">
            <a:avLst/>
          </a:prstGeom>
          <a:solidFill>
            <a:schemeClr val="bg1"/>
          </a:solidFill>
          <a:ln w="50800">
            <a:solidFill>
              <a:schemeClr val="tx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IN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Flowchart: Connector 12"/>
          <p:cNvSpPr/>
          <p:nvPr/>
        </p:nvSpPr>
        <p:spPr bwMode="auto">
          <a:xfrm>
            <a:off x="3459564" y="3701064"/>
            <a:ext cx="252000" cy="252000"/>
          </a:xfrm>
          <a:prstGeom prst="flowChartConnector">
            <a:avLst/>
          </a:prstGeom>
          <a:solidFill>
            <a:schemeClr val="bg1"/>
          </a:solidFill>
          <a:ln w="508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IN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Flowchart: Connector 13"/>
          <p:cNvSpPr/>
          <p:nvPr/>
        </p:nvSpPr>
        <p:spPr bwMode="auto">
          <a:xfrm>
            <a:off x="3459564" y="5573640"/>
            <a:ext cx="252000" cy="252000"/>
          </a:xfrm>
          <a:prstGeom prst="flowChartConnector">
            <a:avLst/>
          </a:prstGeom>
          <a:solidFill>
            <a:schemeClr val="bg1"/>
          </a:solidFill>
          <a:ln w="50800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IN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56661" y="1663044"/>
            <a:ext cx="1374264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IN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C# 7.0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56661" y="2664846"/>
            <a:ext cx="1374264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IN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C# 7.1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56661" y="3513132"/>
            <a:ext cx="1374264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IN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C# 7.2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56661" y="4454688"/>
            <a:ext cx="1374264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IN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C# 7.3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56661" y="5396244"/>
            <a:ext cx="1374264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IN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C# 8.0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98619" y="1663044"/>
            <a:ext cx="2340256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IN" sz="2400" dirty="0">
                <a:solidFill>
                  <a:schemeClr val="bg2">
                    <a:lumMod val="65000"/>
                  </a:schemeClr>
                </a:solidFill>
              </a:rPr>
              <a:t>It’s there use it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98618" y="2664846"/>
            <a:ext cx="4770024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Aft>
                <a:spcPts val="600"/>
              </a:spcAft>
              <a:defRPr sz="24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First point release – tiny features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98618" y="3513132"/>
            <a:ext cx="4132991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Aft>
                <a:spcPts val="600"/>
              </a:spcAft>
              <a:defRPr sz="24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Safe efficient low level code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98618" y="4449420"/>
            <a:ext cx="4685513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Aft>
                <a:spcPts val="600"/>
              </a:spcAft>
              <a:defRPr sz="24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Next steps for pattern matching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98617" y="5385708"/>
            <a:ext cx="2336986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Aft>
                <a:spcPts val="600"/>
              </a:spcAft>
              <a:defRPr sz="24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Major features</a:t>
            </a:r>
          </a:p>
        </p:txBody>
      </p:sp>
    </p:spTree>
    <p:extLst>
      <p:ext uri="{BB962C8B-B14F-4D97-AF65-F5344CB8AC3E}">
        <p14:creationId xmlns:p14="http://schemas.microsoft.com/office/powerpoint/2010/main" val="63969577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C# 8.0 </a:t>
            </a:r>
            <a:r>
              <a:rPr lang="en-IN" dirty="0" err="1"/>
              <a:t>Async</a:t>
            </a:r>
            <a:r>
              <a:rPr lang="en-IN" dirty="0"/>
              <a:t> streams and disposables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1558" y="2001994"/>
            <a:ext cx="11653522" cy="1956973"/>
          </a:xfrm>
        </p:spPr>
        <p:txBody>
          <a:bodyPr>
            <a:noAutofit/>
          </a:bodyPr>
          <a:lstStyle/>
          <a:p>
            <a:r>
              <a:rPr lang="en-US" sz="2040" dirty="0">
                <a:solidFill>
                  <a:srgbClr val="2B91AF"/>
                </a:solidFill>
                <a:highlight>
                  <a:srgbClr val="FFFFFF"/>
                </a:highlight>
              </a:rPr>
              <a:t>IAsyncEnumerable</a:t>
            </a:r>
            <a:r>
              <a:rPr lang="en-US" sz="2040" dirty="0">
                <a:solidFill>
                  <a:srgbClr val="000000"/>
                </a:solidFill>
                <a:highlight>
                  <a:srgbClr val="FFFFFF"/>
                </a:highlight>
              </a:rPr>
              <a:t>&lt;</a:t>
            </a:r>
            <a:r>
              <a:rPr lang="en-US" sz="2040" dirty="0">
                <a:solidFill>
                  <a:srgbClr val="2B91AF"/>
                </a:solidFill>
                <a:highlight>
                  <a:srgbClr val="FFFFFF"/>
                </a:highlight>
              </a:rPr>
              <a:t>Person</a:t>
            </a:r>
            <a:r>
              <a:rPr lang="en-US" sz="2040" dirty="0">
                <a:solidFill>
                  <a:srgbClr val="000000"/>
                </a:solidFill>
                <a:highlight>
                  <a:srgbClr val="FFFFFF"/>
                </a:highlight>
              </a:rPr>
              <a:t>&gt; people = </a:t>
            </a:r>
            <a:r>
              <a:rPr lang="en-US" sz="2040" dirty="0" err="1">
                <a:solidFill>
                  <a:srgbClr val="000000"/>
                </a:solidFill>
                <a:highlight>
                  <a:srgbClr val="FFFFFF"/>
                </a:highlight>
              </a:rPr>
              <a:t>database.GetPeopleAsync</a:t>
            </a:r>
            <a:r>
              <a:rPr lang="en-US" sz="2040" dirty="0">
                <a:solidFill>
                  <a:srgbClr val="000000"/>
                </a:solidFill>
                <a:highlight>
                  <a:srgbClr val="FFFFFF"/>
                </a:highlight>
              </a:rPr>
              <a:t>(); </a:t>
            </a:r>
          </a:p>
          <a:p>
            <a:endParaRPr lang="en-US" sz="204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2040" dirty="0">
                <a:solidFill>
                  <a:srgbClr val="0000FF"/>
                </a:solidFill>
                <a:highlight>
                  <a:srgbClr val="FFFFFF"/>
                </a:highlight>
              </a:rPr>
              <a:t>foreach await</a:t>
            </a:r>
            <a:r>
              <a:rPr lang="en-US" sz="2040" dirty="0">
                <a:solidFill>
                  <a:srgbClr val="000000"/>
                </a:solidFill>
                <a:highlight>
                  <a:srgbClr val="FFFFFF"/>
                </a:highlight>
              </a:rPr>
              <a:t> (</a:t>
            </a:r>
            <a:r>
              <a:rPr lang="en-US" sz="2040" dirty="0">
                <a:solidFill>
                  <a:srgbClr val="0000FF"/>
                </a:solidFill>
                <a:highlight>
                  <a:srgbClr val="FFFFFF"/>
                </a:highlight>
              </a:rPr>
              <a:t>var </a:t>
            </a:r>
            <a:r>
              <a:rPr lang="en-US" sz="2040" dirty="0">
                <a:solidFill>
                  <a:srgbClr val="000000"/>
                </a:solidFill>
                <a:highlight>
                  <a:srgbClr val="FFFFFF"/>
                </a:highlight>
              </a:rPr>
              <a:t>p </a:t>
            </a:r>
            <a:r>
              <a:rPr lang="en-US" sz="2040" dirty="0">
                <a:solidFill>
                  <a:srgbClr val="0000FF"/>
                </a:solidFill>
                <a:highlight>
                  <a:srgbClr val="FFFFFF"/>
                </a:highlight>
              </a:rPr>
              <a:t>in </a:t>
            </a:r>
            <a:r>
              <a:rPr lang="en-US" sz="2040" dirty="0">
                <a:solidFill>
                  <a:srgbClr val="000000"/>
                </a:solidFill>
                <a:highlight>
                  <a:srgbClr val="FFFFFF"/>
                </a:highlight>
              </a:rPr>
              <a:t>people) { … }</a:t>
            </a:r>
          </a:p>
          <a:p>
            <a:endParaRPr lang="en-US" sz="204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endParaRPr lang="en-US" sz="204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2040" dirty="0">
                <a:solidFill>
                  <a:srgbClr val="0000FF"/>
                </a:solidFill>
                <a:highlight>
                  <a:srgbClr val="FFFFFF"/>
                </a:highlight>
              </a:rPr>
              <a:t>using await</a:t>
            </a:r>
            <a:r>
              <a:rPr lang="en-US" sz="2040" dirty="0">
                <a:solidFill>
                  <a:srgbClr val="000000"/>
                </a:solidFill>
                <a:highlight>
                  <a:srgbClr val="FFFFFF"/>
                </a:highlight>
              </a:rPr>
              <a:t> (</a:t>
            </a:r>
            <a:r>
              <a:rPr lang="en-US" sz="2040" dirty="0" err="1">
                <a:solidFill>
                  <a:srgbClr val="2B91AF"/>
                </a:solidFill>
                <a:highlight>
                  <a:srgbClr val="FFFFFF"/>
                </a:highlight>
              </a:rPr>
              <a:t>IAsyncDisposable</a:t>
            </a:r>
            <a:r>
              <a:rPr lang="en-US" sz="2040" dirty="0">
                <a:solidFill>
                  <a:srgbClr val="000000"/>
                </a:solidFill>
                <a:highlight>
                  <a:srgbClr val="FFFFFF"/>
                </a:highlight>
              </a:rPr>
              <a:t> resource = </a:t>
            </a:r>
            <a:r>
              <a:rPr lang="en-US" sz="2040" dirty="0">
                <a:solidFill>
                  <a:srgbClr val="0000FF"/>
                </a:solidFill>
                <a:highlight>
                  <a:srgbClr val="FFFFFF"/>
                </a:highlight>
              </a:rPr>
              <a:t>await</a:t>
            </a:r>
            <a:r>
              <a:rPr lang="en-US" sz="204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2040" dirty="0" err="1">
                <a:solidFill>
                  <a:srgbClr val="000000"/>
                </a:solidFill>
                <a:highlight>
                  <a:srgbClr val="FFFFFF"/>
                </a:highlight>
              </a:rPr>
              <a:t>store.GetRecordAsync</a:t>
            </a:r>
            <a:r>
              <a:rPr lang="en-US" sz="2040" dirty="0">
                <a:solidFill>
                  <a:srgbClr val="000000"/>
                </a:solidFill>
                <a:highlight>
                  <a:srgbClr val="FFFFFF"/>
                </a:highlight>
              </a:rPr>
              <a:t>(…)) { … }</a:t>
            </a:r>
          </a:p>
        </p:txBody>
      </p:sp>
    </p:spTree>
    <p:extLst>
      <p:ext uri="{BB962C8B-B14F-4D97-AF65-F5344CB8AC3E}">
        <p14:creationId xmlns:p14="http://schemas.microsoft.com/office/powerpoint/2010/main" val="4580025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C# 8.0 extension everything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9240" y="1189176"/>
            <a:ext cx="11889564" cy="5406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3149" indent="-233149" algn="l" defTabSz="932597" rtl="0" eaLnBrk="1" latinLnBrk="0" hangingPunct="1">
              <a:lnSpc>
                <a:spcPct val="90000"/>
              </a:lnSpc>
              <a:spcBef>
                <a:spcPts val="1020"/>
              </a:spcBef>
              <a:buFont typeface="Arial" panose="020B0604020202020204" pitchFamily="34" charset="0"/>
              <a:buChar char="•"/>
              <a:defRPr sz="2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9447" indent="-233149" algn="l" defTabSz="932597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24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5746" indent="-233149" algn="l" defTabSz="932597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044" indent="-233149" algn="l" defTabSz="932597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8342" indent="-233149" algn="l" defTabSz="932597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4641" indent="-233149" algn="l" defTabSz="932597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0939" indent="-233149" algn="l" defTabSz="932597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237" indent="-233149" algn="l" defTabSz="932597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535" indent="-233149" algn="l" defTabSz="932597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extension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B91AF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Enrollee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extends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Person</a:t>
            </a:r>
          </a:p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{</a:t>
            </a:r>
          </a:p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// static field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static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B91AF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Dictionary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B91AF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Person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B91AF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Professor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&gt; enrollees =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new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B91AF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Dictionary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B91AF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Person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B91AF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Professor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&gt;();</a:t>
            </a:r>
          </a:p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// instance method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public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void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Enroll(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B91AF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Professor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supervisor) { enrollees[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this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] = supervisor; }</a:t>
            </a:r>
          </a:p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// instance property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public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B91AF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Professor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Supervisor =&gt;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enrollees.TryGetValue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this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out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var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supervisor) ? supervisor 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null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;</a:t>
            </a:r>
          </a:p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// static property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public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static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B91AF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ICollection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B91AF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Person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&gt; Students =&gt;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enrollees.Keys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;</a:t>
            </a:r>
          </a:p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// instance constructor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public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Person(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string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name,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B91AF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Professor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supervisor) 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this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(name) {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this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.Enroll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(supervisor); }          </a:t>
            </a:r>
          </a:p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}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93579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C# 8.0 Records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0531" y="1759902"/>
            <a:ext cx="11871469" cy="280589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1836" dirty="0">
                <a:solidFill>
                  <a:srgbClr val="0000FF"/>
                </a:solidFill>
                <a:highlight>
                  <a:srgbClr val="FFFFFF"/>
                </a:highlight>
              </a:rPr>
              <a:t>class</a:t>
            </a:r>
            <a:r>
              <a:rPr lang="en-US" sz="1836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836" dirty="0">
                <a:solidFill>
                  <a:srgbClr val="2B91AF"/>
                </a:solidFill>
                <a:highlight>
                  <a:srgbClr val="FFFFFF"/>
                </a:highlight>
              </a:rPr>
              <a:t>Person</a:t>
            </a:r>
            <a:r>
              <a:rPr lang="en-US" sz="1836" dirty="0">
                <a:solidFill>
                  <a:srgbClr val="000000"/>
                </a:solidFill>
                <a:highlight>
                  <a:srgbClr val="FFFFFF"/>
                </a:highlight>
              </a:rPr>
              <a:t> : </a:t>
            </a:r>
            <a:r>
              <a:rPr lang="en-US" sz="1836" dirty="0" err="1">
                <a:solidFill>
                  <a:srgbClr val="2B91AF"/>
                </a:solidFill>
                <a:highlight>
                  <a:srgbClr val="FFFFFF"/>
                </a:highlight>
              </a:rPr>
              <a:t>IEquatable</a:t>
            </a:r>
            <a:r>
              <a:rPr lang="en-US" sz="1836" dirty="0">
                <a:solidFill>
                  <a:srgbClr val="000000"/>
                </a:solidFill>
                <a:highlight>
                  <a:srgbClr val="FFFFFF"/>
                </a:highlight>
              </a:rPr>
              <a:t>&lt;</a:t>
            </a:r>
            <a:r>
              <a:rPr lang="en-US" sz="1836" dirty="0">
                <a:solidFill>
                  <a:srgbClr val="2B91AF"/>
                </a:solidFill>
                <a:highlight>
                  <a:srgbClr val="FFFFFF"/>
                </a:highlight>
              </a:rPr>
              <a:t>Person</a:t>
            </a:r>
            <a:r>
              <a:rPr lang="en-US" sz="1836" dirty="0">
                <a:solidFill>
                  <a:srgbClr val="000000"/>
                </a:solidFill>
                <a:highlight>
                  <a:srgbClr val="FFFFFF"/>
                </a:highlight>
              </a:rPr>
              <a:t>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36" dirty="0">
                <a:solidFill>
                  <a:srgbClr val="000000"/>
                </a:solidFill>
                <a:highlight>
                  <a:srgbClr val="FFFFFF"/>
                </a:highlight>
              </a:rPr>
              <a:t>{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36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sz="1836" dirty="0">
                <a:solidFill>
                  <a:srgbClr val="0000FF"/>
                </a:solidFill>
                <a:highlight>
                  <a:srgbClr val="FFFFFF"/>
                </a:highlight>
              </a:rPr>
              <a:t>public</a:t>
            </a:r>
            <a:r>
              <a:rPr lang="en-US" sz="1836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836" dirty="0">
                <a:solidFill>
                  <a:srgbClr val="0000FF"/>
                </a:solidFill>
                <a:highlight>
                  <a:srgbClr val="FFFFFF"/>
                </a:highlight>
              </a:rPr>
              <a:t>string</a:t>
            </a:r>
            <a:r>
              <a:rPr lang="en-US" sz="1836" dirty="0">
                <a:solidFill>
                  <a:srgbClr val="000000"/>
                </a:solidFill>
                <a:highlight>
                  <a:srgbClr val="FFFFFF"/>
                </a:highlight>
              </a:rPr>
              <a:t> First { </a:t>
            </a:r>
            <a:r>
              <a:rPr lang="en-US" sz="1836" dirty="0">
                <a:solidFill>
                  <a:srgbClr val="0000FF"/>
                </a:solidFill>
                <a:highlight>
                  <a:srgbClr val="FFFFFF"/>
                </a:highlight>
              </a:rPr>
              <a:t>get</a:t>
            </a:r>
            <a:r>
              <a:rPr lang="en-US" sz="1836" dirty="0">
                <a:solidFill>
                  <a:srgbClr val="000000"/>
                </a:solidFill>
                <a:highlight>
                  <a:srgbClr val="FFFFFF"/>
                </a:highlight>
              </a:rPr>
              <a:t>; }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36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sz="1836" dirty="0">
                <a:solidFill>
                  <a:srgbClr val="0000FF"/>
                </a:solidFill>
                <a:highlight>
                  <a:srgbClr val="FFFFFF"/>
                </a:highlight>
              </a:rPr>
              <a:t>public</a:t>
            </a:r>
            <a:r>
              <a:rPr lang="en-US" sz="1836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836" dirty="0">
                <a:solidFill>
                  <a:srgbClr val="0000FF"/>
                </a:solidFill>
                <a:highlight>
                  <a:srgbClr val="FFFFFF"/>
                </a:highlight>
              </a:rPr>
              <a:t>string</a:t>
            </a:r>
            <a:r>
              <a:rPr lang="en-US" sz="1836" dirty="0">
                <a:solidFill>
                  <a:srgbClr val="000000"/>
                </a:solidFill>
                <a:highlight>
                  <a:srgbClr val="FFFFFF"/>
                </a:highlight>
              </a:rPr>
              <a:t> Last { </a:t>
            </a:r>
            <a:r>
              <a:rPr lang="en-US" sz="1836" dirty="0">
                <a:solidFill>
                  <a:srgbClr val="0000FF"/>
                </a:solidFill>
                <a:highlight>
                  <a:srgbClr val="FFFFFF"/>
                </a:highlight>
              </a:rPr>
              <a:t>get</a:t>
            </a:r>
            <a:r>
              <a:rPr lang="en-US" sz="1836" dirty="0">
                <a:solidFill>
                  <a:srgbClr val="000000"/>
                </a:solidFill>
                <a:highlight>
                  <a:srgbClr val="FFFFFF"/>
                </a:highlight>
              </a:rPr>
              <a:t>; }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36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36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sz="1836" dirty="0">
                <a:solidFill>
                  <a:srgbClr val="0000FF"/>
                </a:solidFill>
                <a:highlight>
                  <a:srgbClr val="FFFFFF"/>
                </a:highlight>
              </a:rPr>
              <a:t>public</a:t>
            </a:r>
            <a:r>
              <a:rPr lang="en-US" sz="1836" dirty="0">
                <a:solidFill>
                  <a:srgbClr val="000000"/>
                </a:solidFill>
                <a:highlight>
                  <a:srgbClr val="FFFFFF"/>
                </a:highlight>
              </a:rPr>
              <a:t> Person(</a:t>
            </a:r>
            <a:r>
              <a:rPr lang="en-US" sz="1836" dirty="0">
                <a:solidFill>
                  <a:srgbClr val="0000FF"/>
                </a:solidFill>
                <a:highlight>
                  <a:srgbClr val="FFFFFF"/>
                </a:highlight>
              </a:rPr>
              <a:t>string</a:t>
            </a:r>
            <a:r>
              <a:rPr lang="en-US" sz="1836" dirty="0">
                <a:solidFill>
                  <a:srgbClr val="000000"/>
                </a:solidFill>
                <a:highlight>
                  <a:srgbClr val="FFFFFF"/>
                </a:highlight>
              </a:rPr>
              <a:t> First, </a:t>
            </a:r>
            <a:r>
              <a:rPr lang="en-US" sz="1836" dirty="0">
                <a:solidFill>
                  <a:srgbClr val="0000FF"/>
                </a:solidFill>
                <a:highlight>
                  <a:srgbClr val="FFFFFF"/>
                </a:highlight>
              </a:rPr>
              <a:t>string</a:t>
            </a:r>
            <a:r>
              <a:rPr lang="en-US" sz="1836" dirty="0">
                <a:solidFill>
                  <a:srgbClr val="000000"/>
                </a:solidFill>
                <a:highlight>
                  <a:srgbClr val="FFFFFF"/>
                </a:highlight>
              </a:rPr>
              <a:t> Last) =&gt; (</a:t>
            </a:r>
            <a:r>
              <a:rPr lang="en-US" sz="1836" dirty="0" err="1">
                <a:solidFill>
                  <a:srgbClr val="0000FF"/>
                </a:solidFill>
                <a:highlight>
                  <a:srgbClr val="FFFFFF"/>
                </a:highlight>
              </a:rPr>
              <a:t>this</a:t>
            </a:r>
            <a:r>
              <a:rPr lang="en-US" sz="1836" dirty="0" err="1">
                <a:solidFill>
                  <a:srgbClr val="000000"/>
                </a:solidFill>
                <a:highlight>
                  <a:srgbClr val="FFFFFF"/>
                </a:highlight>
              </a:rPr>
              <a:t>.First</a:t>
            </a:r>
            <a:r>
              <a:rPr lang="en-US" sz="1836"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en-US" sz="1836" dirty="0" err="1">
                <a:solidFill>
                  <a:srgbClr val="0000FF"/>
                </a:solidFill>
                <a:highlight>
                  <a:srgbClr val="FFFFFF"/>
                </a:highlight>
              </a:rPr>
              <a:t>this</a:t>
            </a:r>
            <a:r>
              <a:rPr lang="en-US" sz="1836" dirty="0" err="1">
                <a:solidFill>
                  <a:srgbClr val="000000"/>
                </a:solidFill>
                <a:highlight>
                  <a:srgbClr val="FFFFFF"/>
                </a:highlight>
              </a:rPr>
              <a:t>.Last</a:t>
            </a:r>
            <a:r>
              <a:rPr lang="en-US" sz="1836" dirty="0">
                <a:solidFill>
                  <a:srgbClr val="000000"/>
                </a:solidFill>
                <a:highlight>
                  <a:srgbClr val="FFFFFF"/>
                </a:highlight>
              </a:rPr>
              <a:t>) = (First, Last);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36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36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sz="1836" dirty="0">
                <a:solidFill>
                  <a:srgbClr val="0000FF"/>
                </a:solidFill>
                <a:highlight>
                  <a:srgbClr val="FFFFFF"/>
                </a:highlight>
              </a:rPr>
              <a:t>public void</a:t>
            </a:r>
            <a:r>
              <a:rPr lang="en-US" sz="1836" dirty="0">
                <a:solidFill>
                  <a:srgbClr val="000000"/>
                </a:solidFill>
                <a:highlight>
                  <a:srgbClr val="FFFFFF"/>
                </a:highlight>
              </a:rPr>
              <a:t> Deconstruct(</a:t>
            </a:r>
            <a:r>
              <a:rPr lang="en-US" sz="1836" dirty="0">
                <a:solidFill>
                  <a:srgbClr val="0000FF"/>
                </a:solidFill>
                <a:highlight>
                  <a:srgbClr val="FFFFFF"/>
                </a:highlight>
              </a:rPr>
              <a:t>out string</a:t>
            </a:r>
            <a:r>
              <a:rPr lang="en-US" sz="1836" dirty="0">
                <a:solidFill>
                  <a:srgbClr val="000000"/>
                </a:solidFill>
                <a:highlight>
                  <a:srgbClr val="FFFFFF"/>
                </a:highlight>
              </a:rPr>
              <a:t> First, </a:t>
            </a:r>
            <a:r>
              <a:rPr lang="en-US" sz="1836" dirty="0">
                <a:solidFill>
                  <a:srgbClr val="0000FF"/>
                </a:solidFill>
                <a:highlight>
                  <a:srgbClr val="FFFFFF"/>
                </a:highlight>
              </a:rPr>
              <a:t>out string</a:t>
            </a:r>
            <a:r>
              <a:rPr lang="en-US" sz="1836" dirty="0">
                <a:solidFill>
                  <a:srgbClr val="000000"/>
                </a:solidFill>
                <a:highlight>
                  <a:srgbClr val="FFFFFF"/>
                </a:highlight>
              </a:rPr>
              <a:t> Last)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36" dirty="0">
                <a:solidFill>
                  <a:srgbClr val="000000"/>
                </a:solidFill>
                <a:highlight>
                  <a:srgbClr val="FFFFFF"/>
                </a:highlight>
              </a:rPr>
              <a:t>        =&gt; (First, Last) = (</a:t>
            </a:r>
            <a:r>
              <a:rPr lang="en-US" sz="1836" dirty="0" err="1">
                <a:solidFill>
                  <a:srgbClr val="0000FF"/>
                </a:solidFill>
                <a:highlight>
                  <a:srgbClr val="FFFFFF"/>
                </a:highlight>
              </a:rPr>
              <a:t>this</a:t>
            </a:r>
            <a:r>
              <a:rPr lang="en-US" sz="1836" dirty="0" err="1">
                <a:solidFill>
                  <a:srgbClr val="000000"/>
                </a:solidFill>
                <a:highlight>
                  <a:srgbClr val="FFFFFF"/>
                </a:highlight>
              </a:rPr>
              <a:t>.First</a:t>
            </a:r>
            <a:r>
              <a:rPr lang="en-US" sz="1836"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en-US" sz="1836" dirty="0" err="1">
                <a:solidFill>
                  <a:srgbClr val="0000FF"/>
                </a:solidFill>
                <a:highlight>
                  <a:srgbClr val="FFFFFF"/>
                </a:highlight>
              </a:rPr>
              <a:t>this</a:t>
            </a:r>
            <a:r>
              <a:rPr lang="en-US" sz="1836" dirty="0" err="1">
                <a:solidFill>
                  <a:srgbClr val="000000"/>
                </a:solidFill>
                <a:highlight>
                  <a:srgbClr val="FFFFFF"/>
                </a:highlight>
              </a:rPr>
              <a:t>.Last</a:t>
            </a:r>
            <a:r>
              <a:rPr lang="en-US" sz="1836" dirty="0">
                <a:solidFill>
                  <a:srgbClr val="000000"/>
                </a:solidFill>
                <a:highlight>
                  <a:srgbClr val="FFFFFF"/>
                </a:highlight>
              </a:rPr>
              <a:t>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36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36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sz="1836" dirty="0">
                <a:solidFill>
                  <a:srgbClr val="0000FF"/>
                </a:solidFill>
                <a:highlight>
                  <a:srgbClr val="FFFFFF"/>
                </a:highlight>
              </a:rPr>
              <a:t>public</a:t>
            </a:r>
            <a:r>
              <a:rPr lang="en-US" sz="1836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836" dirty="0">
                <a:solidFill>
                  <a:srgbClr val="0000FF"/>
                </a:solidFill>
                <a:highlight>
                  <a:srgbClr val="FFFFFF"/>
                </a:highlight>
              </a:rPr>
              <a:t>bool</a:t>
            </a:r>
            <a:r>
              <a:rPr lang="en-US" sz="1836" dirty="0">
                <a:solidFill>
                  <a:srgbClr val="000000"/>
                </a:solidFill>
                <a:highlight>
                  <a:srgbClr val="FFFFFF"/>
                </a:highlight>
              </a:rPr>
              <a:t> Equals(</a:t>
            </a:r>
            <a:r>
              <a:rPr lang="en-US" sz="1836" dirty="0">
                <a:solidFill>
                  <a:srgbClr val="2B91AF"/>
                </a:solidFill>
                <a:highlight>
                  <a:srgbClr val="FFFFFF"/>
                </a:highlight>
              </a:rPr>
              <a:t>Person</a:t>
            </a:r>
            <a:r>
              <a:rPr lang="en-US" sz="1836" dirty="0">
                <a:solidFill>
                  <a:srgbClr val="000000"/>
                </a:solidFill>
                <a:highlight>
                  <a:srgbClr val="FFFFFF"/>
                </a:highlight>
              </a:rPr>
              <a:t> other)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36" dirty="0">
                <a:solidFill>
                  <a:srgbClr val="000000"/>
                </a:solidFill>
                <a:highlight>
                  <a:srgbClr val="FFFFFF"/>
                </a:highlight>
              </a:rPr>
              <a:t>        =&gt; other != </a:t>
            </a:r>
            <a:r>
              <a:rPr lang="en-US" sz="1836" dirty="0">
                <a:solidFill>
                  <a:srgbClr val="0000FF"/>
                </a:solidFill>
                <a:highlight>
                  <a:srgbClr val="FFFFFF"/>
                </a:highlight>
              </a:rPr>
              <a:t>null </a:t>
            </a:r>
            <a:r>
              <a:rPr lang="en-US" sz="1836" dirty="0">
                <a:solidFill>
                  <a:srgbClr val="000000"/>
                </a:solidFill>
                <a:highlight>
                  <a:srgbClr val="FFFFFF"/>
                </a:highlight>
              </a:rPr>
              <a:t>&amp;&amp; First == </a:t>
            </a:r>
            <a:r>
              <a:rPr lang="en-US" sz="1836" dirty="0" err="1">
                <a:solidFill>
                  <a:srgbClr val="000000"/>
                </a:solidFill>
                <a:highlight>
                  <a:srgbClr val="FFFFFF"/>
                </a:highlight>
              </a:rPr>
              <a:t>other.First</a:t>
            </a:r>
            <a:r>
              <a:rPr lang="en-US" sz="1836" dirty="0">
                <a:solidFill>
                  <a:srgbClr val="000000"/>
                </a:solidFill>
                <a:highlight>
                  <a:srgbClr val="FFFFFF"/>
                </a:highlight>
              </a:rPr>
              <a:t> &amp;&amp; Last == </a:t>
            </a:r>
            <a:r>
              <a:rPr lang="en-US" sz="1836" dirty="0" err="1">
                <a:solidFill>
                  <a:srgbClr val="000000"/>
                </a:solidFill>
                <a:highlight>
                  <a:srgbClr val="FFFFFF"/>
                </a:highlight>
              </a:rPr>
              <a:t>other.Last</a:t>
            </a:r>
            <a:r>
              <a:rPr lang="en-US" sz="1836" dirty="0">
                <a:solidFill>
                  <a:srgbClr val="000000"/>
                </a:solidFill>
                <a:highlight>
                  <a:srgbClr val="FFFFFF"/>
                </a:highlight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36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36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sz="1836" dirty="0">
                <a:solidFill>
                  <a:srgbClr val="0000FF"/>
                </a:solidFill>
                <a:highlight>
                  <a:srgbClr val="FFFFFF"/>
                </a:highlight>
              </a:rPr>
              <a:t>public</a:t>
            </a:r>
            <a:r>
              <a:rPr lang="en-US" sz="1836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836" dirty="0">
                <a:solidFill>
                  <a:srgbClr val="0000FF"/>
                </a:solidFill>
                <a:highlight>
                  <a:srgbClr val="FFFFFF"/>
                </a:highlight>
              </a:rPr>
              <a:t>override</a:t>
            </a:r>
            <a:r>
              <a:rPr lang="en-US" sz="1836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836" dirty="0">
                <a:solidFill>
                  <a:srgbClr val="0000FF"/>
                </a:solidFill>
                <a:highlight>
                  <a:srgbClr val="FFFFFF"/>
                </a:highlight>
              </a:rPr>
              <a:t>bool</a:t>
            </a:r>
            <a:r>
              <a:rPr lang="en-US" sz="1836" dirty="0">
                <a:solidFill>
                  <a:srgbClr val="000000"/>
                </a:solidFill>
                <a:highlight>
                  <a:srgbClr val="FFFFFF"/>
                </a:highlight>
              </a:rPr>
              <a:t> Equals(</a:t>
            </a:r>
            <a:r>
              <a:rPr lang="en-US" sz="1836" dirty="0">
                <a:solidFill>
                  <a:srgbClr val="0000FF"/>
                </a:solidFill>
                <a:highlight>
                  <a:srgbClr val="FFFFFF"/>
                </a:highlight>
              </a:rPr>
              <a:t>object</a:t>
            </a:r>
            <a:r>
              <a:rPr lang="en-US" sz="1836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836" dirty="0" err="1">
                <a:solidFill>
                  <a:srgbClr val="000000"/>
                </a:solidFill>
                <a:highlight>
                  <a:srgbClr val="FFFFFF"/>
                </a:highlight>
              </a:rPr>
              <a:t>obj</a:t>
            </a:r>
            <a:r>
              <a:rPr lang="en-US" sz="1836" dirty="0">
                <a:solidFill>
                  <a:srgbClr val="000000"/>
                </a:solidFill>
                <a:highlight>
                  <a:srgbClr val="FFFFFF"/>
                </a:highlight>
              </a:rPr>
              <a:t>) =&gt; </a:t>
            </a:r>
            <a:r>
              <a:rPr lang="en-US" sz="1836" dirty="0" err="1">
                <a:solidFill>
                  <a:srgbClr val="000000"/>
                </a:solidFill>
                <a:highlight>
                  <a:srgbClr val="FFFFFF"/>
                </a:highlight>
              </a:rPr>
              <a:t>obj</a:t>
            </a:r>
            <a:r>
              <a:rPr lang="en-US" sz="1836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836" dirty="0">
                <a:solidFill>
                  <a:srgbClr val="0000FF"/>
                </a:solidFill>
                <a:highlight>
                  <a:srgbClr val="FFFFFF"/>
                </a:highlight>
              </a:rPr>
              <a:t>is</a:t>
            </a:r>
            <a:r>
              <a:rPr lang="en-US" sz="1836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836" dirty="0">
                <a:solidFill>
                  <a:srgbClr val="2B91AF"/>
                </a:solidFill>
                <a:highlight>
                  <a:srgbClr val="FFFFFF"/>
                </a:highlight>
              </a:rPr>
              <a:t>Person</a:t>
            </a:r>
            <a:r>
              <a:rPr lang="en-US" sz="1836" dirty="0">
                <a:solidFill>
                  <a:srgbClr val="000000"/>
                </a:solidFill>
                <a:highlight>
                  <a:srgbClr val="FFFFFF"/>
                </a:highlight>
              </a:rPr>
              <a:t> other ? Equals(other) : </a:t>
            </a:r>
            <a:r>
              <a:rPr lang="en-US" sz="1836" dirty="0">
                <a:solidFill>
                  <a:srgbClr val="0000FF"/>
                </a:solidFill>
                <a:highlight>
                  <a:srgbClr val="FFFFFF"/>
                </a:highlight>
              </a:rPr>
              <a:t>false</a:t>
            </a:r>
            <a:r>
              <a:rPr lang="en-US" sz="1836" dirty="0">
                <a:solidFill>
                  <a:srgbClr val="000000"/>
                </a:solidFill>
                <a:highlight>
                  <a:srgbClr val="FFFFFF"/>
                </a:highlight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36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sz="1836" dirty="0">
                <a:solidFill>
                  <a:srgbClr val="0000FF"/>
                </a:solidFill>
                <a:highlight>
                  <a:srgbClr val="FFFFFF"/>
                </a:highlight>
              </a:rPr>
              <a:t>public</a:t>
            </a:r>
            <a:r>
              <a:rPr lang="en-US" sz="1836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836" dirty="0">
                <a:solidFill>
                  <a:srgbClr val="0000FF"/>
                </a:solidFill>
                <a:highlight>
                  <a:srgbClr val="FFFFFF"/>
                </a:highlight>
              </a:rPr>
              <a:t>override</a:t>
            </a:r>
            <a:r>
              <a:rPr lang="en-US" sz="1836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836" dirty="0">
                <a:solidFill>
                  <a:srgbClr val="0000FF"/>
                </a:solidFill>
                <a:highlight>
                  <a:srgbClr val="FFFFFF"/>
                </a:highlight>
              </a:rPr>
              <a:t>int</a:t>
            </a:r>
            <a:r>
              <a:rPr lang="en-US" sz="1836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836" dirty="0" err="1">
                <a:solidFill>
                  <a:srgbClr val="000000"/>
                </a:solidFill>
                <a:highlight>
                  <a:srgbClr val="FFFFFF"/>
                </a:highlight>
              </a:rPr>
              <a:t>GetHashCode</a:t>
            </a:r>
            <a:r>
              <a:rPr lang="en-US" sz="1836" dirty="0">
                <a:solidFill>
                  <a:srgbClr val="000000"/>
                </a:solidFill>
                <a:highlight>
                  <a:srgbClr val="FFFFFF"/>
                </a:highlight>
              </a:rPr>
              <a:t>() =&gt; </a:t>
            </a:r>
            <a:r>
              <a:rPr lang="en-US" sz="1836" dirty="0" err="1">
                <a:solidFill>
                  <a:srgbClr val="000000"/>
                </a:solidFill>
                <a:highlight>
                  <a:srgbClr val="FFFFFF"/>
                </a:highlight>
              </a:rPr>
              <a:t>GreatHashFunction</a:t>
            </a:r>
            <a:r>
              <a:rPr lang="en-US" sz="1836" dirty="0">
                <a:solidFill>
                  <a:srgbClr val="000000"/>
                </a:solidFill>
                <a:highlight>
                  <a:srgbClr val="FFFFFF"/>
                </a:highlight>
              </a:rPr>
              <a:t>(First, Last);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36" dirty="0">
                <a:solidFill>
                  <a:srgbClr val="000000"/>
                </a:solidFill>
                <a:highlight>
                  <a:srgbClr val="FFFFFF"/>
                </a:highlight>
              </a:rPr>
              <a:t>    …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36" dirty="0">
                <a:solidFill>
                  <a:srgbClr val="000000"/>
                </a:solidFill>
                <a:highlight>
                  <a:srgbClr val="FFFFFF"/>
                </a:highlight>
              </a:rPr>
              <a:t>}</a:t>
            </a:r>
          </a:p>
          <a:p>
            <a:pPr>
              <a:lnSpc>
                <a:spcPct val="80000"/>
              </a:lnSpc>
            </a:pPr>
            <a:endParaRPr lang="en-US" sz="204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>
              <a:lnSpc>
                <a:spcPct val="80000"/>
              </a:lnSpc>
            </a:pPr>
            <a:endParaRPr lang="en-US" sz="204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>
              <a:lnSpc>
                <a:spcPct val="80000"/>
              </a:lnSpc>
            </a:pPr>
            <a:endParaRPr lang="en-US" sz="204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>
              <a:lnSpc>
                <a:spcPct val="80000"/>
              </a:lnSpc>
            </a:pPr>
            <a:endParaRPr lang="en-US" sz="204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50837" y="1439862"/>
            <a:ext cx="11574243" cy="2131051"/>
          </a:xfrm>
          <a:prstGeom prst="rect">
            <a:avLst/>
          </a:prstGeom>
        </p:spPr>
        <p:txBody>
          <a:bodyPr vert="horz" lIns="93247" tIns="46623" rIns="93247" bIns="46623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35" kern="12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1pPr>
            <a:lvl2pPr marL="33972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2pPr>
            <a:lvl3pPr marL="57309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3pPr>
            <a:lvl4pPr marL="79851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4pPr>
            <a:lvl5pPr marL="103029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4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</a:rPr>
              <a:t>class</a:t>
            </a:r>
            <a:r>
              <a:rPr kumimoji="0" lang="en-US" sz="204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</a:rPr>
              <a:t> </a:t>
            </a:r>
            <a:r>
              <a:rPr kumimoji="0" lang="en-US" sz="2040" b="0" i="0" u="none" strike="noStrike" kern="1200" cap="none" spc="0" normalizeH="0" baseline="0" noProof="0" dirty="0">
                <a:ln>
                  <a:noFill/>
                </a:ln>
                <a:solidFill>
                  <a:srgbClr val="2B91AF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</a:rPr>
              <a:t>Person</a:t>
            </a:r>
            <a:r>
              <a:rPr kumimoji="0" lang="en-US" sz="204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</a:rPr>
              <a:t>(</a:t>
            </a:r>
            <a:r>
              <a:rPr kumimoji="0" lang="en-US" sz="204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</a:rPr>
              <a:t>string</a:t>
            </a:r>
            <a:r>
              <a:rPr kumimoji="0" lang="en-US" sz="204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</a:rPr>
              <a:t> First, </a:t>
            </a:r>
            <a:r>
              <a:rPr kumimoji="0" lang="en-US" sz="204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</a:rPr>
              <a:t>string</a:t>
            </a:r>
            <a:r>
              <a:rPr kumimoji="0" lang="en-US" sz="204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nsolas" panose="020B0609020204030204" pitchFamily="49" charset="0"/>
                <a:ea typeface="+mn-ea"/>
              </a:rPr>
              <a:t> Last);</a:t>
            </a:r>
          </a:p>
        </p:txBody>
      </p:sp>
    </p:spTree>
    <p:extLst>
      <p:ext uri="{BB962C8B-B14F-4D97-AF65-F5344CB8AC3E}">
        <p14:creationId xmlns:p14="http://schemas.microsoft.com/office/powerpoint/2010/main" val="21965700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240" y="940739"/>
            <a:ext cx="11782552" cy="591726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Language strategy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blogs.msdn.microsoft.com/</a:t>
            </a:r>
            <a:r>
              <a:rPr lang="en-US" dirty="0" err="1"/>
              <a:t>dotnet</a:t>
            </a:r>
            <a:r>
              <a:rPr lang="en-US" dirty="0"/>
              <a:t>/2017/02/01/the-net-language-strategy/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blogs.msdn.microsoft.com/</a:t>
            </a:r>
            <a:r>
              <a:rPr lang="en-US" dirty="0" err="1"/>
              <a:t>vbteam</a:t>
            </a:r>
            <a:r>
              <a:rPr lang="en-US" dirty="0"/>
              <a:t>/2017/02/01/digging-deeper-into-the-visual-basic-language-strategy/</a:t>
            </a:r>
          </a:p>
          <a:p>
            <a:pPr>
              <a:lnSpc>
                <a:spcPct val="100000"/>
              </a:lnSpc>
            </a:pPr>
            <a:r>
              <a:rPr lang="en-US" dirty="0"/>
              <a:t>C# design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github.com/</a:t>
            </a:r>
            <a:r>
              <a:rPr lang="en-US" dirty="0" err="1"/>
              <a:t>dotnet</a:t>
            </a:r>
            <a:r>
              <a:rPr lang="en-US" dirty="0"/>
              <a:t>/</a:t>
            </a:r>
            <a:r>
              <a:rPr lang="en-US" dirty="0" err="1"/>
              <a:t>csharplang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blogs.msdn.microsoft.com/</a:t>
            </a:r>
            <a:r>
              <a:rPr lang="en-US" dirty="0" err="1"/>
              <a:t>dotnet</a:t>
            </a:r>
            <a:r>
              <a:rPr lang="en-US" dirty="0"/>
              <a:t>/2017/03/09/new-features-in-c-7-0/</a:t>
            </a:r>
          </a:p>
          <a:p>
            <a:pPr>
              <a:lnSpc>
                <a:spcPct val="100000"/>
              </a:lnSpc>
            </a:pPr>
            <a:r>
              <a:rPr lang="en-US" dirty="0"/>
              <a:t>Roslyn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github.com/</a:t>
            </a:r>
            <a:r>
              <a:rPr lang="en-US" dirty="0" err="1"/>
              <a:t>dotnet</a:t>
            </a:r>
            <a:r>
              <a:rPr lang="en-US" dirty="0"/>
              <a:t>/</a:t>
            </a:r>
            <a:r>
              <a:rPr lang="en-US" dirty="0" err="1"/>
              <a:t>roslyn</a:t>
            </a: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34795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onnect_2016_Template_Light">
  <a:themeElements>
    <a:clrScheme name="Custom 2">
      <a:dk1>
        <a:srgbClr val="505050"/>
      </a:dk1>
      <a:lt1>
        <a:srgbClr val="FFFFFF"/>
      </a:lt1>
      <a:dk2>
        <a:srgbClr val="0078D7"/>
      </a:dk2>
      <a:lt2>
        <a:srgbClr val="FFFFFF"/>
      </a:lt2>
      <a:accent1>
        <a:srgbClr val="0078D7"/>
      </a:accent1>
      <a:accent2>
        <a:srgbClr val="5C2D91"/>
      </a:accent2>
      <a:accent3>
        <a:srgbClr val="008272"/>
      </a:accent3>
      <a:accent4>
        <a:srgbClr val="D2D2D2"/>
      </a:accent4>
      <a:accent5>
        <a:srgbClr val="737373"/>
      </a:accent5>
      <a:accent6>
        <a:srgbClr val="50505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Connect_2016_STUDIO_SlideTemplate_101116.potx" id="{80CCC0EE-A535-46E1-81E2-2C88D26BF2D9}" vid="{2239D6D4-FF4D-4593-B7F3-45A8D905D389}"/>
    </a:ext>
  </a:extLst>
</a:theme>
</file>

<file path=ppt/theme/theme2.xml><?xml version="1.0" encoding="utf-8"?>
<a:theme xmlns:a="http://schemas.openxmlformats.org/drawingml/2006/main" name="Connect_2016_Template_Dark">
  <a:themeElements>
    <a:clrScheme name="Custom 1">
      <a:dk1>
        <a:srgbClr val="505050"/>
      </a:dk1>
      <a:lt1>
        <a:srgbClr val="FFFFFF"/>
      </a:lt1>
      <a:dk2>
        <a:srgbClr val="0078D7"/>
      </a:dk2>
      <a:lt2>
        <a:srgbClr val="FFFFFF"/>
      </a:lt2>
      <a:accent1>
        <a:srgbClr val="0078D7"/>
      </a:accent1>
      <a:accent2>
        <a:srgbClr val="5C2D91"/>
      </a:accent2>
      <a:accent3>
        <a:srgbClr val="008272"/>
      </a:accent3>
      <a:accent4>
        <a:srgbClr val="D2D2D2"/>
      </a:accent4>
      <a:accent5>
        <a:srgbClr val="00BCF2"/>
      </a:accent5>
      <a:accent6>
        <a:srgbClr val="737373"/>
      </a:accent6>
      <a:hlink>
        <a:srgbClr val="0078D7"/>
      </a:hlink>
      <a:folHlink>
        <a:srgbClr val="0078D7"/>
      </a:folHlink>
    </a:clrScheme>
    <a:fontScheme name="Custom 2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Connect_2016_STUDIO_SlideTemplate_101116.potx" id="{80CCC0EE-A535-46E1-81E2-2C88D26BF2D9}" vid="{E2881649-9D4D-4513-9E5E-5A76199B180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Microsoft_Connect_2016_STUDIO_SlideTemplate_101416</Template>
  <TotalTime>0</TotalTime>
  <Words>366</Words>
  <Application>Microsoft Office PowerPoint</Application>
  <PresentationFormat>Widescreen</PresentationFormat>
  <Paragraphs>89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Consolas</vt:lpstr>
      <vt:lpstr>Segoe UI</vt:lpstr>
      <vt:lpstr>Segoe UI Light</vt:lpstr>
      <vt:lpstr>Wingdings</vt:lpstr>
      <vt:lpstr>Connect_2016_Template_Light</vt:lpstr>
      <vt:lpstr>Connect_2016_Template_Dark</vt:lpstr>
      <vt:lpstr>Future of C#</vt:lpstr>
      <vt:lpstr>Stack Overflow – most popular technologies</vt:lpstr>
      <vt:lpstr>Stack Overflow – most loved technologies</vt:lpstr>
      <vt:lpstr>.NET Language Strategy</vt:lpstr>
      <vt:lpstr>C#: The road ahead</vt:lpstr>
      <vt:lpstr>C# 8.0 Async streams and disposables</vt:lpstr>
      <vt:lpstr>C# 8.0 extension everything</vt:lpstr>
      <vt:lpstr>C# 8.0 Records</vt:lpstr>
      <vt:lpstr>Resources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2016-11-11T20:03:13Z</dcterms:created>
  <dcterms:modified xsi:type="dcterms:W3CDTF">2017-06-15T09:17:07Z</dcterms:modified>
</cp:coreProperties>
</file>