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13"/>
  </p:notesMasterIdLst>
  <p:handoutMasterIdLst>
    <p:handoutMasterId r:id="rId14"/>
  </p:handoutMasterIdLst>
  <p:sldIdLst>
    <p:sldId id="1367" r:id="rId4"/>
    <p:sldId id="1501" r:id="rId5"/>
    <p:sldId id="1324" r:id="rId6"/>
    <p:sldId id="1495" r:id="rId7"/>
    <p:sldId id="1496" r:id="rId8"/>
    <p:sldId id="1497" r:id="rId9"/>
    <p:sldId id="1499" r:id="rId10"/>
    <p:sldId id="1498" r:id="rId11"/>
    <p:sldId id="1500" r:id="rId12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501"/>
            <p14:sldId id="1324"/>
            <p14:sldId id="1495"/>
            <p14:sldId id="1496"/>
            <p14:sldId id="1497"/>
            <p14:sldId id="1499"/>
            <p14:sldId id="1498"/>
            <p14:sldId id="15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88642" autoAdjust="0"/>
  </p:normalViewPr>
  <p:slideViewPr>
    <p:cSldViewPr>
      <p:cViewPr varScale="1">
        <p:scale>
          <a:sx n="110" d="100"/>
          <a:sy n="110" d="100"/>
        </p:scale>
        <p:origin x="96" y="102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6/16/2017 3:57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6/16/2017 3:57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6/16/2017 3:57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6/16/2017 3:57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  <a:cs typeface="Aldhabi" panose="01000000000000000000" pitchFamily="2" charset="-78"/>
              </a:rPr>
              <a:t>Azure SQL Database Updates 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Saranya Ramakrishnan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679469"/>
          </a:xfrm>
        </p:spPr>
        <p:txBody>
          <a:bodyPr/>
          <a:lstStyle/>
          <a:p>
            <a:endParaRPr lang="en-IN" sz="36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What is Azure SQL Database?</a:t>
            </a:r>
          </a:p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Advantages of Azure SQL DB </a:t>
            </a:r>
          </a:p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Disadvantages of Azure SQL DB </a:t>
            </a:r>
          </a:p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How does Azure SQL DB differs from SQL Server hosted on VM 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89559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ldhabi" panose="01000000000000000000" pitchFamily="2" charset="-78"/>
                <a:cs typeface="Aldhabi" panose="01000000000000000000" pitchFamily="2" charset="-78"/>
              </a:rPr>
              <a:t>Latest updates from Azure SQL database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6951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>
                <a:latin typeface="Aldhabi" panose="01000000000000000000" pitchFamily="2" charset="-78"/>
                <a:cs typeface="Aldhabi" panose="01000000000000000000" pitchFamily="2" charset="-78"/>
              </a:rPr>
              <a:t>SQL Database Query Editor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>
                <a:latin typeface="Aldhabi" panose="01000000000000000000" pitchFamily="2" charset="-78"/>
                <a:cs typeface="Aldhabi" panose="01000000000000000000" pitchFamily="2" charset="-78"/>
              </a:rPr>
              <a:t>Azure SQL Database Threat Detection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>
                <a:latin typeface="Aldhabi" panose="01000000000000000000" pitchFamily="2" charset="-78"/>
                <a:cs typeface="Aldhabi" panose="01000000000000000000" pitchFamily="2" charset="-78"/>
              </a:rPr>
              <a:t>Transparent Data Encryption with Azure SQL Database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>
                <a:latin typeface="Aldhabi" panose="01000000000000000000" pitchFamily="2" charset="-78"/>
                <a:cs typeface="Aldhabi" panose="01000000000000000000" pitchFamily="2" charset="-78"/>
              </a:rPr>
              <a:t>Setting Up an Elastic Database Pool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>
                <a:latin typeface="Aldhabi" panose="01000000000000000000" pitchFamily="2" charset="-78"/>
                <a:cs typeface="Aldhabi" panose="01000000000000000000" pitchFamily="2" charset="-78"/>
              </a:rPr>
              <a:t>Setting Up Dynamic Data Masking</a:t>
            </a:r>
            <a:endParaRPr lang="en-IN" sz="3200" b="1" dirty="0">
              <a:solidFill>
                <a:schemeClr val="tx2"/>
              </a:solidFill>
              <a:latin typeface="+mj-lt"/>
            </a:endParaRPr>
          </a:p>
          <a:p>
            <a:endParaRPr lang="en-US" sz="2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  <a:t>SQL Database Query Editor</a:t>
            </a:r>
            <a:b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592261"/>
            <a:ext cx="11887198" cy="3352801"/>
          </a:xfrm>
        </p:spPr>
        <p:txBody>
          <a:bodyPr/>
          <a:lstStyle/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	Recently, Microsoft has announced the availability of an in-browser query tool that provides an efficient way to execute queries on your Azure SQL Databases and SQL Data Warehouses, without leaving the Azure Portal. </a:t>
            </a:r>
          </a:p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	In this editor, we can access and query our database without needing to connect from a client tool or configure firewall rules.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73585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  <a:t>Azure SQL Database Threat Detection</a:t>
            </a:r>
            <a:b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241878"/>
          </a:xfrm>
        </p:spPr>
        <p:txBody>
          <a:bodyPr/>
          <a:lstStyle/>
          <a:p>
            <a:r>
              <a:rPr lang="en-IN" sz="3600" dirty="0">
                <a:solidFill>
                  <a:srgbClr val="50505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It provides an additional layer of security intelligence built into the Azure SQL Database service.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37" y="2125662"/>
            <a:ext cx="6093974" cy="41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08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  <a:t>Transparent Data Encryption with Azure SQL Database</a:t>
            </a:r>
            <a:b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95646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rgbClr val="2A2A2A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Azure SQL Database TDE helps protect against the threat of malicious activity by performing real-time encryption and decryption of the database, associated backups, and transaction log files at rest without requiring changes to the application.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TDE encrypts the storage of an entire database by using a symmetric key called the database encryption key.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 In SQL Database the database encryption key is protected by a built-in server certificate. </a:t>
            </a:r>
            <a:endParaRPr lang="en-IN" sz="3600" dirty="0">
              <a:solidFill>
                <a:srgbClr val="2A2A2A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36275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  <a:t>Setting Up Dynamic Data Masking</a:t>
            </a:r>
            <a:b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12849"/>
            <a:ext cx="12436475" cy="2596095"/>
          </a:xfrm>
        </p:spPr>
        <p:txBody>
          <a:bodyPr/>
          <a:lstStyle/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Dynamic data masking limits (DDM) sensitive data exposure by masking it to non-privileged users.</a:t>
            </a:r>
          </a:p>
          <a:p>
            <a:r>
              <a:rPr lang="en-IN" sz="4000" u="sng" dirty="0">
                <a:latin typeface="Aldhabi" panose="01000000000000000000" pitchFamily="2" charset="-78"/>
                <a:cs typeface="Aldhabi" panose="01000000000000000000" pitchFamily="2" charset="-78"/>
              </a:rPr>
              <a:t>Four types of masks are available.</a:t>
            </a:r>
          </a:p>
          <a:p>
            <a:endParaRPr lang="en-IN" sz="4000" u="sng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57143"/>
              </p:ext>
            </p:extLst>
          </p:nvPr>
        </p:nvGraphicFramePr>
        <p:xfrm>
          <a:off x="427037" y="2518198"/>
          <a:ext cx="10432786" cy="3215640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659166042"/>
                    </a:ext>
                  </a:extLst>
                </a:gridCol>
                <a:gridCol w="9283436">
                  <a:extLst>
                    <a:ext uri="{9D8B030D-6E8A-4147-A177-3AD203B41FA5}">
                      <a16:colId xmlns:a16="http://schemas.microsoft.com/office/drawing/2014/main" val="181356270"/>
                    </a:ext>
                  </a:extLst>
                </a:gridCol>
              </a:tblGrid>
              <a:tr h="2358887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t"/>
                      <a:r>
                        <a:rPr lang="en-IN" sz="2800" dirty="0">
                          <a:effectLst/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Default</a:t>
                      </a:r>
                    </a:p>
                    <a:p>
                      <a:pPr fontAlgn="t"/>
                      <a:r>
                        <a:rPr lang="en-IN" sz="2800" dirty="0">
                          <a:effectLst/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Email</a:t>
                      </a:r>
                    </a:p>
                    <a:p>
                      <a:pPr fontAlgn="t"/>
                      <a:endParaRPr lang="en-IN" sz="2800" dirty="0">
                        <a:effectLst/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  <a:p>
                      <a:pPr fontAlgn="t"/>
                      <a:r>
                        <a:rPr lang="en-IN" sz="2800" dirty="0">
                          <a:effectLst/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Random</a:t>
                      </a:r>
                    </a:p>
                    <a:p>
                      <a:pPr fontAlgn="t"/>
                      <a:endParaRPr lang="en-IN" sz="2800" dirty="0">
                        <a:effectLst/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  <a:p>
                      <a:pPr fontAlgn="t"/>
                      <a:r>
                        <a:rPr lang="en-IN" sz="2800" dirty="0">
                          <a:effectLst/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Custom</a:t>
                      </a:r>
                    </a:p>
                  </a:txBody>
                  <a:tcPr marL="152400" marR="152400" marT="114300" marB="11430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t"/>
                      <a:r>
                        <a:rPr lang="en-IN" sz="2800" dirty="0">
                          <a:effectLst/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Full masking according to the data types of the designated fields.</a:t>
                      </a:r>
                      <a:br>
                        <a:rPr lang="en-IN" sz="2800" dirty="0">
                          <a:effectLst/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</a:br>
                      <a:r>
                        <a:rPr lang="en-IN" sz="2800" b="0" i="0" kern="1200" dirty="0">
                          <a:solidFill>
                            <a:schemeClr val="tx1"/>
                          </a:solidFill>
                          <a:effectLst/>
                          <a:latin typeface="Aldhabi" panose="01000000000000000000" pitchFamily="2" charset="-78"/>
                          <a:ea typeface="+mn-ea"/>
                          <a:cs typeface="Aldhabi" panose="01000000000000000000" pitchFamily="2" charset="-78"/>
                        </a:rPr>
                        <a:t>Masking method which exposes the first letter of an email address and the constant suffix ".com", in the form of an email address.</a:t>
                      </a:r>
                    </a:p>
                    <a:p>
                      <a:pPr fontAlgn="t"/>
                      <a:r>
                        <a:rPr lang="en-IN" sz="2800" b="0" i="0" kern="1200" dirty="0">
                          <a:solidFill>
                            <a:schemeClr val="tx1"/>
                          </a:solidFill>
                          <a:effectLst/>
                          <a:latin typeface="Aldhabi" panose="01000000000000000000" pitchFamily="2" charset="-78"/>
                          <a:ea typeface="+mn-ea"/>
                          <a:cs typeface="Aldhabi" panose="01000000000000000000" pitchFamily="2" charset="-78"/>
                        </a:rPr>
                        <a:t>A random masking function for use on any numeric type to mask the original value with a random value within a specified range.</a:t>
                      </a:r>
                    </a:p>
                    <a:p>
                      <a:pPr fontAlgn="t"/>
                      <a:r>
                        <a:rPr lang="en-IN" sz="2800" b="0" i="0" kern="1200" dirty="0">
                          <a:solidFill>
                            <a:schemeClr val="tx1"/>
                          </a:solidFill>
                          <a:effectLst/>
                          <a:latin typeface="Aldhabi" panose="01000000000000000000" pitchFamily="2" charset="-78"/>
                          <a:ea typeface="+mn-ea"/>
                          <a:cs typeface="Aldhabi" panose="01000000000000000000" pitchFamily="2" charset="-78"/>
                        </a:rPr>
                        <a:t>Masking method which exposes the first and last letters and adds a custom padding string in the middle</a:t>
                      </a:r>
                      <a:endParaRPr lang="en-IN" sz="2800" dirty="0">
                        <a:effectLst/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 marL="152400" marR="152400" marT="114300" marB="11430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7803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latin typeface="Aldhabi" panose="01000000000000000000" pitchFamily="2" charset="-78"/>
                <a:cs typeface="Aldhabi" panose="01000000000000000000" pitchFamily="2" charset="-78"/>
              </a:rPr>
              <a:t>Setting Up an Elastic Database Pool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2594556"/>
          </a:xfrm>
        </p:spPr>
        <p:txBody>
          <a:bodyPr/>
          <a:lstStyle/>
          <a:p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This service allows you to create a pool of database that share the same underlying resource. </a:t>
            </a:r>
            <a:b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IN" sz="3600" dirty="0">
                <a:latin typeface="Aldhabi" panose="01000000000000000000" pitchFamily="2" charset="-78"/>
                <a:cs typeface="Aldhabi" panose="01000000000000000000" pitchFamily="2" charset="-78"/>
              </a:rPr>
              <a:t>https://docs.microsoft.com/en-us/azure/sql-database/sql-database-elastic-pool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8101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037" y="1221156"/>
            <a:ext cx="11734800" cy="2917722"/>
          </a:xfrm>
        </p:spPr>
        <p:txBody>
          <a:bodyPr/>
          <a:lstStyle/>
          <a:p>
            <a:endParaRPr lang="en-IN" sz="3600" dirty="0">
              <a:latin typeface="Algerian" panose="04020705040A02060702" pitchFamily="82" charset="0"/>
            </a:endParaRPr>
          </a:p>
          <a:p>
            <a:endParaRPr lang="en-IN" sz="3600" dirty="0">
              <a:latin typeface="Algerian" panose="04020705040A02060702" pitchFamily="82" charset="0"/>
            </a:endParaRPr>
          </a:p>
          <a:p>
            <a:endParaRPr lang="en-IN" sz="3600" dirty="0">
              <a:latin typeface="Algerian" panose="04020705040A02060702" pitchFamily="82" charset="0"/>
            </a:endParaRPr>
          </a:p>
          <a:p>
            <a:r>
              <a:rPr lang="en-IN" sz="6000" dirty="0">
                <a:latin typeface="Algerian" panose="04020705040A02060702" pitchFamily="82" charset="0"/>
              </a:rPr>
              <a:t>Thank you !!!!!</a:t>
            </a:r>
            <a:r>
              <a:rPr lang="en-IN" sz="6000" dirty="0"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8962122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Custom</PresentationFormat>
  <Paragraphs>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Aldhabi</vt:lpstr>
      <vt:lpstr>Algerian</vt:lpstr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Azure SQL Database Updates </vt:lpstr>
      <vt:lpstr>PowerPoint Presentation</vt:lpstr>
      <vt:lpstr>Latest updates from Azure SQL database </vt:lpstr>
      <vt:lpstr>SQL Database Query Editor </vt:lpstr>
      <vt:lpstr>Azure SQL Database Threat Detection </vt:lpstr>
      <vt:lpstr>Transparent Data Encryption with Azure SQL Database </vt:lpstr>
      <vt:lpstr>Setting Up Dynamic Data Masking </vt:lpstr>
      <vt:lpstr>Setting Up an Elastic Database Pool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2017-06-16T10:41:38Z</dcterms:modified>
  <cp:category/>
</cp:coreProperties>
</file>