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  <p:sldMasterId id="2147484348" r:id="rId3"/>
  </p:sldMasterIdLst>
  <p:notesMasterIdLst>
    <p:notesMasterId r:id="rId14"/>
  </p:notesMasterIdLst>
  <p:handoutMasterIdLst>
    <p:handoutMasterId r:id="rId15"/>
  </p:handoutMasterIdLst>
  <p:sldIdLst>
    <p:sldId id="1367" r:id="rId4"/>
    <p:sldId id="1493" r:id="rId5"/>
    <p:sldId id="1324" r:id="rId6"/>
    <p:sldId id="1494" r:id="rId7"/>
    <p:sldId id="1495" r:id="rId8"/>
    <p:sldId id="1496" r:id="rId9"/>
    <p:sldId id="1497" r:id="rId10"/>
    <p:sldId id="1498" r:id="rId11"/>
    <p:sldId id="1499" r:id="rId12"/>
    <p:sldId id="1500" r:id="rId1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Connect 2016 Template" id="{D3E95C9D-3DD4-45B7-BFD9-4AE9F68B7B97}">
          <p14:sldIdLst>
            <p14:sldId id="1367"/>
            <p14:sldId id="1493"/>
            <p14:sldId id="1324"/>
            <p14:sldId id="1494"/>
            <p14:sldId id="1495"/>
            <p14:sldId id="1496"/>
            <p14:sldId id="1497"/>
            <p14:sldId id="1498"/>
            <p14:sldId id="1499"/>
            <p14:sldId id="15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2"/>
    <a:srgbClr val="000000"/>
    <a:srgbClr val="592C8C"/>
    <a:srgbClr val="505050"/>
    <a:srgbClr val="00BCF2"/>
    <a:srgbClr val="D2D2D2"/>
    <a:srgbClr val="0078D7"/>
    <a:srgbClr val="32145A"/>
    <a:srgbClr val="5C2D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642" autoAdjust="0"/>
  </p:normalViewPr>
  <p:slideViewPr>
    <p:cSldViewPr>
      <p:cViewPr varScale="1">
        <p:scale>
          <a:sx n="63" d="100"/>
          <a:sy n="63" d="100"/>
        </p:scale>
        <p:origin x="924" y="66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3552" y="3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Connect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6/21/2017 4:32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Connect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6/21/2017 4:32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6/21/2017 4:32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6/21/2017 4:32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6/21/2017 10:18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6/21/2017 11:05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7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36702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3099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3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5538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7" y="1209973"/>
            <a:ext cx="111252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240463"/>
            <a:ext cx="12436474" cy="7540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9637" y="6437471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la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39" y="2939754"/>
            <a:ext cx="4572396" cy="9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637" y="360749"/>
            <a:ext cx="3181771" cy="509899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0066" y="525462"/>
            <a:ext cx="3181771" cy="50989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4990" y="3946842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066" y="6132783"/>
            <a:ext cx="3181771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3368" y="1209973"/>
            <a:ext cx="111887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2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1745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1241426"/>
            <a:ext cx="5333999" cy="2012859"/>
          </a:xfrm>
        </p:spPr>
        <p:txBody>
          <a:bodyPr wrap="square">
            <a:spAutoFit/>
          </a:bodyPr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325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931404" y="2944516"/>
            <a:ext cx="4573666" cy="97849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9679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218" y="1212851"/>
            <a:ext cx="7722548" cy="1997202"/>
          </a:xfrm>
        </p:spPr>
        <p:txBody>
          <a:bodyPr/>
          <a:lstStyle>
            <a:lvl1pPr marL="0" indent="0">
              <a:buNone/>
              <a:defRPr>
                <a:solidFill>
                  <a:srgbClr val="616161"/>
                </a:solidFill>
              </a:defRPr>
            </a:lvl1pPr>
            <a:lvl2pPr marL="0" indent="0">
              <a:buFontTx/>
              <a:buNone/>
              <a:defRPr sz="1904">
                <a:solidFill>
                  <a:srgbClr val="616161"/>
                </a:solidFill>
              </a:defRPr>
            </a:lvl2pPr>
            <a:lvl3pPr marL="228499" indent="0">
              <a:buNone/>
              <a:defRPr>
                <a:solidFill>
                  <a:srgbClr val="616161"/>
                </a:solidFill>
              </a:defRPr>
            </a:lvl3pPr>
            <a:lvl4pPr marL="456996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8935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6376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33223"/>
            <a:ext cx="7783215" cy="2089279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616161"/>
                </a:solidFill>
              </a:defRPr>
            </a:lvl1pPr>
            <a:lvl2pPr>
              <a:defRPr>
                <a:solidFill>
                  <a:srgbClr val="616161"/>
                </a:solidFill>
              </a:defRPr>
            </a:lvl2pPr>
            <a:lvl3pPr>
              <a:defRPr>
                <a:solidFill>
                  <a:srgbClr val="616161"/>
                </a:solidFill>
              </a:defRPr>
            </a:lvl3pPr>
            <a:lvl4pPr>
              <a:defRPr>
                <a:solidFill>
                  <a:srgbClr val="616161"/>
                </a:solidFill>
              </a:defRPr>
            </a:lvl4pPr>
            <a:lvl5pPr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2546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1"/>
            <a:ext cx="4112937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chemeClr val="tx1"/>
                </a:solidFill>
              </a:defRPr>
            </a:lvl1pPr>
            <a:lvl2pPr marL="0" indent="0"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37318" y="1222669"/>
            <a:ext cx="3937881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rgbClr val="616161"/>
                </a:solidFill>
              </a:defRPr>
            </a:lvl1pPr>
            <a:lvl2pPr marL="0" indent="0">
              <a:buNone/>
              <a:defRPr sz="1904">
                <a:solidFill>
                  <a:srgbClr val="616161"/>
                </a:solidFill>
              </a:defRPr>
            </a:lvl2pPr>
            <a:lvl3pPr marL="231673" indent="0">
              <a:buNone/>
              <a:tabLst/>
              <a:defRPr sz="1904">
                <a:solidFill>
                  <a:srgbClr val="616161"/>
                </a:solidFill>
              </a:defRPr>
            </a:lvl3pPr>
            <a:lvl4pPr marL="460170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45418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3"/>
            <a:ext cx="4102828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27210" y="1212853"/>
            <a:ext cx="4079433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40467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hree Column Content T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24076"/>
            <a:ext cx="3840806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3624" y="2124076"/>
            <a:ext cx="3840806" cy="3657600"/>
          </a:xfrm>
          <a:solidFill>
            <a:srgbClr val="68217A"/>
          </a:solidFill>
          <a:ln>
            <a:noFill/>
          </a:ln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2784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Ti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2120011"/>
            <a:ext cx="2869290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5507" y="2120011"/>
            <a:ext cx="5429582" cy="700826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637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289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22988"/>
            <a:ext cx="3249830" cy="57153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409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Emphasis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7" y="2124076"/>
            <a:ext cx="11697695" cy="12751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5304">
                <a:solidFill>
                  <a:schemeClr val="tx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89195"/>
            <a:ext cx="3132366" cy="50533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709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6218" y="1221162"/>
            <a:ext cx="7853990" cy="1995109"/>
          </a:xfrm>
        </p:spPr>
        <p:txBody>
          <a:bodyPr/>
          <a:lstStyle>
            <a:lvl1pPr marL="0" indent="0">
              <a:buNone/>
              <a:defRPr sz="3400"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1pPr>
            <a:lvl2pPr marL="34639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2pPr>
            <a:lvl3pPr marL="58434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3pPr>
            <a:lvl4pPr marL="814202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4pPr>
            <a:lvl5pPr marL="1050530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8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6216" y="1212851"/>
            <a:ext cx="8147209" cy="2902711"/>
          </a:xfrm>
          <a:prstGeom prst="rect">
            <a:avLst/>
          </a:prstGeom>
        </p:spPr>
        <p:txBody>
          <a:bodyPr/>
          <a:lstStyle>
            <a:lvl1pPr marL="290384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367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248" indent="-280862">
              <a:buClr>
                <a:schemeClr val="tx1"/>
              </a:buClr>
              <a:buSzPct val="90000"/>
              <a:buFont typeface="Arial" pitchFamily="34" charset="0"/>
              <a:buChar char="•"/>
              <a:defRPr sz="326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630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272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1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244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6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190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363076"/>
            <a:ext cx="12436476" cy="631451"/>
          </a:xfrm>
          <a:prstGeom prst="rect">
            <a:avLst/>
          </a:prstGeom>
          <a:solidFill>
            <a:srgbClr val="FFFF99"/>
          </a:solidFill>
        </p:spPr>
        <p:txBody>
          <a:bodyPr wrap="square" lIns="114265" tIns="57131" rIns="114265" bIns="57131" anchor="b" anchorCtr="0">
            <a:noAutofit/>
          </a:bodyPr>
          <a:lstStyle>
            <a:lvl1pPr algn="r">
              <a:buFont typeface="Arial" pitchFamily="34" charset="0"/>
              <a:buNone/>
              <a:defRPr sz="3672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80077" y="6460050"/>
            <a:ext cx="3939451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176033" y="6460047"/>
            <a:ext cx="2902198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81692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100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341" r:id="rId4"/>
    <p:sldLayoutId id="2147484342" r:id="rId5"/>
    <p:sldLayoutId id="2147484295" r:id="rId6"/>
    <p:sldLayoutId id="2147484240" r:id="rId7"/>
    <p:sldLayoutId id="2147484296" r:id="rId8"/>
    <p:sldLayoutId id="2147484241" r:id="rId9"/>
    <p:sldLayoutId id="2147484297" r:id="rId10"/>
    <p:sldLayoutId id="2147484244" r:id="rId11"/>
    <p:sldLayoutId id="2147484298" r:id="rId12"/>
    <p:sldLayoutId id="2147484245" r:id="rId13"/>
    <p:sldLayoutId id="2147484247" r:id="rId14"/>
    <p:sldLayoutId id="2147484337" r:id="rId15"/>
    <p:sldLayoutId id="2147484249" r:id="rId16"/>
    <p:sldLayoutId id="2147484343" r:id="rId17"/>
    <p:sldLayoutId id="2147484344" r:id="rId18"/>
    <p:sldLayoutId id="2147484301" r:id="rId19"/>
    <p:sldLayoutId id="2147484252" r:id="rId20"/>
    <p:sldLayoutId id="2147484251" r:id="rId21"/>
    <p:sldLayoutId id="2147484257" r:id="rId22"/>
    <p:sldLayoutId id="2147484258" r:id="rId23"/>
    <p:sldLayoutId id="2147484260" r:id="rId24"/>
    <p:sldLayoutId id="2147484299" r:id="rId25"/>
    <p:sldLayoutId id="2147484345" r:id="rId26"/>
    <p:sldLayoutId id="2147484263" r:id="rId2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65" name="Group 64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67" name="Group 66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74" name="Rectangle 73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71" name="Rectangle 70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72" name="Rectangle 71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Main colors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Secondary colors (use only when</a:t>
                </a:r>
                <a:r>
                  <a:rPr lang="en-US" sz="1000" baseline="0" dirty="0">
                    <a:solidFill>
                      <a:schemeClr val="bg1"/>
                    </a:solidFill>
                  </a:rPr>
                  <a:t> necessary)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46" r:id="rId19"/>
    <p:sldLayoutId id="2147484347" r:id="rId20"/>
    <p:sldLayoutId id="2147484336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  <a:prstGeom prst="rect">
            <a:avLst/>
          </a:prstGeom>
        </p:spPr>
        <p:txBody>
          <a:bodyPr vert="horz" wrap="square" lIns="107536" tIns="67211" rIns="107536" bIns="67211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6218" y="1212855"/>
            <a:ext cx="8147208" cy="2089279"/>
          </a:xfrm>
          <a:prstGeom prst="rect">
            <a:avLst/>
          </a:prstGeom>
        </p:spPr>
        <p:txBody>
          <a:bodyPr vert="horz" wrap="square" lIns="107536" tIns="67211" rIns="107536" bIns="67211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ransition>
    <p:fade/>
  </p:transition>
  <p:hf hdr="0" dt="0"/>
  <p:txStyles>
    <p:titleStyle>
      <a:lvl1pPr algn="l" defTabSz="932327" rtl="0" eaLnBrk="1" latinLnBrk="0" hangingPunct="1">
        <a:lnSpc>
          <a:spcPct val="90000"/>
        </a:lnSpc>
        <a:spcBef>
          <a:spcPct val="0"/>
        </a:spcBef>
        <a:buNone/>
        <a:defRPr lang="en-US" sz="5304" b="0" kern="1200" cap="none" spc="-102" baseline="0" dirty="0" smtClean="0">
          <a:ln w="3175">
            <a:noFill/>
          </a:ln>
          <a:solidFill>
            <a:srgbClr val="61616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42749" marR="0" indent="-34274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8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3941" marR="0" indent="-241192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4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746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0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242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6739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390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030065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49623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962394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1pPr>
      <a:lvl2pPr marL="466166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2pPr>
      <a:lvl3pPr marL="93232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1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4pPr>
      <a:lvl5pPr marL="1864655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5pPr>
      <a:lvl6pPr marL="2330818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6pPr>
      <a:lvl7pPr marL="2796984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7pPr>
      <a:lvl8pPr marL="326314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8pPr>
      <a:lvl9pPr marL="3729312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wagger.io/swagger-ui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338" y="2049462"/>
            <a:ext cx="11607799" cy="1828786"/>
          </a:xfrm>
        </p:spPr>
        <p:txBody>
          <a:bodyPr/>
          <a:lstStyle/>
          <a:p>
            <a:pPr algn="ctr"/>
            <a:r>
              <a:rPr lang="en-IN" b="1" dirty="0"/>
              <a:t>API DOCUMENTATION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1" dirty="0"/>
              <a:t>Swetha Mohandas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191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Agenda </a:t>
            </a:r>
            <a:br>
              <a:rPr lang="en-IN" dirty="0"/>
            </a:b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55637" y="1212849"/>
            <a:ext cx="4267200" cy="33701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sz="2000" dirty="0"/>
              <a:t>What is API Documentation?</a:t>
            </a:r>
          </a:p>
          <a:p>
            <a:pPr>
              <a:lnSpc>
                <a:spcPct val="100000"/>
              </a:lnSpc>
            </a:pPr>
            <a:r>
              <a:rPr lang="en-IN" sz="2000" dirty="0"/>
              <a:t>Types  API’s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How to Write API Documentation?</a:t>
            </a:r>
            <a:endParaRPr lang="en-IN" sz="2000" dirty="0"/>
          </a:p>
          <a:p>
            <a:pPr>
              <a:lnSpc>
                <a:spcPct val="100000"/>
              </a:lnSpc>
            </a:pPr>
            <a:r>
              <a:rPr lang="en-IN" sz="2000" dirty="0"/>
              <a:t>Swagger </a:t>
            </a:r>
          </a:p>
          <a:p>
            <a:pPr>
              <a:lnSpc>
                <a:spcPct val="100000"/>
              </a:lnSpc>
            </a:pPr>
            <a:r>
              <a:rPr lang="en-IN" sz="2000" dirty="0"/>
              <a:t>GET and POST</a:t>
            </a:r>
          </a:p>
          <a:p>
            <a:pPr>
              <a:lnSpc>
                <a:spcPct val="100000"/>
              </a:lnSpc>
            </a:pPr>
            <a:r>
              <a:rPr lang="en-IN" sz="2000" dirty="0"/>
              <a:t>Demo</a:t>
            </a:r>
          </a:p>
          <a:p>
            <a:pPr>
              <a:lnSpc>
                <a:spcPct val="150000"/>
              </a:lnSpc>
            </a:pPr>
            <a:endParaRPr lang="en-IN" sz="1800" dirty="0">
              <a:latin typeface="+mj-lt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32637" y="1212849"/>
            <a:ext cx="4267200" cy="58900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011667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API Documentation?</a:t>
            </a:r>
            <a:br>
              <a:rPr lang="en-IN" dirty="0"/>
            </a:br>
            <a:br>
              <a:rPr lang="en-IN" dirty="0"/>
            </a:br>
            <a:br>
              <a:rPr lang="en-IN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629095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2500" b="1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API stands for Application Programming Interface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API documentation is a deliverable of a technical writer which describes, with examples, how to effectively use a Software, Hardware or Web API. It requires a thorough understanding of the API, its arguments, its return type and the languages and interface it supports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It is important to make sure that the client, or consumer, is able to quickly implement your API and understand what is happening.</a:t>
            </a:r>
          </a:p>
          <a:p>
            <a:pPr>
              <a:lnSpc>
                <a:spcPct val="150000"/>
              </a:lnSpc>
            </a:pPr>
            <a:endParaRPr lang="en-US" sz="25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61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201398" cy="12969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dirty="0"/>
              <a:t>Types  API’s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11734799" cy="60077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Software API-</a:t>
            </a:r>
            <a:r>
              <a:rPr lang="en-US" sz="2800" dirty="0"/>
              <a:t>A</a:t>
            </a:r>
            <a:r>
              <a:rPr lang="en-US" sz="2800" dirty="0">
                <a:solidFill>
                  <a:schemeClr val="tx1"/>
                </a:solidFill>
              </a:rPr>
              <a:t>re APIs that provide access to the functions or services provided by another software.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SCPI (Hardware API)-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Web API</a:t>
            </a:r>
            <a:r>
              <a:rPr lang="en-US" sz="2400" dirty="0"/>
              <a:t>-</a:t>
            </a:r>
            <a:r>
              <a:rPr lang="en-US" sz="2800" dirty="0">
                <a:solidFill>
                  <a:schemeClr val="tx1"/>
                </a:solidFill>
              </a:rPr>
              <a:t>Are APIs that provide access to the functions or services provided by a web-service or website.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373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10998" cy="917575"/>
          </a:xfrm>
        </p:spPr>
        <p:txBody>
          <a:bodyPr/>
          <a:lstStyle/>
          <a:p>
            <a:r>
              <a:rPr lang="en-US" dirty="0"/>
              <a:t>How to write API Documentation?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11201399" cy="558306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URL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Methods(GET/POST/PUT/DELETE)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URL Parameters</a:t>
            </a:r>
          </a:p>
          <a:p>
            <a:r>
              <a:rPr lang="en-US" sz="2400" b="1" dirty="0"/>
              <a:t>       -</a:t>
            </a:r>
            <a:r>
              <a:rPr lang="en-US" sz="1800" b="1" dirty="0"/>
              <a:t>Required</a:t>
            </a:r>
          </a:p>
          <a:p>
            <a:r>
              <a:rPr lang="en-US" sz="1800" b="1" dirty="0"/>
              <a:t>          -Optional</a:t>
            </a:r>
          </a:p>
          <a:p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 Success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Error Response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12636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2039598" cy="917575"/>
          </a:xfrm>
        </p:spPr>
        <p:txBody>
          <a:bodyPr/>
          <a:lstStyle/>
          <a:p>
            <a:r>
              <a:rPr lang="en-US" dirty="0"/>
              <a:t>Swagger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037" y="2072265"/>
            <a:ext cx="11125200" cy="436427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API documentation tool</a:t>
            </a:r>
          </a:p>
          <a:p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Allows you to describe the structure of the API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 </a:t>
            </a:r>
            <a:r>
              <a:rPr lang="en-US" sz="2800" dirty="0">
                <a:hlinkClick r:id="rId2"/>
              </a:rPr>
              <a:t>Swagger UI</a:t>
            </a:r>
            <a:r>
              <a:rPr lang="en-US" sz="2800" dirty="0"/>
              <a:t> to generate </a:t>
            </a:r>
            <a:r>
              <a:rPr lang="en-US" sz="2800" b="1" dirty="0"/>
              <a:t>interactive API documentation</a:t>
            </a:r>
            <a:r>
              <a:rPr lang="en-US" sz="2800" dirty="0"/>
              <a:t> that lets your users try out the API calls directly in the browser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97559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0744198" cy="917575"/>
          </a:xfrm>
        </p:spPr>
        <p:txBody>
          <a:bodyPr/>
          <a:lstStyle/>
          <a:p>
            <a:r>
              <a:rPr lang="en-US" dirty="0"/>
              <a:t>Basic Structure of swagger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478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GET/POST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10058399" cy="523220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HTTP Request Method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Requests data from a specified resource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Submits data to be processed to a specified resource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42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10134599" cy="738664"/>
          </a:xfrm>
        </p:spPr>
        <p:txBody>
          <a:bodyPr/>
          <a:lstStyle/>
          <a:p>
            <a:r>
              <a:rPr lang="en-US" dirty="0"/>
              <a:t>                                DEMO</a:t>
            </a:r>
          </a:p>
        </p:txBody>
      </p:sp>
    </p:spTree>
    <p:extLst>
      <p:ext uri="{BB962C8B-B14F-4D97-AF65-F5344CB8AC3E}">
        <p14:creationId xmlns:p14="http://schemas.microsoft.com/office/powerpoint/2010/main" val="21478808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nect_2016_Template_Light">
  <a:themeElements>
    <a:clrScheme name="Custom 2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1FF4E5EF-A7EE-42D8-BBEA-D087044C36FF}"/>
    </a:ext>
  </a:extLst>
</a:theme>
</file>

<file path=ppt/theme/theme2.xml><?xml version="1.0" encoding="utf-8"?>
<a:theme xmlns:a="http://schemas.openxmlformats.org/drawingml/2006/main" name="Connect_2016_Template_Dark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00BCF2"/>
      </a:accent5>
      <a:accent6>
        <a:srgbClr val="737373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C3BAF28A-4E63-4DB5-8E37-36491662522A}"/>
    </a:ext>
  </a:extLst>
</a:theme>
</file>

<file path=ppt/theme/theme3.xml><?xml version="1.0" encoding="utf-8"?>
<a:theme xmlns:a="http://schemas.openxmlformats.org/drawingml/2006/main" name="Generic Content">
  <a:themeElements>
    <a:clrScheme name="Cloud Campaign">
      <a:dk1>
        <a:srgbClr val="616161"/>
      </a:dk1>
      <a:lt1>
        <a:sysClr val="window" lastClr="FFFFFF"/>
      </a:lt1>
      <a:dk2>
        <a:srgbClr val="341547"/>
      </a:dk2>
      <a:lt2>
        <a:srgbClr val="541868"/>
      </a:lt2>
      <a:accent1>
        <a:srgbClr val="8A3986"/>
      </a:accent1>
      <a:accent2>
        <a:srgbClr val="2FAFE9"/>
      </a:accent2>
      <a:accent3>
        <a:srgbClr val="1B5CA9"/>
      </a:accent3>
      <a:accent4>
        <a:srgbClr val="F8C710"/>
      </a:accent4>
      <a:accent5>
        <a:srgbClr val="F17719"/>
      </a:accent5>
      <a:accent6>
        <a:srgbClr val="D52D1A"/>
      </a:accent6>
      <a:hlink>
        <a:srgbClr val="1B5CA9"/>
      </a:hlink>
      <a:folHlink>
        <a:srgbClr val="61625E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>
          <a:lnSpc>
            <a:spcPct val="90000"/>
          </a:lnSpc>
          <a:defRPr sz="24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B4F816B8-EA9C-41C8-8CE0-884B13230C6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343</Words>
  <Application>Microsoft Office PowerPoint</Application>
  <PresentationFormat>Custom</PresentationFormat>
  <Paragraphs>65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Consolas</vt:lpstr>
      <vt:lpstr>Segoe UI</vt:lpstr>
      <vt:lpstr>Segoe UI Light</vt:lpstr>
      <vt:lpstr>Wingdings</vt:lpstr>
      <vt:lpstr>Connect_2016_Template_Light</vt:lpstr>
      <vt:lpstr>Connect_2016_Template_Dark</vt:lpstr>
      <vt:lpstr>Generic Content</vt:lpstr>
      <vt:lpstr>API DOCUMENTATION</vt:lpstr>
      <vt:lpstr>Agenda  </vt:lpstr>
      <vt:lpstr>What is API Documentation?   </vt:lpstr>
      <vt:lpstr>Types  API’s</vt:lpstr>
      <vt:lpstr>How to write API Documentation? </vt:lpstr>
      <vt:lpstr>Swagger</vt:lpstr>
      <vt:lpstr>Basic Structure of swagger</vt:lpstr>
      <vt:lpstr>GET/POST Methods</vt:lpstr>
      <vt:lpstr>PowerPoint Presentation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2016-11-11T17:12:51Z</dcterms:created>
  <dcterms:modified xsi:type="dcterms:W3CDTF">2017-06-21T17:35:49Z</dcterms:modified>
  <cp:category/>
</cp:coreProperties>
</file>