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  <p:sldMasterId id="2147484348" r:id="rId3"/>
  </p:sldMasterIdLst>
  <p:notesMasterIdLst>
    <p:notesMasterId r:id="rId22"/>
  </p:notesMasterIdLst>
  <p:handoutMasterIdLst>
    <p:handoutMasterId r:id="rId23"/>
  </p:handoutMasterIdLst>
  <p:sldIdLst>
    <p:sldId id="1367" r:id="rId4"/>
    <p:sldId id="1493" r:id="rId5"/>
    <p:sldId id="1324" r:id="rId6"/>
    <p:sldId id="1500" r:id="rId7"/>
    <p:sldId id="1501" r:id="rId8"/>
    <p:sldId id="1495" r:id="rId9"/>
    <p:sldId id="1494" r:id="rId10"/>
    <p:sldId id="1496" r:id="rId11"/>
    <p:sldId id="1497" r:id="rId12"/>
    <p:sldId id="1498" r:id="rId13"/>
    <p:sldId id="1502" r:id="rId14"/>
    <p:sldId id="1499" r:id="rId15"/>
    <p:sldId id="1503" r:id="rId16"/>
    <p:sldId id="1504" r:id="rId17"/>
    <p:sldId id="1505" r:id="rId18"/>
    <p:sldId id="1506" r:id="rId19"/>
    <p:sldId id="1507" r:id="rId20"/>
    <p:sldId id="1511" r:id="rId21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Connect 2016 Template" id="{D3E95C9D-3DD4-45B7-BFD9-4AE9F68B7B97}">
          <p14:sldIdLst>
            <p14:sldId id="1367"/>
            <p14:sldId id="1493"/>
            <p14:sldId id="1324"/>
            <p14:sldId id="1500"/>
            <p14:sldId id="1501"/>
            <p14:sldId id="1495"/>
            <p14:sldId id="1494"/>
            <p14:sldId id="1496"/>
            <p14:sldId id="1497"/>
            <p14:sldId id="1498"/>
            <p14:sldId id="1502"/>
            <p14:sldId id="1499"/>
            <p14:sldId id="1503"/>
            <p14:sldId id="1504"/>
            <p14:sldId id="1505"/>
            <p14:sldId id="1506"/>
            <p14:sldId id="1507"/>
            <p14:sldId id="1511"/>
          </p14:sldIdLst>
        </p14:section>
      </p14:sectionLst>
    </p:ext>
    <p:ext uri="{EFAFB233-063F-42B5-8137-9DF3F51BA10A}">
      <p15:sldGuideLst xmlns:p15="http://schemas.microsoft.com/office/powerpoint/2012/main">
        <p15:guide id="1" pos="3917" userDrawn="1">
          <p15:clr>
            <a:srgbClr val="A4A3A4"/>
          </p15:clr>
        </p15:guide>
        <p15:guide id="2" orient="horz" pos="2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7"/>
    <a:srgbClr val="D2D2D2"/>
    <a:srgbClr val="D26206"/>
    <a:srgbClr val="F6B585"/>
    <a:srgbClr val="008272"/>
    <a:srgbClr val="000000"/>
    <a:srgbClr val="592C8C"/>
    <a:srgbClr val="505050"/>
    <a:srgbClr val="00BCF2"/>
    <a:srgbClr val="321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88642" autoAdjust="0"/>
  </p:normalViewPr>
  <p:slideViewPr>
    <p:cSldViewPr>
      <p:cViewPr varScale="1">
        <p:scale>
          <a:sx n="63" d="100"/>
          <a:sy n="63" d="100"/>
        </p:scale>
        <p:origin x="924" y="66"/>
      </p:cViewPr>
      <p:guideLst>
        <p:guide pos="3917"/>
        <p:guide orient="horz" pos="2203"/>
      </p:guideLst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3552" y="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999C0-8AEF-44F3-99CF-A58C0BC1BD6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5D39EA-B1DD-4B7B-853B-32FFF05A0EE0}">
      <dgm:prSet/>
      <dgm:spPr>
        <a:noFill/>
      </dgm:spPr>
      <dgm:t>
        <a:bodyPr/>
        <a:lstStyle/>
        <a:p>
          <a:r>
            <a:rPr lang="en-IN" dirty="0">
              <a:solidFill>
                <a:schemeClr val="tx1">
                  <a:lumMod val="50000"/>
                </a:schemeClr>
              </a:solidFill>
            </a:rPr>
            <a:t>Running</a:t>
          </a:r>
          <a:r>
            <a:rPr lang="en-IN" dirty="0">
              <a:solidFill>
                <a:schemeClr val="tx1">
                  <a:lumMod val="75000"/>
                </a:schemeClr>
              </a:solidFill>
            </a:rPr>
            <a:t> Tests</a:t>
          </a:r>
        </a:p>
      </dgm:t>
    </dgm:pt>
    <dgm:pt modelId="{FD975233-0D92-4F73-B409-136BFC4D823B}" type="sibTrans" cxnId="{66D7EA66-10A4-4475-B44F-F9BB07895E0F}">
      <dgm:prSet/>
      <dgm:spPr/>
      <dgm:t>
        <a:bodyPr/>
        <a:lstStyle/>
        <a:p>
          <a:endParaRPr lang="en-US"/>
        </a:p>
      </dgm:t>
    </dgm:pt>
    <dgm:pt modelId="{9998CA12-E934-4165-9D96-FBEE9912FF09}" type="parTrans" cxnId="{66D7EA66-10A4-4475-B44F-F9BB07895E0F}">
      <dgm:prSet/>
      <dgm:spPr/>
      <dgm:t>
        <a:bodyPr/>
        <a:lstStyle/>
        <a:p>
          <a:endParaRPr lang="en-US"/>
        </a:p>
      </dgm:t>
    </dgm:pt>
    <dgm:pt modelId="{EB95933C-271E-4D6C-A008-339C989577FE}" type="pres">
      <dgm:prSet presAssocID="{330999C0-8AEF-44F3-99CF-A58C0BC1BD64}" presName="Name0" presStyleCnt="0">
        <dgm:presLayoutVars>
          <dgm:dir/>
          <dgm:animLvl val="lvl"/>
          <dgm:resizeHandles val="exact"/>
        </dgm:presLayoutVars>
      </dgm:prSet>
      <dgm:spPr/>
    </dgm:pt>
    <dgm:pt modelId="{A151AFC9-9C72-4C80-8021-7EC90E726BD2}" type="pres">
      <dgm:prSet presAssocID="{4A5D39EA-B1DD-4B7B-853B-32FFF05A0EE0}" presName="linNode" presStyleCnt="0"/>
      <dgm:spPr/>
    </dgm:pt>
    <dgm:pt modelId="{1ECE3533-19E8-41FC-BFF0-C6ADEFD14BDA}" type="pres">
      <dgm:prSet presAssocID="{4A5D39EA-B1DD-4B7B-853B-32FFF05A0EE0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66D7EA66-10A4-4475-B44F-F9BB07895E0F}" srcId="{330999C0-8AEF-44F3-99CF-A58C0BC1BD64}" destId="{4A5D39EA-B1DD-4B7B-853B-32FFF05A0EE0}" srcOrd="0" destOrd="0" parTransId="{9998CA12-E934-4165-9D96-FBEE9912FF09}" sibTransId="{FD975233-0D92-4F73-B409-136BFC4D823B}"/>
    <dgm:cxn modelId="{85FF9657-A81F-4A7C-A821-62338FA58C6B}" type="presOf" srcId="{4A5D39EA-B1DD-4B7B-853B-32FFF05A0EE0}" destId="{1ECE3533-19E8-41FC-BFF0-C6ADEFD14BDA}" srcOrd="0" destOrd="0" presId="urn:microsoft.com/office/officeart/2005/8/layout/vList5"/>
    <dgm:cxn modelId="{E537D858-61B7-4EAC-AB96-1BAEA3E538BC}" type="presOf" srcId="{330999C0-8AEF-44F3-99CF-A58C0BC1BD64}" destId="{EB95933C-271E-4D6C-A008-339C989577FE}" srcOrd="0" destOrd="0" presId="urn:microsoft.com/office/officeart/2005/8/layout/vList5"/>
    <dgm:cxn modelId="{4A50F697-0737-4917-BD2E-46B26D37796D}" type="presParOf" srcId="{EB95933C-271E-4D6C-A008-339C989577FE}" destId="{A151AFC9-9C72-4C80-8021-7EC90E726BD2}" srcOrd="0" destOrd="0" presId="urn:microsoft.com/office/officeart/2005/8/layout/vList5"/>
    <dgm:cxn modelId="{EF31A9D8-A269-48A6-A237-632E2FCAA714}" type="presParOf" srcId="{A151AFC9-9C72-4C80-8021-7EC90E726BD2}" destId="{1ECE3533-19E8-41FC-BFF0-C6ADEFD14BD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E3533-19E8-41FC-BFF0-C6ADEFD14BDA}">
      <dsp:nvSpPr>
        <dsp:cNvPr id="0" name=""/>
        <dsp:cNvSpPr/>
      </dsp:nvSpPr>
      <dsp:spPr>
        <a:xfrm>
          <a:off x="3194303" y="0"/>
          <a:ext cx="3593591" cy="838198"/>
        </a:xfrm>
        <a:prstGeom prst="roundRect">
          <a:avLst/>
        </a:prstGeom>
        <a:noFill/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>
              <a:solidFill>
                <a:schemeClr val="tx1">
                  <a:lumMod val="50000"/>
                </a:schemeClr>
              </a:solidFill>
            </a:rPr>
            <a:t>Running</a:t>
          </a:r>
          <a:r>
            <a:rPr lang="en-IN" sz="3900" kern="1200" dirty="0">
              <a:solidFill>
                <a:schemeClr val="tx1">
                  <a:lumMod val="75000"/>
                </a:schemeClr>
              </a:solidFill>
            </a:rPr>
            <a:t> Tests</a:t>
          </a:r>
        </a:p>
      </dsp:txBody>
      <dsp:txXfrm>
        <a:off x="3235220" y="40917"/>
        <a:ext cx="3511757" cy="75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Connect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8/8/2017 3:48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Connect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8/8/2017 3:48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8/8/2017 3:48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8/8/2017 3:48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8/8/2017 3:48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8/8/2017 3:48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8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8/8/2017 3:48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5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36702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3099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553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7" y="1209973"/>
            <a:ext cx="111252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240463"/>
            <a:ext cx="12436474" cy="7540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9637" y="6437471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39" y="2939754"/>
            <a:ext cx="4572396" cy="9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240463"/>
            <a:ext cx="12436474" cy="7540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9637" y="6437471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3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6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8508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81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637" y="360749"/>
            <a:ext cx="3181771" cy="50989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0066" y="525462"/>
            <a:ext cx="3181771" cy="50989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1745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4990" y="3946842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066" y="6132783"/>
            <a:ext cx="3181771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3368" y="1209973"/>
            <a:ext cx="111887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2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1241426"/>
            <a:ext cx="5333999" cy="2012859"/>
          </a:xfrm>
        </p:spPr>
        <p:txBody>
          <a:bodyPr wrap="square">
            <a:spAutoFit/>
          </a:bodyPr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325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637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931404" y="2944516"/>
            <a:ext cx="4573666" cy="97849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967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218" y="1212851"/>
            <a:ext cx="7722548" cy="1997202"/>
          </a:xfrm>
        </p:spPr>
        <p:txBody>
          <a:bodyPr/>
          <a:lstStyle>
            <a:lvl1pPr marL="0" indent="0">
              <a:buNone/>
              <a:defRPr>
                <a:solidFill>
                  <a:srgbClr val="616161"/>
                </a:solidFill>
              </a:defRPr>
            </a:lvl1pPr>
            <a:lvl2pPr marL="0" indent="0">
              <a:buFontTx/>
              <a:buNone/>
              <a:defRPr sz="1904">
                <a:solidFill>
                  <a:srgbClr val="616161"/>
                </a:solidFill>
              </a:defRPr>
            </a:lvl2pPr>
            <a:lvl3pPr marL="228499" indent="0">
              <a:buNone/>
              <a:defRPr>
                <a:solidFill>
                  <a:srgbClr val="616161"/>
                </a:solidFill>
              </a:defRPr>
            </a:lvl3pPr>
            <a:lvl4pPr marL="456996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89353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33223"/>
            <a:ext cx="7783215" cy="208927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616161"/>
                </a:solidFill>
              </a:defRPr>
            </a:lvl1pPr>
            <a:lvl2pPr>
              <a:defRPr>
                <a:solidFill>
                  <a:srgbClr val="616161"/>
                </a:solidFill>
              </a:defRPr>
            </a:lvl2pPr>
            <a:lvl3pPr>
              <a:defRPr>
                <a:solidFill>
                  <a:srgbClr val="616161"/>
                </a:solidFill>
              </a:defRPr>
            </a:lvl3pPr>
            <a:lvl4pPr>
              <a:defRPr>
                <a:solidFill>
                  <a:srgbClr val="616161"/>
                </a:solidFill>
              </a:defRPr>
            </a:lvl4pPr>
            <a:lvl5pPr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25462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1"/>
            <a:ext cx="4112937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chemeClr val="tx1"/>
                </a:solidFill>
              </a:defRPr>
            </a:lvl1pPr>
            <a:lvl2pPr marL="0" indent="0"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37318" y="1222669"/>
            <a:ext cx="3937881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rgbClr val="616161"/>
                </a:solidFill>
              </a:defRPr>
            </a:lvl1pPr>
            <a:lvl2pPr marL="0" indent="0">
              <a:buNone/>
              <a:defRPr sz="1904">
                <a:solidFill>
                  <a:srgbClr val="616161"/>
                </a:solidFill>
              </a:defRPr>
            </a:lvl2pPr>
            <a:lvl3pPr marL="231673" indent="0">
              <a:buNone/>
              <a:tabLst/>
              <a:defRPr sz="1904">
                <a:solidFill>
                  <a:srgbClr val="616161"/>
                </a:solidFill>
              </a:defRPr>
            </a:lvl3pPr>
            <a:lvl4pPr marL="460170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45418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3"/>
            <a:ext cx="4102828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27210" y="1212853"/>
            <a:ext cx="4079433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40467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hree Column Content T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24076"/>
            <a:ext cx="3840806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3624" y="2124076"/>
            <a:ext cx="3840806" cy="3657600"/>
          </a:xfrm>
          <a:solidFill>
            <a:srgbClr val="68217A"/>
          </a:solidFill>
          <a:ln>
            <a:noFill/>
          </a:ln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2784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Ti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2120011"/>
            <a:ext cx="2869290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5507" y="2120011"/>
            <a:ext cx="5429582" cy="700826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6376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890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22988"/>
            <a:ext cx="3249830" cy="57153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409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Emphasis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7" y="2124076"/>
            <a:ext cx="11697695" cy="12751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5304">
                <a:solidFill>
                  <a:schemeClr val="tx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89195"/>
            <a:ext cx="3132366" cy="50533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7094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6218" y="1221162"/>
            <a:ext cx="7853990" cy="1995109"/>
          </a:xfrm>
        </p:spPr>
        <p:txBody>
          <a:bodyPr/>
          <a:lstStyle>
            <a:lvl1pPr marL="0" indent="0">
              <a:buNone/>
              <a:defRPr sz="3400"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1pPr>
            <a:lvl2pPr marL="34639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2pPr>
            <a:lvl3pPr marL="58434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3pPr>
            <a:lvl4pPr marL="814202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4pPr>
            <a:lvl5pPr marL="1050530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855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6216" y="1212851"/>
            <a:ext cx="8147209" cy="2902711"/>
          </a:xfrm>
          <a:prstGeom prst="rect">
            <a:avLst/>
          </a:prstGeom>
        </p:spPr>
        <p:txBody>
          <a:bodyPr/>
          <a:lstStyle>
            <a:lvl1pPr marL="290384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367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248" indent="-280862">
              <a:buClr>
                <a:schemeClr val="tx1"/>
              </a:buClr>
              <a:buSzPct val="90000"/>
              <a:buFont typeface="Arial" pitchFamily="34" charset="0"/>
              <a:buChar char="•"/>
              <a:defRPr sz="326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630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272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1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244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6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190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363076"/>
            <a:ext cx="12436476" cy="631451"/>
          </a:xfrm>
          <a:prstGeom prst="rect">
            <a:avLst/>
          </a:prstGeom>
          <a:solidFill>
            <a:srgbClr val="FFFF99"/>
          </a:solidFill>
        </p:spPr>
        <p:txBody>
          <a:bodyPr wrap="square" lIns="114265" tIns="57131" rIns="114265" bIns="57131" anchor="b" anchorCtr="0">
            <a:noAutofit/>
          </a:bodyPr>
          <a:lstStyle>
            <a:lvl1pPr algn="r">
              <a:buFont typeface="Arial" pitchFamily="34" charset="0"/>
              <a:buNone/>
              <a:defRPr sz="3672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0077" y="6460050"/>
            <a:ext cx="3939451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76033" y="6460047"/>
            <a:ext cx="2902198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81692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100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341" r:id="rId4"/>
    <p:sldLayoutId id="2147484342" r:id="rId5"/>
    <p:sldLayoutId id="2147484295" r:id="rId6"/>
    <p:sldLayoutId id="2147484240" r:id="rId7"/>
    <p:sldLayoutId id="2147484296" r:id="rId8"/>
    <p:sldLayoutId id="2147484241" r:id="rId9"/>
    <p:sldLayoutId id="2147484297" r:id="rId10"/>
    <p:sldLayoutId id="2147484244" r:id="rId11"/>
    <p:sldLayoutId id="2147484298" r:id="rId12"/>
    <p:sldLayoutId id="2147484245" r:id="rId13"/>
    <p:sldLayoutId id="2147484247" r:id="rId14"/>
    <p:sldLayoutId id="2147484337" r:id="rId15"/>
    <p:sldLayoutId id="2147484249" r:id="rId16"/>
    <p:sldLayoutId id="2147484343" r:id="rId17"/>
    <p:sldLayoutId id="2147484344" r:id="rId18"/>
    <p:sldLayoutId id="2147484301" r:id="rId19"/>
    <p:sldLayoutId id="2147484252" r:id="rId20"/>
    <p:sldLayoutId id="2147484251" r:id="rId21"/>
    <p:sldLayoutId id="2147484257" r:id="rId22"/>
    <p:sldLayoutId id="2147484258" r:id="rId23"/>
    <p:sldLayoutId id="2147484260" r:id="rId24"/>
    <p:sldLayoutId id="2147484299" r:id="rId25"/>
    <p:sldLayoutId id="2147484345" r:id="rId26"/>
    <p:sldLayoutId id="2147484263" r:id="rId27"/>
    <p:sldLayoutId id="2147484373" r:id="rId28"/>
    <p:sldLayoutId id="2147484374" r:id="rId29"/>
    <p:sldLayoutId id="2147484375" r:id="rId30"/>
    <p:sldLayoutId id="2147484376" r:id="rId3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100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46" r:id="rId19"/>
    <p:sldLayoutId id="2147484347" r:id="rId20"/>
    <p:sldLayoutId id="2147484336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  <a:prstGeom prst="rect">
            <a:avLst/>
          </a:prstGeom>
        </p:spPr>
        <p:txBody>
          <a:bodyPr vert="horz" wrap="square" lIns="107536" tIns="67211" rIns="107536" bIns="67211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6218" y="1212855"/>
            <a:ext cx="8147208" cy="2089279"/>
          </a:xfrm>
          <a:prstGeom prst="rect">
            <a:avLst/>
          </a:prstGeom>
        </p:spPr>
        <p:txBody>
          <a:bodyPr vert="horz" wrap="square" lIns="107536" tIns="67211" rIns="107536" bIns="67211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ransition>
    <p:fade/>
  </p:transition>
  <p:hf hdr="0" dt="0"/>
  <p:txStyles>
    <p:titleStyle>
      <a:lvl1pPr algn="l" defTabSz="932327" rtl="0" eaLnBrk="1" latinLnBrk="0" hangingPunct="1">
        <a:lnSpc>
          <a:spcPct val="90000"/>
        </a:lnSpc>
        <a:spcBef>
          <a:spcPct val="0"/>
        </a:spcBef>
        <a:buNone/>
        <a:defRPr lang="en-US" sz="5304" b="0" kern="1200" cap="none" spc="-102" baseline="0" dirty="0" smtClean="0">
          <a:ln w="3175">
            <a:noFill/>
          </a:ln>
          <a:solidFill>
            <a:srgbClr val="61616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749" marR="0" indent="-34274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8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3941" marR="0" indent="-241192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4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746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0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242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739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390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030065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49623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962394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1pPr>
      <a:lvl2pPr marL="466166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2pPr>
      <a:lvl3pPr marL="93232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1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4pPr>
      <a:lvl5pPr marL="1864655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5pPr>
      <a:lvl6pPr marL="2330818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796984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26314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729312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uget.org/packages/xunit" TargetMode="External"/><Relationship Id="rId3" Type="http://schemas.openxmlformats.org/officeDocument/2006/relationships/hyperlink" Target="https://twitter.com/jamesnewkirk" TargetMode="External"/><Relationship Id="rId7" Type="http://schemas.openxmlformats.org/officeDocument/2006/relationships/hyperlink" Target="https://twitter.com/xunit" TargetMode="External"/><Relationship Id="rId12" Type="http://schemas.openxmlformats.org/officeDocument/2006/relationships/hyperlink" Target="https://opensource.org/licenses/Apache-2.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github.com/xunit" TargetMode="External"/><Relationship Id="rId11" Type="http://schemas.openxmlformats.org/officeDocument/2006/relationships/hyperlink" Target="https://www.dotnetfoundation.org/code-of-conduct" TargetMode="External"/><Relationship Id="rId5" Type="http://schemas.openxmlformats.org/officeDocument/2006/relationships/hyperlink" Target="http://xunit.github.io/" TargetMode="External"/><Relationship Id="rId10" Type="http://schemas.openxmlformats.org/officeDocument/2006/relationships/hyperlink" Target="https://www.dotnetfoundation.org/" TargetMode="External"/><Relationship Id="rId4" Type="http://schemas.openxmlformats.org/officeDocument/2006/relationships/hyperlink" Target="https://twitter.com/bradwilson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38" y="2049462"/>
            <a:ext cx="11607799" cy="1828786"/>
          </a:xfrm>
        </p:spPr>
        <p:txBody>
          <a:bodyPr/>
          <a:lstStyle/>
          <a:p>
            <a:pPr algn="ctr"/>
            <a:r>
              <a:rPr lang="en-IN" b="1" dirty="0"/>
              <a:t>Unit Testing with xUnit.net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1" dirty="0"/>
              <a:t>Kishorekumar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422378" y="1820862"/>
            <a:ext cx="10892958" cy="48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1pPr>
            <a:lvl2pPr marL="742950" marR="0" indent="-28575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–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2pPr>
            <a:lvl3pPr marL="11430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3pPr>
            <a:lvl4pPr marL="16002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–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4pPr>
            <a:lvl5pPr marL="20574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»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Calibri"/>
                <a:ea typeface="+mn-ea"/>
                <a:sym typeface="Calibri"/>
              </a:rPr>
              <a:t>Via Visual Studio Test Explorer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Calibri"/>
              </a:rPr>
              <a:t>Install-Package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Calibri"/>
              </a:rPr>
              <a:t>xunit.runner.visualstudio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Calibri"/>
            </a:endParaRP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Calibri"/>
                <a:ea typeface="+mn-ea"/>
                <a:sym typeface="Calibri"/>
              </a:rPr>
              <a:t>Via the console test </a:t>
            </a: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Calibri"/>
                <a:ea typeface="+mn-ea"/>
                <a:sym typeface="Calibri"/>
              </a:rPr>
              <a:t>runner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50005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Calibri"/>
              </a:rPr>
              <a:t>Install-Package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Calibri"/>
              </a:rPr>
              <a:t>xunit.runner.console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</p:txBody>
      </p:sp>
      <p:pic>
        <p:nvPicPr>
          <p:cNvPr id="13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778" y="1981200"/>
            <a:ext cx="4160838" cy="1973262"/>
          </a:xfrm>
          <a:prstGeom prst="rect">
            <a:avLst/>
          </a:prstGeom>
        </p:spPr>
      </p:pic>
      <p:pic>
        <p:nvPicPr>
          <p:cNvPr id="14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8" y="4495800"/>
            <a:ext cx="10439400" cy="1769320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399431671"/>
              </p:ext>
            </p:extLst>
          </p:nvPr>
        </p:nvGraphicFramePr>
        <p:xfrm>
          <a:off x="579438" y="220663"/>
          <a:ext cx="99821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07871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50000"/>
                  </a:schemeClr>
                </a:solidFill>
              </a:rPr>
              <a:t>Test Discovery and Essential Attributes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277" y="1592263"/>
            <a:ext cx="897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Facts are tests which are always true. They test invariant conditions.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79" y="2794737"/>
            <a:ext cx="10835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Theories are tests which are only true for a particular set of data (Data Driven Tests)</a:t>
            </a:r>
          </a:p>
        </p:txBody>
      </p:sp>
    </p:spTree>
    <p:extLst>
      <p:ext uri="{BB962C8B-B14F-4D97-AF65-F5344CB8AC3E}">
        <p14:creationId xmlns:p14="http://schemas.microsoft.com/office/powerpoint/2010/main" val="40042985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49262"/>
            <a:ext cx="11323637" cy="76517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Asserts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592261"/>
            <a:ext cx="10286999" cy="4630498"/>
          </a:xfrm>
        </p:spPr>
        <p:txBody>
          <a:bodyPr>
            <a:normAutofit/>
          </a:bodyPr>
          <a:lstStyle/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Assert: “to state (something) in a strong and definite way” -http://www.merriam-webster.com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Confirm the thing we’re testing behaved as 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Assert.Equal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(expected result, actual result);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How many asserts per test?</a:t>
            </a:r>
          </a:p>
          <a:p>
            <a:pPr marL="689453" lvl="1" indent="-342900">
              <a:buFont typeface="Courier New" panose="02070309020205020404" pitchFamily="49" charset="0"/>
              <a:buChar char="o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Single assert per test</a:t>
            </a:r>
          </a:p>
          <a:p>
            <a:pPr marL="689453" lvl="1" indent="-342900">
              <a:buFont typeface="Courier New" panose="02070309020205020404" pitchFamily="49" charset="0"/>
              <a:buChar char="o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Multiple asserts per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Assert.Equal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Assert.Null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Assert.Throws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027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373062"/>
            <a:ext cx="11506198" cy="76358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50000"/>
                  </a:schemeClr>
                </a:solidFill>
              </a:rPr>
              <a:t>Asserting Test Results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36637" y="2354262"/>
            <a:ext cx="4121000" cy="1382992"/>
            <a:chOff x="1036637" y="2354262"/>
            <a:chExt cx="4121000" cy="1382992"/>
          </a:xfrm>
        </p:grpSpPr>
        <p:sp>
          <p:nvSpPr>
            <p:cNvPr id="4" name="Rectangle 3"/>
            <p:cNvSpPr/>
            <p:nvPr/>
          </p:nvSpPr>
          <p:spPr>
            <a:xfrm>
              <a:off x="1036638" y="2354262"/>
              <a:ext cx="23368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N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Assert.Equals</a:t>
              </a:r>
              <a:endParaRPr lang="en-I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36638" y="2830563"/>
              <a:ext cx="23792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Integer values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36637" y="3275589"/>
              <a:ext cx="4121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Floating point double values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6637" y="1431148"/>
            <a:ext cx="289560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b="1" u="sng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Numeric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6637" y="3954463"/>
            <a:ext cx="2250488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b="1" u="sng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String Values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36637" y="4728130"/>
            <a:ext cx="4919257" cy="1909465"/>
            <a:chOff x="1570037" y="4728130"/>
            <a:chExt cx="4919257" cy="1909465"/>
          </a:xfrm>
        </p:grpSpPr>
        <p:sp>
          <p:nvSpPr>
            <p:cNvPr id="12" name="Rectangle 11"/>
            <p:cNvSpPr/>
            <p:nvPr/>
          </p:nvSpPr>
          <p:spPr>
            <a:xfrm>
              <a:off x="1570037" y="4728130"/>
              <a:ext cx="31659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" panose="020F0502020204030204" pitchFamily="34" charset="0"/>
                </a:rPr>
                <a:t>Simple string equality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70037" y="5261530"/>
              <a:ext cx="24130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" panose="020F0502020204030204" pitchFamily="34" charset="0"/>
                </a:rPr>
                <a:t>Case sensitivity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70037" y="5718730"/>
              <a:ext cx="45286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" panose="020F0502020204030204" pitchFamily="34" charset="0"/>
                </a:rPr>
                <a:t>String contents, starting, ending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70037" y="6175930"/>
              <a:ext cx="49192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" panose="020F0502020204030204" pitchFamily="34" charset="0"/>
                </a:rPr>
                <a:t>Asserting using regular expressions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62112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449262"/>
            <a:ext cx="11506198" cy="76358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50000"/>
                  </a:schemeClr>
                </a:solidFill>
              </a:rPr>
              <a:t>Asserting Test Results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81125" y="2354261"/>
            <a:ext cx="3208311" cy="1052737"/>
            <a:chOff x="1175084" y="2354262"/>
            <a:chExt cx="2788840" cy="935836"/>
          </a:xfrm>
        </p:grpSpPr>
        <p:sp>
          <p:nvSpPr>
            <p:cNvPr id="4" name="Rectangle 3"/>
            <p:cNvSpPr/>
            <p:nvPr/>
          </p:nvSpPr>
          <p:spPr>
            <a:xfrm>
              <a:off x="1175084" y="2354262"/>
              <a:ext cx="27888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True/False Results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81962" y="2828433"/>
              <a:ext cx="1032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Null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6637" y="1431148"/>
            <a:ext cx="432714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b="1" u="sng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Null and Boolean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4237" y="3421062"/>
            <a:ext cx="2108705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b="1" u="sng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Collections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81126" y="4106863"/>
            <a:ext cx="8008911" cy="2378332"/>
            <a:chOff x="1183704" y="4106863"/>
            <a:chExt cx="5276101" cy="2378332"/>
          </a:xfrm>
        </p:grpSpPr>
        <p:grpSp>
          <p:nvGrpSpPr>
            <p:cNvPr id="20" name="Group 19"/>
            <p:cNvGrpSpPr/>
            <p:nvPr/>
          </p:nvGrpSpPr>
          <p:grpSpPr>
            <a:xfrm>
              <a:off x="1188682" y="4106863"/>
              <a:ext cx="5271123" cy="1944029"/>
              <a:chOff x="1523979" y="4728130"/>
              <a:chExt cx="5330723" cy="169883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42404" y="4728130"/>
                <a:ext cx="4243409" cy="403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400" dirty="0">
                    <a:latin typeface="Calibri" panose="020F0502020204030204" pitchFamily="34" charset="0"/>
                  </a:rPr>
                  <a:t>Assert all items in a collection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523979" y="5123763"/>
                <a:ext cx="3699316" cy="403437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400" dirty="0">
                    <a:latin typeface="Calibri" panose="020F0502020204030204" pitchFamily="34" charset="0"/>
                  </a:rPr>
                  <a:t>Collection contain specific item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523980" y="5577998"/>
                <a:ext cx="4794618" cy="403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400" dirty="0">
                    <a:latin typeface="Calibri" panose="020F0502020204030204" pitchFamily="34" charset="0"/>
                  </a:rPr>
                  <a:t>Collection doesn’t contain an item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523979" y="6023530"/>
                <a:ext cx="5330723" cy="403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400" dirty="0">
                    <a:latin typeface="Calibri" panose="020F0502020204030204" pitchFamily="34" charset="0"/>
                  </a:rPr>
                  <a:t>Contains an item satisfying a predicate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183704" y="6023530"/>
              <a:ext cx="45516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" panose="020F0502020204030204" pitchFamily="34" charset="0"/>
                </a:rPr>
                <a:t>Collection has all expected items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45550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373062"/>
            <a:ext cx="11506198" cy="76358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50000"/>
                  </a:schemeClr>
                </a:solidFill>
              </a:rPr>
              <a:t>Asserting Test Results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34907" y="2354261"/>
            <a:ext cx="5174159" cy="997464"/>
            <a:chOff x="1134909" y="2354262"/>
            <a:chExt cx="4497664" cy="886701"/>
          </a:xfrm>
        </p:grpSpPr>
        <p:sp>
          <p:nvSpPr>
            <p:cNvPr id="4" name="Rectangle 3"/>
            <p:cNvSpPr/>
            <p:nvPr/>
          </p:nvSpPr>
          <p:spPr>
            <a:xfrm>
              <a:off x="1134909" y="2354262"/>
              <a:ext cx="4497664" cy="410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Asserting that exceptions are thrown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34910" y="2830563"/>
              <a:ext cx="3360538" cy="410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Asserting exception details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6637" y="1431148"/>
            <a:ext cx="432714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b="1" u="sng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Exceptions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6637" y="3421062"/>
            <a:ext cx="2226187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b="1" u="sng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Object Types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4906" y="4106858"/>
            <a:ext cx="4125736" cy="995068"/>
            <a:chOff x="1625781" y="4728130"/>
            <a:chExt cx="2340353" cy="873485"/>
          </a:xfrm>
        </p:grpSpPr>
        <p:sp>
          <p:nvSpPr>
            <p:cNvPr id="12" name="Rectangle 11"/>
            <p:cNvSpPr/>
            <p:nvPr/>
          </p:nvSpPr>
          <p:spPr>
            <a:xfrm>
              <a:off x="1625782" y="4728130"/>
              <a:ext cx="2340352" cy="405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" panose="020F0502020204030204" pitchFamily="34" charset="0"/>
                </a:rPr>
                <a:t>Asserting exact object types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25781" y="5196359"/>
              <a:ext cx="2185785" cy="405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2400" dirty="0">
                  <a:latin typeface="Calibri" panose="020F0502020204030204" pitchFamily="34" charset="0"/>
                </a:rPr>
                <a:t>Asserting derived types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29946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Data Driven Tests</a:t>
            </a:r>
            <a:br>
              <a:rPr lang="en-IN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428598"/>
            <a:ext cx="11889565" cy="5421463"/>
          </a:xfrm>
        </p:spPr>
        <p:txBody>
          <a:bodyPr/>
          <a:lstStyle/>
          <a:p>
            <a:r>
              <a:rPr lang="en-IN" sz="2400" dirty="0">
                <a:latin typeface="Calibri" panose="020F0502020204030204" pitchFamily="34" charset="0"/>
              </a:rPr>
              <a:t>A single test method that can be executed multiple times, each time using a discreet set of test data, with each execution representing an individual case.</a:t>
            </a: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r>
              <a:rPr lang="en-IN" sz="2400" b="1" u="sng" dirty="0">
                <a:latin typeface="Calibri" panose="020F0502020204030204" pitchFamily="34" charset="0"/>
              </a:rPr>
              <a:t>Benefits</a:t>
            </a: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55637" y="3497262"/>
            <a:ext cx="3581400" cy="1371600"/>
          </a:xfrm>
          <a:prstGeom prst="rect">
            <a:avLst/>
          </a:prstGeom>
          <a:solidFill>
            <a:srgbClr val="D2620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Reduced test Code Duplication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41837" y="3497262"/>
            <a:ext cx="3886200" cy="1371600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Reduced Maintenance Cost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55637" y="5249862"/>
            <a:ext cx="3581400" cy="1371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Add New test cases More Quickly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541837" y="5249862"/>
            <a:ext cx="3886200" cy="137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External test data Sources</a:t>
            </a:r>
          </a:p>
        </p:txBody>
      </p:sp>
    </p:spTree>
    <p:extLst>
      <p:ext uri="{BB962C8B-B14F-4D97-AF65-F5344CB8AC3E}">
        <p14:creationId xmlns:p14="http://schemas.microsoft.com/office/powerpoint/2010/main" val="190392151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Theory Data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28115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200" dirty="0" err="1">
                <a:latin typeface="Calibri" panose="020F0502020204030204" pitchFamily="34" charset="0"/>
              </a:rPr>
              <a:t>InlineData</a:t>
            </a:r>
            <a:endParaRPr lang="en-IN" sz="3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200" dirty="0" err="1">
                <a:latin typeface="Calibri" panose="020F0502020204030204" pitchFamily="34" charset="0"/>
              </a:rPr>
              <a:t>MemberData</a:t>
            </a:r>
            <a:endParaRPr lang="en-IN" sz="3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200" dirty="0" err="1">
                <a:latin typeface="Calibri" panose="020F0502020204030204" pitchFamily="34" charset="0"/>
              </a:rPr>
              <a:t>ClassData</a:t>
            </a:r>
            <a:endParaRPr lang="en-IN" sz="3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200" dirty="0" err="1">
                <a:latin typeface="Calibri" panose="020F0502020204030204" pitchFamily="34" charset="0"/>
              </a:rPr>
              <a:t>ExcelData</a:t>
            </a:r>
            <a:endParaRPr lang="en-IN" sz="3200" dirty="0">
              <a:latin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828195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138" y="2125678"/>
            <a:ext cx="5664199" cy="1828786"/>
          </a:xfrm>
        </p:spPr>
        <p:txBody>
          <a:bodyPr anchor="ctr"/>
          <a:lstStyle/>
          <a:p>
            <a:r>
              <a:rPr lang="en-IN" dirty="0">
                <a:gradFill flip="none" rotWithShape="1">
                  <a:gsLst>
                    <a:gs pos="100000">
                      <a:srgbClr val="FFC000"/>
                    </a:gs>
                    <a:gs pos="0">
                      <a:schemeClr val="tx2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5984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N" dirty="0"/>
              <a:t>Agenda </a:t>
            </a:r>
            <a:br>
              <a:rPr lang="en-IN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5250668"/>
          </a:xfrm>
        </p:spPr>
        <p:txBody>
          <a:bodyPr/>
          <a:lstStyle/>
          <a:p>
            <a:r>
              <a:rPr lang="en-IN" dirty="0"/>
              <a:t>What is Xunit.net</a:t>
            </a:r>
          </a:p>
          <a:p>
            <a:r>
              <a:rPr lang="en-IN" dirty="0"/>
              <a:t>Why xUnit.net</a:t>
            </a:r>
          </a:p>
          <a:p>
            <a:r>
              <a:rPr lang="en-IN" dirty="0"/>
              <a:t>Installation</a:t>
            </a:r>
          </a:p>
          <a:p>
            <a:r>
              <a:rPr lang="en-IN" dirty="0"/>
              <a:t>Running Test </a:t>
            </a:r>
          </a:p>
          <a:p>
            <a:r>
              <a:rPr lang="en-IN" dirty="0"/>
              <a:t>Asserts</a:t>
            </a:r>
          </a:p>
          <a:p>
            <a:r>
              <a:rPr lang="en-IN" dirty="0"/>
              <a:t>Data Driven Tests</a:t>
            </a:r>
          </a:p>
          <a:p>
            <a:r>
              <a:rPr lang="en-IN" dirty="0"/>
              <a:t>Comparing xUnit.net with other Frameworks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1667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13037" y="449262"/>
            <a:ext cx="6019800" cy="685800"/>
          </a:xfrm>
          <a:noFill/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sz="5300" dirty="0">
                <a:solidFill>
                  <a:schemeClr val="tx1">
                    <a:lumMod val="50000"/>
                  </a:schemeClr>
                </a:solidFill>
              </a:rPr>
              <a:t>What is xunit.net</a:t>
            </a:r>
            <a:br>
              <a:rPr lang="en-IN" sz="53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IN" sz="36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IN" sz="3600" dirty="0">
                <a:solidFill>
                  <a:schemeClr val="tx1">
                    <a:lumMod val="50000"/>
                  </a:schemeClr>
                </a:solidFill>
              </a:rPr>
            </a:b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type="body" sz="quarter" idx="10"/>
          </p:nvPr>
        </p:nvSpPr>
        <p:spPr bwMode="auto">
          <a:xfrm>
            <a:off x="6715894" y="1524928"/>
            <a:ext cx="5445943" cy="46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1pPr>
            <a:lvl2pPr marL="742950" marR="0" indent="-28575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–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2pPr>
            <a:lvl3pPr marL="11430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3pPr>
            <a:lvl4pPr marL="16002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–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4pPr>
            <a:lvl5pPr marL="20574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»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Created</a:t>
            </a:r>
            <a:r>
              <a:rPr lang="fr-FR" dirty="0"/>
              <a:t> in 2007 by 2 ex-</a:t>
            </a:r>
            <a:r>
              <a:rPr lang="fr-FR" dirty="0" err="1"/>
              <a:t>Microsofteees</a:t>
            </a:r>
            <a:endParaRPr lang="fr-FR" dirty="0"/>
          </a:p>
          <a:p>
            <a:pPr lvl="1"/>
            <a:r>
              <a:rPr lang="en-US" dirty="0"/>
              <a:t>James Newkirk </a:t>
            </a:r>
            <a:r>
              <a:rPr lang="fr-FR" dirty="0">
                <a:hlinkClick r:id="rId3"/>
              </a:rPr>
              <a:t>@</a:t>
            </a:r>
            <a:r>
              <a:rPr lang="fr-FR" dirty="0" err="1">
                <a:hlinkClick r:id="rId3"/>
              </a:rPr>
              <a:t>jamesnewkirk</a:t>
            </a:r>
            <a:endParaRPr lang="en-US" dirty="0"/>
          </a:p>
          <a:p>
            <a:pPr lvl="1"/>
            <a:r>
              <a:rPr lang="en-US" dirty="0"/>
              <a:t>Brad Wilson </a:t>
            </a:r>
            <a:r>
              <a:rPr lang="fr-FR" dirty="0">
                <a:hlinkClick r:id="rId4"/>
              </a:rPr>
              <a:t>@</a:t>
            </a:r>
            <a:r>
              <a:rPr lang="fr-FR" dirty="0" err="1">
                <a:hlinkClick r:id="rId4"/>
              </a:rPr>
              <a:t>bradwilson</a:t>
            </a:r>
            <a:endParaRPr lang="fr-FR" dirty="0"/>
          </a:p>
          <a:p>
            <a:endParaRPr lang="fr-FR" dirty="0"/>
          </a:p>
          <a:p>
            <a:r>
              <a:rPr lang="fr-FR" dirty="0"/>
              <a:t>Quick links</a:t>
            </a:r>
          </a:p>
          <a:p>
            <a:pPr lvl="1"/>
            <a:r>
              <a:rPr lang="fr-FR" dirty="0">
                <a:hlinkClick r:id="rId5"/>
              </a:rPr>
              <a:t>http://xunit.github.io</a:t>
            </a:r>
            <a:r>
              <a:rPr lang="fr-FR" dirty="0"/>
              <a:t> </a:t>
            </a:r>
          </a:p>
          <a:p>
            <a:pPr marL="457200" lvl="1" indent="0">
              <a:buNone/>
            </a:pPr>
            <a:r>
              <a:rPr lang="fr-FR" i="1" dirty="0"/>
              <a:t>Official web site</a:t>
            </a:r>
            <a:endParaRPr lang="fr-FR" dirty="0"/>
          </a:p>
          <a:p>
            <a:pPr lvl="1"/>
            <a:r>
              <a:rPr lang="fr-FR" dirty="0">
                <a:hlinkClick r:id="rId6"/>
              </a:rPr>
              <a:t>https://github.com/xunit</a:t>
            </a:r>
            <a:r>
              <a:rPr lang="fr-FR" dirty="0"/>
              <a:t> </a:t>
            </a:r>
          </a:p>
          <a:p>
            <a:pPr marL="457200" lvl="1" indent="0">
              <a:buNone/>
            </a:pPr>
            <a:r>
              <a:rPr lang="fr-FR" i="1" dirty="0"/>
              <a:t>1095 </a:t>
            </a:r>
            <a:r>
              <a:rPr lang="fr-FR" i="1" dirty="0" err="1"/>
              <a:t>commits</a:t>
            </a:r>
            <a:r>
              <a:rPr lang="fr-FR" i="1" dirty="0"/>
              <a:t>, 1336 stars, 57 </a:t>
            </a:r>
            <a:r>
              <a:rPr lang="fr-FR" i="1" dirty="0" err="1"/>
              <a:t>contributors</a:t>
            </a:r>
            <a:r>
              <a:rPr lang="fr-FR" i="1" dirty="0"/>
              <a:t>, 379 </a:t>
            </a:r>
            <a:r>
              <a:rPr lang="fr-FR" i="1" dirty="0" err="1"/>
              <a:t>forks</a:t>
            </a:r>
            <a:endParaRPr lang="fr-FR" i="1" dirty="0"/>
          </a:p>
          <a:p>
            <a:pPr lvl="1"/>
            <a:r>
              <a:rPr lang="fr-FR" dirty="0">
                <a:hlinkClick r:id="rId7"/>
              </a:rPr>
              <a:t>https://twitter.com/xunit</a:t>
            </a:r>
            <a:endParaRPr lang="fr-FR" dirty="0"/>
          </a:p>
          <a:p>
            <a:pPr marL="457200" lvl="1" indent="0">
              <a:buNone/>
            </a:pPr>
            <a:r>
              <a:rPr lang="fr-FR" i="1" dirty="0"/>
              <a:t>2282 </a:t>
            </a:r>
            <a:r>
              <a:rPr lang="fr-FR" i="1" dirty="0" err="1"/>
              <a:t>followers</a:t>
            </a:r>
            <a:endParaRPr lang="fr-FR" i="1" dirty="0"/>
          </a:p>
          <a:p>
            <a:pPr lvl="1"/>
            <a:r>
              <a:rPr lang="fr-FR" dirty="0">
                <a:hlinkClick r:id="rId8"/>
              </a:rPr>
              <a:t>https://www.nuget.org/packages/xunit</a:t>
            </a:r>
            <a:r>
              <a:rPr lang="fr-FR" dirty="0"/>
              <a:t> </a:t>
            </a:r>
          </a:p>
          <a:p>
            <a:pPr marL="457200" lvl="1" indent="0">
              <a:buNone/>
            </a:pPr>
            <a:r>
              <a:rPr lang="fr-FR" i="1" dirty="0"/>
              <a:t>More </a:t>
            </a:r>
            <a:r>
              <a:rPr lang="fr-FR" i="1" dirty="0" err="1"/>
              <a:t>than</a:t>
            </a:r>
            <a:r>
              <a:rPr lang="fr-FR" i="1" dirty="0"/>
              <a:t> 5M </a:t>
            </a:r>
            <a:r>
              <a:rPr lang="fr-FR" i="1" dirty="0" err="1"/>
              <a:t>downloads</a:t>
            </a:r>
            <a:endParaRPr lang="fr-FR" i="1" dirty="0"/>
          </a:p>
          <a:p>
            <a:pPr lvl="1"/>
            <a:endParaRPr lang="fr-FR" dirty="0"/>
          </a:p>
        </p:txBody>
      </p:sp>
      <p:grpSp>
        <p:nvGrpSpPr>
          <p:cNvPr id="5" name="Group 4"/>
          <p:cNvGrpSpPr/>
          <p:nvPr/>
        </p:nvGrpSpPr>
        <p:grpSpPr>
          <a:xfrm>
            <a:off x="274637" y="1439862"/>
            <a:ext cx="6400800" cy="4467709"/>
            <a:chOff x="5792327" y="1734605"/>
            <a:chExt cx="6400800" cy="4467709"/>
          </a:xfrm>
        </p:grpSpPr>
        <p:pic>
          <p:nvPicPr>
            <p:cNvPr id="8" name="Picture 2" descr="https://d21ii91i3y6o6h.cloudfront.net/gallery_images/from_proof/4413/large/1425153722/xunit-dot-net-full-logo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656" y="1734605"/>
              <a:ext cx="2693164" cy="706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792327" y="2582862"/>
              <a:ext cx="6400800" cy="3619452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xUnit.net is a free, open source, community-focused unit testing tool for the .NET Framework. Written by the original inventor of </a:t>
              </a:r>
              <a:r>
                <a:rPr lang="en-IN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NUnit</a:t>
              </a: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v2, xUnit.net is the latest technology for unit testing C#, F#, VB.NET and other .NET languages. xUnit.net works with </a:t>
              </a:r>
              <a:r>
                <a:rPr lang="en-IN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ReSharper</a:t>
              </a: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IN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CodeRush</a:t>
              </a: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, TestDriven.NET and </a:t>
              </a:r>
              <a:r>
                <a:rPr lang="en-IN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Xamarin</a:t>
              </a: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. It is part of the </a:t>
              </a: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  <a:hlinkClick r:id="rId10"/>
                </a:rPr>
                <a:t>.NET Foundation</a:t>
              </a: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, and operates under their </a:t>
              </a: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  <a:hlinkClick r:id="rId11"/>
                </a:rPr>
                <a:t>code of conduct</a:t>
              </a: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. It is licensed under </a:t>
              </a: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  <a:hlinkClick r:id="rId12"/>
                </a:rPr>
                <a:t>Apache 2</a:t>
              </a:r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 (an OSI approved license).</a:t>
              </a:r>
              <a:endParaRPr lang="en-IN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1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74638" y="449262"/>
            <a:ext cx="11889564" cy="917575"/>
          </a:xfrm>
          <a:noFill/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50000"/>
                  </a:schemeClr>
                </a:solidFill>
              </a:rPr>
              <a:t>Design Goals and Features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08037" y="2278061"/>
            <a:ext cx="3505200" cy="17526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Multiple Platforms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846637" y="2278062"/>
            <a:ext cx="3276600" cy="1752601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Parallel Test Execution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428037" y="2278062"/>
            <a:ext cx="3276600" cy="1752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Data Driven Tests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84237" y="4335461"/>
            <a:ext cx="3429000" cy="1752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Extensible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46637" y="4335461"/>
            <a:ext cx="3276600" cy="17526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Nuget</a:t>
            </a:r>
            <a:r>
              <a:rPr lang="en-IN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Packaging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8428037" y="4335461"/>
            <a:ext cx="3276600" cy="1752601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Separate Assertions</a:t>
            </a:r>
          </a:p>
        </p:txBody>
      </p:sp>
    </p:spTree>
    <p:extLst>
      <p:ext uri="{BB962C8B-B14F-4D97-AF65-F5344CB8AC3E}">
        <p14:creationId xmlns:p14="http://schemas.microsoft.com/office/powerpoint/2010/main" val="6675417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373062"/>
            <a:ext cx="11889564" cy="917575"/>
          </a:xfrm>
        </p:spPr>
        <p:txBody>
          <a:bodyPr/>
          <a:lstStyle/>
          <a:p>
            <a:pPr algn="ctr"/>
            <a:r>
              <a:rPr lang="en-IN" dirty="0"/>
              <a:t>Supported Platforms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373557"/>
            <a:ext cx="11582399" cy="562096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Desktop Class Libraries</a:t>
            </a:r>
          </a:p>
          <a:p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Portable Class Libraries</a:t>
            </a:r>
          </a:p>
          <a:p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Universal Apps (Windows 8.1 &amp; Windows Phone 8.1)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Windows 8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Windows Phone 8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Xamarin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MonoAndroid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MonoTouch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iOS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 Classic), 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iOS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 Unified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ASP.NET 5: Windows, Linux, OS X (xUnit2.1)</a:t>
            </a:r>
          </a:p>
          <a:p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http://xunit.github.io/#runners</a:t>
            </a:r>
          </a:p>
        </p:txBody>
      </p:sp>
    </p:spTree>
    <p:extLst>
      <p:ext uri="{BB962C8B-B14F-4D97-AF65-F5344CB8AC3E}">
        <p14:creationId xmlns:p14="http://schemas.microsoft.com/office/powerpoint/2010/main" val="16474331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32637" y="2582862"/>
            <a:ext cx="36939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IN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2637" y="2536999"/>
            <a:ext cx="5410200" cy="1126462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6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xUnit.net?</a:t>
            </a:r>
          </a:p>
        </p:txBody>
      </p:sp>
    </p:spTree>
    <p:extLst>
      <p:ext uri="{BB962C8B-B14F-4D97-AF65-F5344CB8AC3E}">
        <p14:creationId xmlns:p14="http://schemas.microsoft.com/office/powerpoint/2010/main" val="41193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446088"/>
            <a:ext cx="12436475" cy="775070"/>
          </a:xfrm>
          <a:noFill/>
        </p:spPr>
        <p:txBody>
          <a:bodyPr/>
          <a:lstStyle/>
          <a:p>
            <a:pPr algn="ctr"/>
            <a:r>
              <a:rPr lang="fr-FR" sz="3600" dirty="0" err="1">
                <a:solidFill>
                  <a:schemeClr val="tx1">
                    <a:lumMod val="50000"/>
                  </a:schemeClr>
                </a:solidFill>
              </a:rPr>
              <a:t>Lessons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</a:rPr>
              <a:t>learned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</a:rPr>
              <a:t> in Unit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</a:rPr>
              <a:t>Testing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</a:rPr>
              <a:t> (2007)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277599" cy="577336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b="1" dirty="0">
                <a:solidFill>
                  <a:srgbClr val="500050"/>
                </a:solidFill>
                <a:latin typeface="Calibri" panose="020F0502020204030204" pitchFamily="34" charset="0"/>
              </a:rPr>
              <a:t>Write tests using the 3A pattern </a:t>
            </a:r>
            <a:r>
              <a:rPr lang="en-US" sz="2800" dirty="0">
                <a:latin typeface="Calibri" panose="020F0502020204030204" pitchFamily="34" charset="0"/>
              </a:rPr>
              <a:t>(Arrange, Act, Assert)</a:t>
            </a:r>
          </a:p>
          <a:p>
            <a:pPr>
              <a:buFont typeface="+mj-lt"/>
              <a:buAutoNum type="arabicPeriod"/>
            </a:pPr>
            <a:r>
              <a:rPr lang="en-US" sz="2800" b="1" dirty="0">
                <a:solidFill>
                  <a:srgbClr val="500050"/>
                </a:solidFill>
                <a:latin typeface="Calibri" panose="020F0502020204030204" pitchFamily="34" charset="0"/>
              </a:rPr>
              <a:t>Keep Your Tests Close </a:t>
            </a:r>
            <a:r>
              <a:rPr lang="en-US" sz="2800" dirty="0">
                <a:latin typeface="Calibri" panose="020F0502020204030204" pitchFamily="34" charset="0"/>
              </a:rPr>
              <a:t>(</a:t>
            </a:r>
            <a:r>
              <a:rPr lang="fr-FR" sz="2800" dirty="0">
                <a:latin typeface="Calibri" panose="020F0502020204030204" pitchFamily="34" charset="0"/>
              </a:rPr>
              <a:t>to production code)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fr-FR" sz="2800" b="1" dirty="0">
                <a:solidFill>
                  <a:srgbClr val="500050"/>
                </a:solidFill>
                <a:latin typeface="Calibri" panose="020F0502020204030204" pitchFamily="34" charset="0"/>
              </a:rPr>
              <a:t>Use Alternatives to </a:t>
            </a:r>
            <a:r>
              <a:rPr lang="fr-FR" sz="2800" b="1" dirty="0" err="1">
                <a:solidFill>
                  <a:srgbClr val="500050"/>
                </a:solidFill>
                <a:latin typeface="Calibri" panose="020F0502020204030204" pitchFamily="34" charset="0"/>
              </a:rPr>
              <a:t>ExpectedException</a:t>
            </a:r>
            <a:r>
              <a:rPr lang="fr-FR" sz="2800" b="1" dirty="0">
                <a:solidFill>
                  <a:srgbClr val="500050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>
                <a:latin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</a:rPr>
              <a:t>leads to uncertainty, violates AAA)</a:t>
            </a:r>
          </a:p>
          <a:p>
            <a:pPr>
              <a:buFont typeface="+mj-lt"/>
              <a:buAutoNum type="arabicPeriod"/>
            </a:pPr>
            <a:r>
              <a:rPr lang="fr-FR" sz="2800" b="1" dirty="0">
                <a:solidFill>
                  <a:srgbClr val="500050"/>
                </a:solidFill>
                <a:latin typeface="Calibri" panose="020F0502020204030204" pitchFamily="34" charset="0"/>
              </a:rPr>
              <a:t>Use Small </a:t>
            </a:r>
            <a:r>
              <a:rPr lang="fr-FR" sz="2800" b="1" dirty="0" err="1">
                <a:solidFill>
                  <a:srgbClr val="500050"/>
                </a:solidFill>
                <a:latin typeface="Calibri" panose="020F0502020204030204" pitchFamily="34" charset="0"/>
              </a:rPr>
              <a:t>Fixtures</a:t>
            </a:r>
            <a:r>
              <a:rPr lang="fr-FR" sz="2800" b="1" dirty="0">
                <a:solidFill>
                  <a:srgbClr val="500050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>
                <a:latin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</a:rPr>
              <a:t>smaller &amp; more focused test classes)</a:t>
            </a:r>
            <a:endParaRPr lang="fr-FR" sz="2800" dirty="0"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fr-FR" sz="2800" b="1" dirty="0" err="1">
                <a:solidFill>
                  <a:srgbClr val="500050"/>
                </a:solidFill>
                <a:latin typeface="Calibri" panose="020F0502020204030204" pitchFamily="34" charset="0"/>
              </a:rPr>
              <a:t>Don’t</a:t>
            </a:r>
            <a:r>
              <a:rPr lang="fr-FR" sz="2800" b="1" dirty="0">
                <a:solidFill>
                  <a:srgbClr val="500050"/>
                </a:solidFill>
                <a:latin typeface="Calibri" panose="020F0502020204030204" pitchFamily="34" charset="0"/>
              </a:rPr>
              <a:t> use </a:t>
            </a:r>
            <a:r>
              <a:rPr lang="fr-FR" sz="2800" b="1" dirty="0" err="1">
                <a:solidFill>
                  <a:srgbClr val="500050"/>
                </a:solidFill>
                <a:latin typeface="Calibri" panose="020F0502020204030204" pitchFamily="34" charset="0"/>
              </a:rPr>
              <a:t>SetUp</a:t>
            </a:r>
            <a:r>
              <a:rPr lang="fr-FR" sz="2800" b="1" dirty="0">
                <a:solidFill>
                  <a:srgbClr val="500050"/>
                </a:solidFill>
                <a:latin typeface="Calibri" panose="020F0502020204030204" pitchFamily="34" charset="0"/>
              </a:rPr>
              <a:t>/</a:t>
            </a:r>
            <a:r>
              <a:rPr lang="fr-FR" sz="2800" b="1" dirty="0" err="1">
                <a:solidFill>
                  <a:srgbClr val="500050"/>
                </a:solidFill>
                <a:latin typeface="Calibri" panose="020F0502020204030204" pitchFamily="34" charset="0"/>
              </a:rPr>
              <a:t>TearDown</a:t>
            </a:r>
            <a:r>
              <a:rPr lang="fr-FR" sz="2800" b="1" dirty="0">
                <a:solidFill>
                  <a:srgbClr val="500050"/>
                </a:solidFill>
                <a:latin typeface="Calibri" panose="020F0502020204030204" pitchFamily="34" charset="0"/>
              </a:rPr>
              <a:t>, </a:t>
            </a:r>
            <a:r>
              <a:rPr lang="fr-FR" sz="2800" b="1" dirty="0" err="1">
                <a:solidFill>
                  <a:srgbClr val="500050"/>
                </a:solidFill>
                <a:latin typeface="Calibri" panose="020F0502020204030204" pitchFamily="34" charset="0"/>
              </a:rPr>
              <a:t>TestInit</a:t>
            </a:r>
            <a:r>
              <a:rPr lang="fr-FR" sz="2800" b="1" dirty="0">
                <a:solidFill>
                  <a:srgbClr val="500050"/>
                </a:solidFill>
                <a:latin typeface="Calibri" panose="020F0502020204030204" pitchFamily="34" charset="0"/>
              </a:rPr>
              <a:t>/</a:t>
            </a:r>
            <a:r>
              <a:rPr lang="fr-FR" sz="2800" b="1" dirty="0" err="1">
                <a:solidFill>
                  <a:srgbClr val="500050"/>
                </a:solidFill>
                <a:latin typeface="Calibri" panose="020F0502020204030204" pitchFamily="34" charset="0"/>
              </a:rPr>
              <a:t>TestCleanup</a:t>
            </a:r>
            <a:r>
              <a:rPr lang="fr-FR" sz="2800" dirty="0">
                <a:latin typeface="Calibri" panose="020F0502020204030204" pitchFamily="34" charset="0"/>
              </a:rPr>
              <a:t>, … (</a:t>
            </a:r>
            <a:r>
              <a:rPr lang="fr-FR" sz="2800" dirty="0" err="1">
                <a:latin typeface="Calibri" panose="020F0502020204030204" pitchFamily="34" charset="0"/>
              </a:rPr>
              <a:t>improve</a:t>
            </a:r>
            <a:r>
              <a:rPr lang="fr-FR" sz="2800" dirty="0">
                <a:latin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</a:rPr>
              <a:t>readability</a:t>
            </a:r>
            <a:r>
              <a:rPr lang="fr-FR" sz="2800" dirty="0">
                <a:latin typeface="Calibri" panose="020F0502020204030204" pitchFamily="34" charset="0"/>
              </a:rPr>
              <a:t> &amp; isolation)</a:t>
            </a:r>
          </a:p>
          <a:p>
            <a:pPr>
              <a:buFont typeface="+mj-lt"/>
              <a:buAutoNum type="arabicPeriod"/>
            </a:pPr>
            <a:r>
              <a:rPr lang="en-US" sz="2800" b="1" dirty="0">
                <a:solidFill>
                  <a:srgbClr val="500050"/>
                </a:solidFill>
                <a:latin typeface="Calibri" panose="020F0502020204030204" pitchFamily="34" charset="0"/>
              </a:rPr>
              <a:t>Don’t use abstract base test classes </a:t>
            </a:r>
            <a:r>
              <a:rPr lang="fr-FR" sz="2800" dirty="0">
                <a:latin typeface="Calibri" panose="020F0502020204030204" pitchFamily="34" charset="0"/>
              </a:rPr>
              <a:t>(</a:t>
            </a:r>
            <a:r>
              <a:rPr lang="fr-FR" sz="2800" dirty="0" err="1">
                <a:latin typeface="Calibri" panose="020F0502020204030204" pitchFamily="34" charset="0"/>
              </a:rPr>
              <a:t>improve</a:t>
            </a:r>
            <a:r>
              <a:rPr lang="fr-FR" sz="2800" dirty="0">
                <a:latin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</a:rPr>
              <a:t>readability</a:t>
            </a:r>
            <a:r>
              <a:rPr lang="fr-FR" sz="2800" dirty="0">
                <a:latin typeface="Calibri" panose="020F0502020204030204" pitchFamily="34" charset="0"/>
              </a:rPr>
              <a:t> &amp; isolation)</a:t>
            </a:r>
          </a:p>
          <a:p>
            <a:pPr>
              <a:buFont typeface="+mj-lt"/>
              <a:buAutoNum type="arabicPeriod"/>
            </a:pPr>
            <a:r>
              <a:rPr lang="en-US" sz="2800" b="1" dirty="0">
                <a:solidFill>
                  <a:srgbClr val="500050"/>
                </a:solidFill>
                <a:latin typeface="Calibri" panose="020F0502020204030204" pitchFamily="34" charset="0"/>
              </a:rPr>
              <a:t>Improve testability with Inversion of Control </a:t>
            </a:r>
            <a:r>
              <a:rPr lang="en-US" sz="2800" dirty="0">
                <a:latin typeface="Calibri" panose="020F0502020204030204" pitchFamily="34" charset="0"/>
              </a:rPr>
              <a:t>(Better test isolation &amp; decoupled class implementation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638" y="982662"/>
            <a:ext cx="36939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IN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7044070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xUnit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4204741"/>
          </a:xfrm>
        </p:spPr>
        <p:txBody>
          <a:bodyPr>
            <a:normAutofit/>
          </a:bodyPr>
          <a:lstStyle/>
          <a:p>
            <a:pPr marL="342900" lvl="0" indent="-342900" defTabSz="914400" fontAlgn="base"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</a:pPr>
            <a:r>
              <a:rPr lang="en-US" sz="2800" b="1" kern="0" dirty="0">
                <a:solidFill>
                  <a:srgbClr val="500050"/>
                </a:solidFill>
                <a:latin typeface="Calibri"/>
                <a:sym typeface="Calibri"/>
              </a:rPr>
              <a:t>Flexibility</a:t>
            </a:r>
            <a:r>
              <a:rPr lang="en-US" sz="2800" kern="0" dirty="0">
                <a:solidFill>
                  <a:srgbClr val="000000"/>
                </a:solidFill>
                <a:latin typeface="Calibri"/>
                <a:sym typeface="Calibri"/>
              </a:rPr>
              <a:t>: static and private methods</a:t>
            </a:r>
          </a:p>
          <a:p>
            <a:pPr marL="342900" lvl="0" indent="-342900" defTabSz="914400" fontAlgn="base"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</a:pPr>
            <a:r>
              <a:rPr lang="en-US" sz="2800" b="1" kern="0" dirty="0">
                <a:solidFill>
                  <a:srgbClr val="500050"/>
                </a:solidFill>
                <a:latin typeface="Calibri"/>
                <a:sym typeface="Calibri"/>
              </a:rPr>
              <a:t>Reduce Friction</a:t>
            </a:r>
            <a:r>
              <a:rPr lang="en-US" sz="2800" kern="0" dirty="0">
                <a:solidFill>
                  <a:srgbClr val="000000"/>
                </a:solidFill>
                <a:latin typeface="Calibri"/>
                <a:sym typeface="Calibri"/>
              </a:rPr>
              <a:t>: fewer attributes</a:t>
            </a:r>
          </a:p>
          <a:p>
            <a:pPr marL="342900" lvl="0" indent="-342900" defTabSz="914400" fontAlgn="base"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</a:pPr>
            <a:r>
              <a:rPr lang="en-US" sz="2800" b="1" kern="0" dirty="0">
                <a:solidFill>
                  <a:srgbClr val="500050"/>
                </a:solidFill>
                <a:latin typeface="Calibri"/>
                <a:sym typeface="Calibri"/>
              </a:rPr>
              <a:t>Safety</a:t>
            </a:r>
            <a:r>
              <a:rPr lang="en-US" sz="2800" kern="0" dirty="0">
                <a:solidFill>
                  <a:srgbClr val="000000"/>
                </a:solidFill>
                <a:latin typeface="Calibri"/>
                <a:sym typeface="Calibri"/>
              </a:rPr>
              <a:t>: create a new instance for every test</a:t>
            </a:r>
          </a:p>
          <a:p>
            <a:pPr marL="342900" lvl="0" indent="-342900" defTabSz="914400" fontAlgn="base"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</a:pPr>
            <a:r>
              <a:rPr lang="en-US" sz="2800" b="1" kern="0" dirty="0">
                <a:solidFill>
                  <a:srgbClr val="500050"/>
                </a:solidFill>
                <a:latin typeface="Calibri"/>
                <a:sym typeface="Calibri"/>
              </a:rPr>
              <a:t>Be explicit</a:t>
            </a:r>
            <a:r>
              <a:rPr lang="en-US" sz="2800" kern="0" dirty="0">
                <a:solidFill>
                  <a:srgbClr val="000000"/>
                </a:solidFill>
                <a:latin typeface="Calibri"/>
                <a:sym typeface="Calibri"/>
              </a:rPr>
              <a:t>: no control flow in attributes</a:t>
            </a:r>
          </a:p>
          <a:p>
            <a:pPr marL="342900" lvl="0" indent="-342900" defTabSz="914400" fontAlgn="base"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</a:pPr>
            <a:r>
              <a:rPr lang="en-US" sz="2800" b="1" kern="0" dirty="0">
                <a:solidFill>
                  <a:srgbClr val="500050"/>
                </a:solidFill>
                <a:latin typeface="Calibri"/>
                <a:sym typeface="Calibri"/>
              </a:rPr>
              <a:t>Runners</a:t>
            </a:r>
            <a:r>
              <a:rPr lang="en-US" sz="2800" kern="0" dirty="0">
                <a:solidFill>
                  <a:srgbClr val="000000"/>
                </a:solidFill>
                <a:latin typeface="Calibri"/>
                <a:sym typeface="Calibri"/>
              </a:rPr>
              <a:t>: be everywhere the developer is</a:t>
            </a:r>
          </a:p>
          <a:p>
            <a:pPr marL="342900" lvl="0" indent="-342900" defTabSz="914400" fontAlgn="base"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</a:pPr>
            <a:r>
              <a:rPr lang="en-US" sz="2800" b="1" kern="0" dirty="0">
                <a:solidFill>
                  <a:srgbClr val="500050"/>
                </a:solidFill>
                <a:latin typeface="Calibri"/>
                <a:sym typeface="Calibri"/>
              </a:rPr>
              <a:t>Consistency</a:t>
            </a:r>
            <a:r>
              <a:rPr lang="en-US" sz="2800" kern="0" dirty="0">
                <a:solidFill>
                  <a:srgbClr val="000000"/>
                </a:solidFill>
                <a:latin typeface="Calibri"/>
                <a:sym typeface="Calibri"/>
              </a:rPr>
              <a:t>: Prefer the language &amp; framework</a:t>
            </a:r>
          </a:p>
          <a:p>
            <a:pPr marL="342900" lvl="0" indent="-342900" defTabSz="914400" fontAlgn="base"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</a:pPr>
            <a:r>
              <a:rPr lang="en-US" sz="2800" b="1" kern="0" dirty="0">
                <a:solidFill>
                  <a:srgbClr val="500050"/>
                </a:solidFill>
                <a:latin typeface="Calibri"/>
                <a:sym typeface="Calibri"/>
              </a:rPr>
              <a:t>Extensibility</a:t>
            </a:r>
            <a:r>
              <a:rPr lang="en-US" sz="2800" kern="0" dirty="0">
                <a:solidFill>
                  <a:srgbClr val="000000"/>
                </a:solidFill>
                <a:latin typeface="Calibri"/>
                <a:sym typeface="Calibri"/>
              </a:rPr>
              <a:t>: not an afterthought</a:t>
            </a:r>
          </a:p>
          <a:p>
            <a:pPr marL="342900" lvl="0" indent="-342900" defTabSz="914400" fontAlgn="base"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</a:pPr>
            <a:r>
              <a:rPr lang="en-US" sz="2800" b="1" kern="0" dirty="0">
                <a:solidFill>
                  <a:srgbClr val="500050"/>
                </a:solidFill>
                <a:latin typeface="Calibri"/>
                <a:sym typeface="Calibri"/>
              </a:rPr>
              <a:t>TDD first</a:t>
            </a:r>
            <a:r>
              <a:rPr lang="en-US" sz="2800" kern="0" dirty="0">
                <a:solidFill>
                  <a:srgbClr val="000000"/>
                </a:solidFill>
                <a:latin typeface="Calibri"/>
                <a:sym typeface="Calibri"/>
              </a:rPr>
              <a:t>: built with and for TDD</a:t>
            </a:r>
            <a:endParaRPr lang="fr-FR" sz="2800" kern="0" dirty="0">
              <a:solidFill>
                <a:srgbClr val="000000"/>
              </a:solidFill>
              <a:latin typeface="Calibri"/>
              <a:sym typeface="Calibri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7197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Installation</a:t>
            </a:r>
            <a:br>
              <a:rPr lang="en-IN" dirty="0"/>
            </a:br>
            <a:endParaRPr lang="en-IN" dirty="0"/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457199" y="1205880"/>
            <a:ext cx="9952037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500050"/>
                </a:solidFill>
                <a:latin typeface="+mj-lt"/>
                <a:ea typeface="ＭＳ Ｐゴシック" pitchFamily="-65" charset="-128"/>
                <a:cs typeface="Calibri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Getting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Started</a:t>
            </a:r>
            <a:b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</a:b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http://xunit.github.io/docs/getting-started.html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457199" y="2060848"/>
            <a:ext cx="10714037" cy="472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1pPr>
            <a:lvl2pPr marL="742950" marR="0" indent="-28575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–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2pPr>
            <a:lvl3pPr marL="11430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3pPr>
            <a:lvl4pPr marL="16002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–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4pPr>
            <a:lvl5pPr marL="20574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»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Calibri"/>
                <a:ea typeface="+mn-ea"/>
                <a:sym typeface="Calibri"/>
              </a:rPr>
              <a:t>Create a class library</a:t>
            </a:r>
            <a:b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sym typeface="Calibri"/>
              </a:rPr>
            </a:br>
            <a:r>
              <a:rPr kumimoji="0" lang="en-I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sym typeface="Calibri"/>
              </a:rPr>
              <a:t>A test project is just a class library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/>
            </a:pPr>
            <a:endParaRPr kumimoji="0" lang="en-IN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Calibri"/>
                <a:ea typeface="+mn-ea"/>
                <a:sym typeface="Calibri"/>
              </a:rPr>
              <a:t>Add a reference to xUnit.net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/>
            </a:pP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rgbClr val="50005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/>
            </a:pP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rgbClr val="50005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rgbClr val="50005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None/>
              <a:tabLst/>
              <a:defRPr/>
            </a:pP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rgbClr val="50005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Calibri"/>
                <a:ea typeface="+mn-ea"/>
                <a:sym typeface="Calibri"/>
              </a:rPr>
              <a:t>Write your first tests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/>
            </a:pP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rgbClr val="500050"/>
              </a:solidFill>
              <a:effectLst/>
              <a:uLnTx/>
              <a:uFillTx/>
              <a:latin typeface="Calibri"/>
              <a:ea typeface="+mn-ea"/>
              <a:sym typeface="Calibri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Calibri"/>
                <a:ea typeface="+mn-ea"/>
                <a:sym typeface="Calibri"/>
              </a:rPr>
              <a:t>Add a reference to a xUnit.net runner</a:t>
            </a:r>
            <a:b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sym typeface="Calibri"/>
              </a:rPr>
            </a:br>
            <a:r>
              <a:rPr kumimoji="0" lang="en-I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sym typeface="Calibri"/>
              </a:rPr>
              <a:t>Console or VS</a:t>
            </a: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sym typeface="Calibri"/>
              </a:rPr>
              <a:t> </a:t>
            </a:r>
          </a:p>
        </p:txBody>
      </p:sp>
      <p:pic>
        <p:nvPicPr>
          <p:cNvPr id="1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3272668"/>
            <a:ext cx="4008437" cy="945805"/>
          </a:xfrm>
          <a:prstGeom prst="rect">
            <a:avLst/>
          </a:prstGeom>
        </p:spPr>
      </p:pic>
      <p:pic>
        <p:nvPicPr>
          <p:cNvPr id="1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1" y="1932473"/>
            <a:ext cx="4694236" cy="4803290"/>
          </a:xfrm>
          <a:prstGeom prst="rect">
            <a:avLst/>
          </a:prstGeom>
        </p:spPr>
      </p:pic>
      <p:pic>
        <p:nvPicPr>
          <p:cNvPr id="1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775151"/>
            <a:ext cx="4160836" cy="10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960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1FF4E5EF-A7EE-42D8-BBEA-D087044C36FF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C3BAF28A-4E63-4DB5-8E37-36491662522A}"/>
    </a:ext>
  </a:extLst>
</a:theme>
</file>

<file path=ppt/theme/theme3.xml><?xml version="1.0" encoding="utf-8"?>
<a:theme xmlns:a="http://schemas.openxmlformats.org/drawingml/2006/main" name="Generic Content">
  <a:themeElements>
    <a:clrScheme name="Cloud Campaign">
      <a:dk1>
        <a:srgbClr val="616161"/>
      </a:dk1>
      <a:lt1>
        <a:sysClr val="window" lastClr="FFFFFF"/>
      </a:lt1>
      <a:dk2>
        <a:srgbClr val="341547"/>
      </a:dk2>
      <a:lt2>
        <a:srgbClr val="541868"/>
      </a:lt2>
      <a:accent1>
        <a:srgbClr val="8A3986"/>
      </a:accent1>
      <a:accent2>
        <a:srgbClr val="2FAFE9"/>
      </a:accent2>
      <a:accent3>
        <a:srgbClr val="1B5CA9"/>
      </a:accent3>
      <a:accent4>
        <a:srgbClr val="F8C710"/>
      </a:accent4>
      <a:accent5>
        <a:srgbClr val="F17719"/>
      </a:accent5>
      <a:accent6>
        <a:srgbClr val="D52D1A"/>
      </a:accent6>
      <a:hlink>
        <a:srgbClr val="1B5CA9"/>
      </a:hlink>
      <a:folHlink>
        <a:srgbClr val="61625E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B4F816B8-EA9C-41C8-8CE0-884B13230C6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856</Words>
  <Application>Microsoft Office PowerPoint</Application>
  <PresentationFormat>Custom</PresentationFormat>
  <Paragraphs>171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Arial</vt:lpstr>
      <vt:lpstr>Calibri</vt:lpstr>
      <vt:lpstr>Consolas</vt:lpstr>
      <vt:lpstr>Courier New</vt:lpstr>
      <vt:lpstr>Segoe UI</vt:lpstr>
      <vt:lpstr>Segoe UI Light</vt:lpstr>
      <vt:lpstr>Wingdings</vt:lpstr>
      <vt:lpstr>Connect_2016_Template_Light</vt:lpstr>
      <vt:lpstr>Connect_2016_Template_Dark</vt:lpstr>
      <vt:lpstr>Generic Content</vt:lpstr>
      <vt:lpstr>Unit Testing with xUnit.net</vt:lpstr>
      <vt:lpstr>Agenda  </vt:lpstr>
      <vt:lpstr>What is xunit.net   </vt:lpstr>
      <vt:lpstr>Design Goals and Features</vt:lpstr>
      <vt:lpstr>Supported Platforms</vt:lpstr>
      <vt:lpstr>PowerPoint Presentation</vt:lpstr>
      <vt:lpstr>Lessons learned in Unit Testing (2007)</vt:lpstr>
      <vt:lpstr>xUnit Features</vt:lpstr>
      <vt:lpstr>Installation </vt:lpstr>
      <vt:lpstr>PowerPoint Presentation</vt:lpstr>
      <vt:lpstr>Test Discovery and Essential Attributes</vt:lpstr>
      <vt:lpstr>Asserts</vt:lpstr>
      <vt:lpstr>Asserting Test Results</vt:lpstr>
      <vt:lpstr>Asserting Test Results</vt:lpstr>
      <vt:lpstr>Asserting Test Results</vt:lpstr>
      <vt:lpstr>Data Driven Tests </vt:lpstr>
      <vt:lpstr>Theory Data Types</vt:lpstr>
      <vt:lpstr>Questions 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2016-11-11T17:12:51Z</dcterms:created>
  <dcterms:modified xsi:type="dcterms:W3CDTF">2017-08-08T10:18:39Z</dcterms:modified>
  <cp:category/>
</cp:coreProperties>
</file>