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10" r:id="rId2"/>
    <p:sldMasterId id="2147484348" r:id="rId3"/>
  </p:sldMasterIdLst>
  <p:notesMasterIdLst>
    <p:notesMasterId r:id="rId18"/>
  </p:notesMasterIdLst>
  <p:handoutMasterIdLst>
    <p:handoutMasterId r:id="rId19"/>
  </p:handoutMasterIdLst>
  <p:sldIdLst>
    <p:sldId id="1367" r:id="rId4"/>
    <p:sldId id="1493" r:id="rId5"/>
    <p:sldId id="1494" r:id="rId6"/>
    <p:sldId id="1496" r:id="rId7"/>
    <p:sldId id="1499" r:id="rId8"/>
    <p:sldId id="1500" r:id="rId9"/>
    <p:sldId id="1501" r:id="rId10"/>
    <p:sldId id="1502" r:id="rId11"/>
    <p:sldId id="1505" r:id="rId12"/>
    <p:sldId id="1506" r:id="rId13"/>
    <p:sldId id="1507" r:id="rId14"/>
    <p:sldId id="1498" r:id="rId15"/>
    <p:sldId id="1504" r:id="rId16"/>
    <p:sldId id="1503" r:id="rId1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Connect 2016 Template" id="{D3E95C9D-3DD4-45B7-BFD9-4AE9F68B7B97}">
          <p14:sldIdLst>
            <p14:sldId id="1367"/>
            <p14:sldId id="1493"/>
            <p14:sldId id="1494"/>
            <p14:sldId id="1496"/>
            <p14:sldId id="1499"/>
            <p14:sldId id="1500"/>
            <p14:sldId id="1501"/>
            <p14:sldId id="1502"/>
            <p14:sldId id="1505"/>
            <p14:sldId id="1506"/>
            <p14:sldId id="1507"/>
            <p14:sldId id="1498"/>
            <p14:sldId id="1504"/>
            <p14:sldId id="1503"/>
          </p14:sldIdLst>
        </p14:section>
      </p14:sectionLst>
    </p:ext>
    <p:ext uri="{EFAFB233-063F-42B5-8137-9DF3F51BA10A}">
      <p15:sldGuideLst xmlns:p15="http://schemas.microsoft.com/office/powerpoint/2012/main">
        <p15:guide id="1" pos="3917" userDrawn="1">
          <p15:clr>
            <a:srgbClr val="A4A3A4"/>
          </p15:clr>
        </p15:guide>
        <p15:guide id="2" orient="horz" pos="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272"/>
    <a:srgbClr val="000000"/>
    <a:srgbClr val="592C8C"/>
    <a:srgbClr val="505050"/>
    <a:srgbClr val="00BCF2"/>
    <a:srgbClr val="D2D2D2"/>
    <a:srgbClr val="0078D7"/>
    <a:srgbClr val="32145A"/>
    <a:srgbClr val="5C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8642" autoAdjust="0"/>
  </p:normalViewPr>
  <p:slideViewPr>
    <p:cSldViewPr>
      <p:cViewPr varScale="1">
        <p:scale>
          <a:sx n="63" d="100"/>
          <a:sy n="63" d="100"/>
        </p:scale>
        <p:origin x="924" y="66"/>
      </p:cViewPr>
      <p:guideLst>
        <p:guide pos="3917"/>
        <p:guide orient="horz" pos="2203"/>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3552"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Connect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9/11/2017 3:01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Connect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9/11/2017 3:01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9/11/2017 3:01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4854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9/11/2017 3:01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5532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9/11/2017 3:10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19834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36702"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 2">
    <p:bg>
      <p:bgPr>
        <a:solidFill>
          <a:srgbClr val="5C2D9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4230999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 3">
    <p:bg>
      <p:bgPr>
        <a:solidFill>
          <a:srgbClr val="00827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2455386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79437" y="1209973"/>
            <a:ext cx="1112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Rectangle 7"/>
          <p:cNvSpPr/>
          <p:nvPr userDrawn="1"/>
        </p:nvSpPr>
        <p:spPr bwMode="auto">
          <a:xfrm>
            <a:off x="1" y="6240463"/>
            <a:ext cx="12436474" cy="754062"/>
          </a:xfrm>
          <a:prstGeom prst="rect">
            <a:avLst/>
          </a:prstGeom>
          <a:solidFill>
            <a:schemeClr val="tx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3" name="Picture 2"/>
          <p:cNvPicPr>
            <a:picLocks noChangeAspect="1"/>
          </p:cNvPicPr>
          <p:nvPr userDrawn="1"/>
        </p:nvPicPr>
        <p:blipFill>
          <a:blip r:embed="rId3"/>
          <a:stretch>
            <a:fillRect/>
          </a:stretch>
        </p:blipFill>
        <p:spPr>
          <a:xfrm>
            <a:off x="9799637" y="6437471"/>
            <a:ext cx="2393633" cy="360045"/>
          </a:xfrm>
          <a:prstGeom prst="rect">
            <a:avLst/>
          </a:prstGeom>
        </p:spPr>
      </p:pic>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ppt_x"/>
                                          </p:val>
                                        </p:tav>
                                        <p:tav tm="100000">
                                          <p:val>
                                            <p:strVal val="#ppt_x"/>
                                          </p:val>
                                        </p:tav>
                                      </p:tavLst>
                                    </p:anim>
                                    <p:anim calcmode="lin" valueType="num">
                                      <p:cBhvr additive="base">
                                        <p:cTn id="8" dur="8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lain">
    <p:bg>
      <p:bgPr>
        <a:solidFill>
          <a:srgbClr val="0078D7"/>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solidFill>
                  <a:schemeClr val="bg1"/>
                </a:soli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Microsoft">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32039" y="2939754"/>
            <a:ext cx="4572396" cy="978493"/>
          </a:xfrm>
          <a:prstGeom prst="rect">
            <a:avLst/>
          </a:prstGeom>
        </p:spPr>
      </p:pic>
    </p:spTree>
    <p:extLst>
      <p:ext uri="{BB962C8B-B14F-4D97-AF65-F5344CB8AC3E}">
        <p14:creationId xmlns:p14="http://schemas.microsoft.com/office/powerpoint/2010/main" val="5813836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283328" y="3026924"/>
            <a:ext cx="5869818" cy="940676"/>
          </a:xfrm>
          <a:prstGeom prst="rect">
            <a:avLst/>
          </a:prstGeom>
        </p:spPr>
      </p:pic>
      <p:pic>
        <p:nvPicPr>
          <p:cNvPr id="19" name="Picture 18"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6"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4" name="Rectangle 13"/>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pic>
        <p:nvPicPr>
          <p:cNvPr id="17" name="Picture 16"/>
          <p:cNvPicPr>
            <a:picLocks noChangeAspect="1"/>
          </p:cNvPicPr>
          <p:nvPr userDrawn="1"/>
        </p:nvPicPr>
        <p:blipFill rotWithShape="1">
          <a:blip r:embed="rId4">
            <a:alphaModFix amt="10000"/>
          </a:blip>
          <a:srcRect t="43378" r="43213" b="10783"/>
          <a:stretch/>
        </p:blipFill>
        <p:spPr>
          <a:xfrm>
            <a:off x="3063793" y="487"/>
            <a:ext cx="9356808" cy="6994038"/>
          </a:xfrm>
          <a:prstGeom prst="rect">
            <a:avLst/>
          </a:prstGeom>
        </p:spPr>
      </p:pic>
      <p:pic>
        <p:nvPicPr>
          <p:cNvPr id="20" name="Picture 19"/>
          <p:cNvPicPr>
            <a:picLocks noChangeAspect="1"/>
          </p:cNvPicPr>
          <p:nvPr userDrawn="1"/>
        </p:nvPicPr>
        <p:blipFill>
          <a:blip r:embed="rId5"/>
          <a:stretch>
            <a:fillRect/>
          </a:stretch>
        </p:blipFill>
        <p:spPr>
          <a:xfrm>
            <a:off x="655637" y="360749"/>
            <a:ext cx="3181771" cy="509899"/>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2">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20"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1"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7" name="Rectangle 16"/>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pic>
        <p:nvPicPr>
          <p:cNvPr id="22" name="Picture 21"/>
          <p:cNvPicPr>
            <a:picLocks noChangeAspect="1"/>
          </p:cNvPicPr>
          <p:nvPr userDrawn="1"/>
        </p:nvPicPr>
        <p:blipFill>
          <a:blip r:embed="rId4"/>
          <a:stretch>
            <a:fillRect/>
          </a:stretch>
        </p:blipFill>
        <p:spPr>
          <a:xfrm>
            <a:off x="8980066" y="525462"/>
            <a:ext cx="3181771" cy="509899"/>
          </a:xfrm>
          <a:prstGeom prst="rect">
            <a:avLst/>
          </a:prstGeom>
        </p:spPr>
      </p:pic>
      <p:sp>
        <p:nvSpPr>
          <p:cNvPr id="27" name="Title 1"/>
          <p:cNvSpPr>
            <a:spLocks noGrp="1"/>
          </p:cNvSpPr>
          <p:nvPr>
            <p:ph type="title" hasCustomPrompt="1"/>
          </p:nvPr>
        </p:nvSpPr>
        <p:spPr>
          <a:xfrm>
            <a:off x="554038"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8" name="Text Placeholder 4"/>
          <p:cNvSpPr>
            <a:spLocks noGrp="1"/>
          </p:cNvSpPr>
          <p:nvPr>
            <p:ph type="body" sz="quarter" idx="12" hasCustomPrompt="1"/>
          </p:nvPr>
        </p:nvSpPr>
        <p:spPr>
          <a:xfrm>
            <a:off x="554037"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9"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rotWithShape="1">
          <a:blip r:embed="rId2">
            <a:alphaModFix amt="10000"/>
          </a:blip>
          <a:srcRect t="43378" r="43213" b="10783"/>
          <a:stretch/>
        </p:blipFill>
        <p:spPr>
          <a:xfrm>
            <a:off x="3063793" y="487"/>
            <a:ext cx="9356808" cy="6994038"/>
          </a:xfrm>
          <a:prstGeom prst="rect">
            <a:avLst/>
          </a:prstGeom>
        </p:spPr>
      </p:pic>
      <p:sp>
        <p:nvSpPr>
          <p:cNvPr id="20"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tx1"/>
                </a:solidFill>
                <a:latin typeface="+mj-lt"/>
              </a:defRPr>
            </a:lvl1pPr>
          </a:lstStyle>
          <a:p>
            <a:r>
              <a:rPr lang="en-US" dirty="0"/>
              <a:t>Demo</a:t>
            </a:r>
          </a:p>
        </p:txBody>
      </p:sp>
      <p:sp>
        <p:nvSpPr>
          <p:cNvPr id="22" name="Text Placeholder 4"/>
          <p:cNvSpPr>
            <a:spLocks noGrp="1"/>
          </p:cNvSpPr>
          <p:nvPr>
            <p:ph type="body" sz="quarter" idx="14" hasCustomPrompt="1"/>
          </p:nvPr>
        </p:nvSpPr>
        <p:spPr>
          <a:xfrm>
            <a:off x="554990" y="3946842"/>
            <a:ext cx="9363061" cy="664797"/>
          </a:xfrm>
          <a:prstGeom prst="rect">
            <a:avLst/>
          </a:prstGeom>
          <a:noFill/>
        </p:spPr>
        <p:txBody>
          <a:bodyPr wrap="square" lIns="146304" tIns="109728" rIns="146304" bIns="109728">
            <a:spAutoFit/>
          </a:bodyPr>
          <a:lstStyle>
            <a:lvl1pPr marL="0" indent="0">
              <a:spcBef>
                <a:spcPts val="0"/>
              </a:spcBef>
              <a:buNone/>
              <a:defRPr lang="en-US" sz="3200" kern="1200" spc="0" baseline="0" dirty="0">
                <a:solidFill>
                  <a:schemeClr val="tx1"/>
                </a:solidFill>
                <a:latin typeface="+mj-lt"/>
                <a:ea typeface="+mn-ea"/>
                <a:cs typeface="+mn-cs"/>
              </a:defRPr>
            </a:lvl1pPr>
          </a:lstStyle>
          <a:p>
            <a:pPr lvl="0"/>
            <a:r>
              <a:rPr lang="en-US" dirty="0"/>
              <a:t>Name</a:t>
            </a:r>
          </a:p>
        </p:txBody>
      </p:sp>
      <p:pic>
        <p:nvPicPr>
          <p:cNvPr id="7" name="Picture 6"/>
          <p:cNvPicPr>
            <a:picLocks noChangeAspect="1"/>
          </p:cNvPicPr>
          <p:nvPr userDrawn="1"/>
        </p:nvPicPr>
        <p:blipFill>
          <a:blip r:embed="rId3"/>
          <a:stretch>
            <a:fillRect/>
          </a:stretch>
        </p:blipFill>
        <p:spPr>
          <a:xfrm>
            <a:off x="8980066" y="6132783"/>
            <a:ext cx="3181771" cy="509899"/>
          </a:xfrm>
          <a:prstGeom prst="rect">
            <a:avLst/>
          </a:prstGeom>
        </p:spPr>
      </p:pic>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4" name="Title 1"/>
          <p:cNvSpPr>
            <a:spLocks noGrp="1"/>
          </p:cNvSpPr>
          <p:nvPr>
            <p:ph type="title" hasCustomPrompt="1"/>
          </p:nvPr>
        </p:nvSpPr>
        <p:spPr>
          <a:xfrm>
            <a:off x="543368" y="1209973"/>
            <a:ext cx="111887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6" name="Title 1"/>
          <p:cNvSpPr>
            <a:spLocks noGrp="1"/>
          </p:cNvSpPr>
          <p:nvPr>
            <p:ph type="title" hasCustomPrompt="1"/>
          </p:nvPr>
        </p:nvSpPr>
        <p:spPr>
          <a:xfrm>
            <a:off x="503236" y="2125662"/>
            <a:ext cx="1165860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3">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1745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6" y="2125662"/>
            <a:ext cx="116586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Right Photo">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3238" y="1241426"/>
            <a:ext cx="5333999" cy="2012859"/>
          </a:xfrm>
        </p:spPr>
        <p:txBody>
          <a:bodyPr wrap="square">
            <a:spAutoFit/>
          </a:bodyPr>
          <a:lstStyle>
            <a:lvl1pPr>
              <a:defRPr sz="6600" baseline="0">
                <a:solidFill>
                  <a:schemeClr val="tx1"/>
                </a:solidFill>
              </a:defRPr>
            </a:lvl1pPr>
          </a:lstStyle>
          <a:p>
            <a:r>
              <a:rPr lang="en-US" dirty="0"/>
              <a:t>50/50 photo layout</a:t>
            </a:r>
          </a:p>
        </p:txBody>
      </p:sp>
      <p:sp>
        <p:nvSpPr>
          <p:cNvPr id="6" name="Picture Placeholder 4"/>
          <p:cNvSpPr>
            <a:spLocks noGrp="1"/>
          </p:cNvSpPr>
          <p:nvPr>
            <p:ph type="pic" sz="quarter" idx="10"/>
          </p:nvPr>
        </p:nvSpPr>
        <p:spPr bwMode="ltGray">
          <a:xfrm>
            <a:off x="62325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83328" y="3026924"/>
            <a:ext cx="5869818" cy="940676"/>
          </a:xfrm>
          <a:prstGeom prst="rect">
            <a:avLst/>
          </a:prstGeom>
        </p:spPr>
      </p:pic>
      <p:pic>
        <p:nvPicPr>
          <p:cNvPr id="9"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2435131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Microsoft">
    <p:bg>
      <p:bgPr>
        <a:solidFill>
          <a:srgbClr val="505050"/>
        </a:solidFill>
        <a:effectLst/>
      </p:bgPr>
    </p:bg>
    <p:spTree>
      <p:nvGrpSpPr>
        <p:cNvPr id="1" name=""/>
        <p:cNvGrpSpPr/>
        <p:nvPr/>
      </p:nvGrpSpPr>
      <p:grpSpPr>
        <a:xfrm>
          <a:off x="0" y="0"/>
          <a:ext cx="0" cy="0"/>
          <a:chOff x="0" y="0"/>
          <a:chExt cx="0" cy="0"/>
        </a:xfrm>
      </p:grpSpPr>
      <p:pic>
        <p:nvPicPr>
          <p:cNvPr id="6"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1404" y="2944516"/>
            <a:ext cx="4573666" cy="978493"/>
          </a:xfrm>
          <a:prstGeom prst="rect">
            <a:avLst/>
          </a:prstGeom>
        </p:spPr>
      </p:pic>
      <p:sp>
        <p:nvSpPr>
          <p:cNvPr id="7"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2016 Microsoft Corporation. All rights reserved. </a:t>
            </a:r>
          </a:p>
        </p:txBody>
      </p:sp>
    </p:spTree>
    <p:extLst>
      <p:ext uri="{BB962C8B-B14F-4D97-AF65-F5344CB8AC3E}">
        <p14:creationId xmlns:p14="http://schemas.microsoft.com/office/powerpoint/2010/main" val="15967958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ic 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218" y="1212851"/>
            <a:ext cx="7722548" cy="1997202"/>
          </a:xfrm>
        </p:spPr>
        <p:txBody>
          <a:bodyPr/>
          <a:lstStyle>
            <a:lvl1pPr marL="0" indent="0">
              <a:buNone/>
              <a:defRPr>
                <a:solidFill>
                  <a:srgbClr val="616161"/>
                </a:solidFill>
              </a:defRPr>
            </a:lvl1pPr>
            <a:lvl2pPr marL="0" indent="0">
              <a:buFontTx/>
              <a:buNone/>
              <a:defRPr sz="1904">
                <a:solidFill>
                  <a:srgbClr val="616161"/>
                </a:solidFill>
              </a:defRPr>
            </a:lvl2pPr>
            <a:lvl3pPr marL="228499" indent="0">
              <a:buNone/>
              <a:defRPr>
                <a:solidFill>
                  <a:srgbClr val="616161"/>
                </a:solidFill>
              </a:defRPr>
            </a:lvl3pPr>
            <a:lvl4pPr marL="456996" indent="0">
              <a:buNone/>
              <a:defRPr>
                <a:solidFill>
                  <a:srgbClr val="616161"/>
                </a:solidFill>
              </a:defRPr>
            </a:lvl4pPr>
            <a:lvl5pPr marL="685494" indent="0">
              <a:buNone/>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8935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4">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9"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0"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63768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ic Title and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5" y="2133223"/>
            <a:ext cx="7783215" cy="2089279"/>
          </a:xfrm>
        </p:spPr>
        <p:txBody>
          <a:bodyPr wrap="square">
            <a:spAutoFit/>
          </a:bodyPr>
          <a:lstStyle>
            <a:lvl1pPr>
              <a:defRPr>
                <a:solidFill>
                  <a:srgbClr val="616161"/>
                </a:solidFill>
              </a:defRPr>
            </a:lvl1pPr>
            <a:lvl2pPr>
              <a:defRPr>
                <a:solidFill>
                  <a:srgbClr val="616161"/>
                </a:solidFill>
              </a:defRPr>
            </a:lvl2pPr>
            <a:lvl3pPr>
              <a:defRPr>
                <a:solidFill>
                  <a:srgbClr val="616161"/>
                </a:solidFill>
              </a:defRPr>
            </a:lvl3pPr>
            <a:lvl4pPr>
              <a:defRPr>
                <a:solidFill>
                  <a:srgbClr val="616161"/>
                </a:solidFill>
              </a:defRPr>
            </a:lvl4pPr>
            <a:lvl5pPr>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lvl1pPr>
              <a:defRPr>
                <a:solidFill>
                  <a:srgbClr val="616161"/>
                </a:solidFill>
              </a:defRPr>
            </a:lvl1pPr>
          </a:lstStyle>
          <a:p>
            <a:r>
              <a:rPr lang="en-US" dirty="0"/>
              <a:t>Click to edit Master title style</a:t>
            </a:r>
          </a:p>
        </p:txBody>
      </p:sp>
    </p:spTree>
    <p:extLst>
      <p:ext uri="{BB962C8B-B14F-4D97-AF65-F5344CB8AC3E}">
        <p14:creationId xmlns:p14="http://schemas.microsoft.com/office/powerpoint/2010/main" val="39182546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ic 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6" y="1212851"/>
            <a:ext cx="4112937" cy="2444688"/>
          </a:xfrm>
        </p:spPr>
        <p:txBody>
          <a:bodyPr wrap="square">
            <a:spAutoFit/>
          </a:bodyPr>
          <a:lstStyle>
            <a:lvl1pPr marL="0" indent="0">
              <a:spcBef>
                <a:spcPts val="1224"/>
              </a:spcBef>
              <a:buClr>
                <a:schemeClr val="tx1"/>
              </a:buClr>
              <a:buFont typeface="Wingdings" pitchFamily="2" charset="2"/>
              <a:buNone/>
              <a:defRPr sz="3672">
                <a:solidFill>
                  <a:schemeClr val="tx1"/>
                </a:solidFill>
              </a:defRPr>
            </a:lvl1pPr>
            <a:lvl2pPr marL="0" indent="0">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37318" y="1222669"/>
            <a:ext cx="3937881" cy="2444688"/>
          </a:xfrm>
        </p:spPr>
        <p:txBody>
          <a:bodyPr wrap="square">
            <a:spAutoFit/>
          </a:bodyPr>
          <a:lstStyle>
            <a:lvl1pPr marL="0" indent="0">
              <a:spcBef>
                <a:spcPts val="1224"/>
              </a:spcBef>
              <a:buClr>
                <a:schemeClr val="tx1"/>
              </a:buClr>
              <a:buFont typeface="Wingdings" pitchFamily="2" charset="2"/>
              <a:buNone/>
              <a:defRPr sz="3672">
                <a:solidFill>
                  <a:srgbClr val="616161"/>
                </a:solidFill>
              </a:defRPr>
            </a:lvl1pPr>
            <a:lvl2pPr marL="0" indent="0">
              <a:buNone/>
              <a:defRPr sz="1904">
                <a:solidFill>
                  <a:srgbClr val="616161"/>
                </a:solidFill>
              </a:defRPr>
            </a:lvl2pPr>
            <a:lvl3pPr marL="231673" indent="0">
              <a:buNone/>
              <a:tabLst/>
              <a:defRPr sz="1904">
                <a:solidFill>
                  <a:srgbClr val="616161"/>
                </a:solidFill>
              </a:defRPr>
            </a:lvl3pPr>
            <a:lvl4pPr marL="460170" indent="0">
              <a:buNone/>
              <a:defRPr>
                <a:solidFill>
                  <a:srgbClr val="616161"/>
                </a:solidFill>
              </a:defRPr>
            </a:lvl4pPr>
            <a:lvl5pPr marL="685494" indent="0">
              <a:buNone/>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p>
            <a:r>
              <a:rPr lang="en-US" dirty="0"/>
              <a:t>Click to edit Master title style</a:t>
            </a:r>
          </a:p>
        </p:txBody>
      </p:sp>
    </p:spTree>
    <p:extLst>
      <p:ext uri="{BB962C8B-B14F-4D97-AF65-F5344CB8AC3E}">
        <p14:creationId xmlns:p14="http://schemas.microsoft.com/office/powerpoint/2010/main" val="8514541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ic 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216" y="1212853"/>
            <a:ext cx="4102828"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27210" y="1212853"/>
            <a:ext cx="4079433"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44046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ic Three Column Content Tile Layout">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366215" y="2124076"/>
            <a:ext cx="3840806"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283624" y="2124076"/>
            <a:ext cx="3840806" cy="3657600"/>
          </a:xfrm>
          <a:solidFill>
            <a:srgbClr val="68217A"/>
          </a:solidFill>
          <a:ln>
            <a:noFill/>
          </a:ln>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1109278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ic Content Tile + Imag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66216" y="2120011"/>
            <a:ext cx="2869290"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5" name="Picture Placeholder 3"/>
          <p:cNvSpPr>
            <a:spLocks noGrp="1"/>
          </p:cNvSpPr>
          <p:nvPr>
            <p:ph type="pic" sz="quarter" idx="14"/>
          </p:nvPr>
        </p:nvSpPr>
        <p:spPr>
          <a:xfrm>
            <a:off x="3235507" y="2120011"/>
            <a:ext cx="5429582" cy="700826"/>
          </a:xfrm>
        </p:spPr>
        <p:txBody>
          <a:bodyPr/>
          <a:lstStyle>
            <a:lvl1pPr>
              <a:defRPr>
                <a:solidFill>
                  <a:srgbClr val="616161"/>
                </a:solidFill>
              </a:defRPr>
            </a:lvl1pPr>
          </a:lstStyle>
          <a:p>
            <a:endParaRPr lang="en-US" dirty="0"/>
          </a:p>
        </p:txBody>
      </p:sp>
    </p:spTree>
    <p:extLst>
      <p:ext uri="{BB962C8B-B14F-4D97-AF65-F5344CB8AC3E}">
        <p14:creationId xmlns:p14="http://schemas.microsoft.com/office/powerpoint/2010/main" val="18656637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ic 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40358289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eneric Title Only (No footer)">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2" name="Rectangle 1"/>
          <p:cNvSpPr/>
          <p:nvPr userDrawn="1"/>
        </p:nvSpPr>
        <p:spPr bwMode="auto">
          <a:xfrm>
            <a:off x="1" y="6422988"/>
            <a:ext cx="3249830" cy="57153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334409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neric Emphasis Content">
    <p:bg>
      <p:bgPr>
        <a:solidFill>
          <a:schemeClr val="tx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6217" y="2124076"/>
            <a:ext cx="11697695" cy="1275149"/>
          </a:xfrm>
        </p:spPr>
        <p:txBody>
          <a:bodyPr wrap="square">
            <a:spAutoFit/>
          </a:bodyPr>
          <a:lstStyle>
            <a:lvl1pPr marL="0" indent="0">
              <a:spcBef>
                <a:spcPts val="1224"/>
              </a:spcBef>
              <a:buClr>
                <a:schemeClr val="tx1"/>
              </a:buClr>
              <a:buFont typeface="Wingdings" pitchFamily="2" charset="2"/>
              <a:buNone/>
              <a:defRPr sz="5304">
                <a:solidFill>
                  <a:schemeClr val="tx1"/>
                </a:solidFill>
              </a:defRPr>
            </a:lvl1pPr>
            <a:lvl2pPr marL="0" indent="0">
              <a:spcBef>
                <a:spcPts val="1080"/>
              </a:spcBef>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p:txBody>
      </p:sp>
      <p:sp>
        <p:nvSpPr>
          <p:cNvPr id="2" name="Rectangle 1"/>
          <p:cNvSpPr/>
          <p:nvPr userDrawn="1"/>
        </p:nvSpPr>
        <p:spPr bwMode="auto">
          <a:xfrm>
            <a:off x="1" y="6489195"/>
            <a:ext cx="3132366" cy="50533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226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709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6218" y="1221162"/>
            <a:ext cx="7853990" cy="1995109"/>
          </a:xfrm>
        </p:spPr>
        <p:txBody>
          <a:bodyPr/>
          <a:lstStyle>
            <a:lvl1pPr marL="0" indent="0">
              <a:buNone/>
              <a:defRPr sz="3400">
                <a:solidFill>
                  <a:srgbClr val="616161"/>
                </a:solidFill>
                <a:latin typeface="Segoe UI" pitchFamily="34" charset="0"/>
                <a:cs typeface="Segoe UI" pitchFamily="34" charset="0"/>
              </a:defRPr>
            </a:lvl1pPr>
            <a:lvl2pPr marL="346399" indent="0">
              <a:buNone/>
              <a:defRPr>
                <a:solidFill>
                  <a:srgbClr val="616161"/>
                </a:solidFill>
                <a:latin typeface="Segoe UI" pitchFamily="34" charset="0"/>
                <a:cs typeface="Segoe UI" pitchFamily="34" charset="0"/>
              </a:defRPr>
            </a:lvl2pPr>
            <a:lvl3pPr marL="584349" indent="0">
              <a:buNone/>
              <a:defRPr>
                <a:solidFill>
                  <a:srgbClr val="616161"/>
                </a:solidFill>
                <a:latin typeface="Segoe UI" pitchFamily="34" charset="0"/>
                <a:cs typeface="Segoe UI" pitchFamily="34" charset="0"/>
              </a:defRPr>
            </a:lvl3pPr>
            <a:lvl4pPr marL="814202" indent="0">
              <a:buNone/>
              <a:defRPr>
                <a:solidFill>
                  <a:srgbClr val="616161"/>
                </a:solidFill>
                <a:latin typeface="Segoe UI" pitchFamily="34" charset="0"/>
                <a:cs typeface="Segoe UI" pitchFamily="34" charset="0"/>
              </a:defRPr>
            </a:lvl4pPr>
            <a:lvl5pPr marL="1050530" indent="0">
              <a:buNone/>
              <a:defRPr>
                <a:solidFill>
                  <a:srgbClr val="61616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461678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72265"/>
            <a:ext cx="5943599"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ic 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216" y="1212851"/>
            <a:ext cx="8147209" cy="2902711"/>
          </a:xfrm>
          <a:prstGeom prst="rect">
            <a:avLst/>
          </a:prstGeom>
        </p:spPr>
        <p:txBody>
          <a:bodyPr/>
          <a:lstStyle>
            <a:lvl1pPr marL="290384" indent="-290384">
              <a:buClr>
                <a:schemeClr val="tx1"/>
              </a:buClr>
              <a:buSzPct val="90000"/>
              <a:buFont typeface="Arial" pitchFamily="34" charset="0"/>
              <a:buChar char="•"/>
              <a:defRPr sz="3672">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48" indent="-280862">
              <a:buClr>
                <a:schemeClr val="tx1"/>
              </a:buClr>
              <a:buSzPct val="90000"/>
              <a:buFont typeface="Arial" pitchFamily="34" charset="0"/>
              <a:buChar char="•"/>
              <a:defRPr sz="32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30" indent="-290384">
              <a:buClr>
                <a:schemeClr val="tx1"/>
              </a:buClr>
              <a:buSzPct val="90000"/>
              <a:buFont typeface="Arial" pitchFamily="34" charset="0"/>
              <a:buChar char="•"/>
              <a:defRPr sz="272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27" indent="-22849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27" indent="-228499">
              <a:buClr>
                <a:schemeClr val="tx1"/>
              </a:buClr>
              <a:buSzPct val="90000"/>
              <a:buFont typeface="Arial" pitchFamily="34" charset="0"/>
              <a:buChar char="•"/>
              <a:defRPr sz="1904">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4" y="6363076"/>
            <a:ext cx="12436476" cy="631451"/>
          </a:xfrm>
          <a:prstGeom prst="rect">
            <a:avLst/>
          </a:prstGeom>
          <a:solidFill>
            <a:srgbClr val="FFFF99"/>
          </a:solidFill>
        </p:spPr>
        <p:txBody>
          <a:bodyPr wrap="square" lIns="114265" tIns="57131" rIns="114265" bIns="57131"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2" name="Footer Placeholder 1"/>
          <p:cNvSpPr>
            <a:spLocks noGrp="1"/>
          </p:cNvSpPr>
          <p:nvPr>
            <p:ph type="ftr" sz="quarter" idx="12"/>
          </p:nvPr>
        </p:nvSpPr>
        <p:spPr>
          <a:xfrm>
            <a:off x="380077" y="6460050"/>
            <a:ext cx="3939451" cy="371475"/>
          </a:xfrm>
          <a:prstGeom prst="rect">
            <a:avLst/>
          </a:prstGeom>
        </p:spPr>
        <p:txBody>
          <a:bodyPr lIns="80047" tIns="40023" rIns="80047" bIns="40023"/>
          <a:lstStyle/>
          <a:p>
            <a:endParaRPr lang="en-US" dirty="0"/>
          </a:p>
        </p:txBody>
      </p:sp>
      <p:sp>
        <p:nvSpPr>
          <p:cNvPr id="5" name="Slide Number Placeholder 4"/>
          <p:cNvSpPr>
            <a:spLocks noGrp="1"/>
          </p:cNvSpPr>
          <p:nvPr>
            <p:ph type="sldNum" sz="quarter" idx="13"/>
          </p:nvPr>
        </p:nvSpPr>
        <p:spPr>
          <a:xfrm>
            <a:off x="9176033" y="6460047"/>
            <a:ext cx="2902198" cy="371475"/>
          </a:xfrm>
          <a:prstGeom prst="rect">
            <a:avLst/>
          </a:prstGeom>
        </p:spPr>
        <p:txBody>
          <a:bodyPr lIns="80047" tIns="40023" rIns="80047" bIns="40023"/>
          <a:lstStyle/>
          <a:p>
            <a:r>
              <a:rPr lang="en-US"/>
              <a:t>1</a:t>
            </a:r>
            <a:endParaRPr lang="en-US" dirty="0"/>
          </a:p>
        </p:txBody>
      </p:sp>
    </p:spTree>
    <p:extLst>
      <p:ext uri="{BB962C8B-B14F-4D97-AF65-F5344CB8AC3E}">
        <p14:creationId xmlns:p14="http://schemas.microsoft.com/office/powerpoint/2010/main" val="123418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81692"/>
            <a:ext cx="5943599"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6"/>
            <a:chOff x="12618967" y="0"/>
            <a:chExt cx="952401" cy="5766966"/>
          </a:xfrm>
        </p:grpSpPr>
        <p:grpSp>
          <p:nvGrpSpPr>
            <p:cNvPr id="18" name="Group 17"/>
            <p:cNvGrpSpPr/>
            <p:nvPr userDrawn="1"/>
          </p:nvGrpSpPr>
          <p:grpSpPr>
            <a:xfrm>
              <a:off x="12618967" y="0"/>
              <a:ext cx="952401" cy="5766966"/>
              <a:chOff x="12618967" y="0"/>
              <a:chExt cx="952401" cy="5766966"/>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0970856" y="3489620"/>
                <a:ext cx="3925458" cy="629233"/>
                <a:chOff x="3254158" y="4203959"/>
                <a:chExt cx="3925458" cy="629233"/>
              </a:xfrm>
            </p:grpSpPr>
            <p:sp>
              <p:nvSpPr>
                <p:cNvPr id="33" name="Rectangle 32"/>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341" r:id="rId4"/>
    <p:sldLayoutId id="2147484342" r:id="rId5"/>
    <p:sldLayoutId id="2147484295" r:id="rId6"/>
    <p:sldLayoutId id="2147484240" r:id="rId7"/>
    <p:sldLayoutId id="2147484296" r:id="rId8"/>
    <p:sldLayoutId id="2147484241" r:id="rId9"/>
    <p:sldLayoutId id="2147484297" r:id="rId10"/>
    <p:sldLayoutId id="2147484244" r:id="rId11"/>
    <p:sldLayoutId id="2147484298" r:id="rId12"/>
    <p:sldLayoutId id="2147484245" r:id="rId13"/>
    <p:sldLayoutId id="2147484247" r:id="rId14"/>
    <p:sldLayoutId id="2147484337" r:id="rId15"/>
    <p:sldLayoutId id="2147484249" r:id="rId16"/>
    <p:sldLayoutId id="2147484343" r:id="rId17"/>
    <p:sldLayoutId id="2147484344" r:id="rId18"/>
    <p:sldLayoutId id="2147484301" r:id="rId19"/>
    <p:sldLayoutId id="2147484252" r:id="rId20"/>
    <p:sldLayoutId id="2147484251" r:id="rId21"/>
    <p:sldLayoutId id="2147484257" r:id="rId22"/>
    <p:sldLayoutId id="2147484258" r:id="rId23"/>
    <p:sldLayoutId id="2147484260" r:id="rId24"/>
    <p:sldLayoutId id="2147484299" r:id="rId25"/>
    <p:sldLayoutId id="2147484345" r:id="rId26"/>
    <p:sldLayoutId id="2147484263" r:id="rId2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64" name="Group 63"/>
          <p:cNvGrpSpPr/>
          <p:nvPr userDrawn="1"/>
        </p:nvGrpSpPr>
        <p:grpSpPr>
          <a:xfrm>
            <a:off x="12618967" y="0"/>
            <a:ext cx="952401" cy="5766966"/>
            <a:chOff x="12618967" y="0"/>
            <a:chExt cx="952401" cy="5766966"/>
          </a:xfrm>
        </p:grpSpPr>
        <p:grpSp>
          <p:nvGrpSpPr>
            <p:cNvPr id="65" name="Group 64"/>
            <p:cNvGrpSpPr/>
            <p:nvPr userDrawn="1"/>
          </p:nvGrpSpPr>
          <p:grpSpPr>
            <a:xfrm>
              <a:off x="12618967" y="0"/>
              <a:ext cx="952401" cy="5766966"/>
              <a:chOff x="12618967" y="0"/>
              <a:chExt cx="952401" cy="5766966"/>
            </a:xfrm>
          </p:grpSpPr>
          <p:grpSp>
            <p:nvGrpSpPr>
              <p:cNvPr id="67" name="Group 66"/>
              <p:cNvGrpSpPr/>
              <p:nvPr userDrawn="1"/>
            </p:nvGrpSpPr>
            <p:grpSpPr>
              <a:xfrm rot="5400000">
                <a:off x="11582059" y="1045293"/>
                <a:ext cx="2703052" cy="629236"/>
                <a:chOff x="1586734" y="4543426"/>
                <a:chExt cx="2703052" cy="629236"/>
              </a:xfrm>
            </p:grpSpPr>
            <p:sp>
              <p:nvSpPr>
                <p:cNvPr id="74" name="Rectangle 73"/>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5" name="Rectangle 74"/>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76" name="Rectangle 75"/>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77" name="Rectangle 76"/>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9" name="Rectangle 78"/>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68" name="Group 67"/>
              <p:cNvGrpSpPr/>
              <p:nvPr userDrawn="1"/>
            </p:nvGrpSpPr>
            <p:grpSpPr>
              <a:xfrm rot="5400000">
                <a:off x="10970856" y="3489620"/>
                <a:ext cx="3925458" cy="629233"/>
                <a:chOff x="3254158" y="4203959"/>
                <a:chExt cx="3925458" cy="629233"/>
              </a:xfrm>
            </p:grpSpPr>
            <p:sp>
              <p:nvSpPr>
                <p:cNvPr id="71" name="Rectangle 70"/>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72" name="Rectangle 71"/>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73" name="Rectangle 72"/>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69" name="TextBox 6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Main colors</a:t>
                </a:r>
              </a:p>
            </p:txBody>
          </p:sp>
          <p:sp>
            <p:nvSpPr>
              <p:cNvPr id="70" name="TextBox 6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Secondary colors (use only when</a:t>
                </a:r>
                <a:r>
                  <a:rPr lang="en-US" sz="1000" baseline="0" dirty="0">
                    <a:solidFill>
                      <a:schemeClr val="bg1"/>
                    </a:solidFill>
                  </a:rPr>
                  <a:t> necessary)</a:t>
                </a:r>
                <a:endParaRPr lang="en-US" sz="1000" dirty="0">
                  <a:solidFill>
                    <a:schemeClr val="bg1"/>
                  </a:solidFill>
                </a:endParaRPr>
              </a:p>
            </p:txBody>
          </p:sp>
        </p:grpSp>
        <p:sp>
          <p:nvSpPr>
            <p:cNvPr id="66" name="Rectangle 65"/>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46" r:id="rId19"/>
    <p:sldLayoutId id="2147484347" r:id="rId20"/>
    <p:sldLayoutId id="2147484336"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17" y="295279"/>
            <a:ext cx="11697695" cy="917575"/>
          </a:xfrm>
          <a:prstGeom prst="rect">
            <a:avLst/>
          </a:prstGeom>
        </p:spPr>
        <p:txBody>
          <a:bodyPr vert="horz" wrap="square" lIns="107536" tIns="67211" rIns="107536" bIns="67211" rtlCol="0" anchor="t">
            <a:noAutofit/>
          </a:bodyPr>
          <a:lstStyle/>
          <a:p>
            <a:r>
              <a:rPr lang="en-US" dirty="0"/>
              <a:t>Click to edit Master title style</a:t>
            </a:r>
          </a:p>
        </p:txBody>
      </p:sp>
      <p:sp>
        <p:nvSpPr>
          <p:cNvPr id="4" name="Text Placeholder 3"/>
          <p:cNvSpPr>
            <a:spLocks noGrp="1"/>
          </p:cNvSpPr>
          <p:nvPr>
            <p:ph type="body" idx="1"/>
          </p:nvPr>
        </p:nvSpPr>
        <p:spPr>
          <a:xfrm>
            <a:off x="366218" y="1212855"/>
            <a:ext cx="8147208" cy="2089279"/>
          </a:xfrm>
          <a:prstGeom prst="rect">
            <a:avLst/>
          </a:prstGeom>
        </p:spPr>
        <p:txBody>
          <a:bodyPr vert="horz" wrap="square" lIns="107536" tIns="67211" rIns="107536" bIns="67211"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70413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ransition>
    <p:fade/>
  </p:transition>
  <p:hf hdr="0" dt="0"/>
  <p:txStyles>
    <p:titleStyle>
      <a:lvl1pPr algn="l" defTabSz="932327" rtl="0" eaLnBrk="1" latinLnBrk="0" hangingPunct="1">
        <a:lnSpc>
          <a:spcPct val="90000"/>
        </a:lnSpc>
        <a:spcBef>
          <a:spcPct val="0"/>
        </a:spcBef>
        <a:buNone/>
        <a:defRPr lang="en-US" sz="5304" b="0" kern="1200" cap="none" spc="-102" baseline="0" dirty="0" smtClean="0">
          <a:ln w="3175">
            <a:noFill/>
          </a:ln>
          <a:solidFill>
            <a:srgbClr val="616161"/>
          </a:solidFill>
          <a:effectLst/>
          <a:latin typeface="+mj-lt"/>
          <a:ea typeface="+mn-ea"/>
          <a:cs typeface="Segoe UI" pitchFamily="34" charset="0"/>
        </a:defRPr>
      </a:lvl1pPr>
    </p:titleStyle>
    <p:bodyStyle>
      <a:lvl1pPr marL="342749" marR="0" indent="-342749" algn="l" defTabSz="932327" rtl="0" eaLnBrk="1" fontAlgn="auto" latinLnBrk="0" hangingPunct="1">
        <a:lnSpc>
          <a:spcPct val="90000"/>
        </a:lnSpc>
        <a:spcBef>
          <a:spcPct val="20000"/>
        </a:spcBef>
        <a:spcAft>
          <a:spcPts val="0"/>
        </a:spcAft>
        <a:buClrTx/>
        <a:buSzPct val="90000"/>
        <a:buFont typeface="Arial" pitchFamily="34" charset="0"/>
        <a:buChar char="•"/>
        <a:tabLst/>
        <a:defRPr sz="4080" kern="1200" spc="0" baseline="0">
          <a:gradFill>
            <a:gsLst>
              <a:gs pos="1250">
                <a:schemeClr val="tx1"/>
              </a:gs>
              <a:gs pos="100000">
                <a:schemeClr val="tx1"/>
              </a:gs>
            </a:gsLst>
            <a:lin ang="5400000" scaled="0"/>
          </a:gradFill>
          <a:latin typeface="+mj-lt"/>
          <a:ea typeface="+mn-ea"/>
          <a:cs typeface="+mn-cs"/>
        </a:defRPr>
      </a:lvl1pPr>
      <a:lvl2pPr marL="583941" marR="0" indent="-241192" algn="l" defTabSz="932327"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46"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904" kern="1200" spc="0" baseline="0">
          <a:gradFill>
            <a:gsLst>
              <a:gs pos="1250">
                <a:schemeClr val="tx1"/>
              </a:gs>
              <a:gs pos="100000">
                <a:schemeClr val="tx1"/>
              </a:gs>
            </a:gsLst>
            <a:lin ang="5400000" scaled="0"/>
          </a:gradFill>
          <a:latin typeface="+mn-lt"/>
          <a:ea typeface="+mn-ea"/>
          <a:cs typeface="+mn-cs"/>
        </a:defRPr>
      </a:lvl3pPr>
      <a:lvl4pPr marL="1028242"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4pPr>
      <a:lvl5pPr marL="1256739"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5pPr>
      <a:lvl6pPr marL="256390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6pPr>
      <a:lvl7pPr marL="3030065"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7pPr>
      <a:lvl8pPr marL="349623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8pPr>
      <a:lvl9pPr marL="3962394"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9pPr>
    </p:bodyStyle>
    <p:otherStyle>
      <a:defPPr>
        <a:defRPr lang="en-US"/>
      </a:defPPr>
      <a:lvl1pPr marL="0" algn="l" defTabSz="932327" rtl="0" eaLnBrk="1" latinLnBrk="0" hangingPunct="1">
        <a:defRPr sz="1768" kern="1200">
          <a:solidFill>
            <a:schemeClr val="tx1"/>
          </a:solidFill>
          <a:latin typeface="+mn-lt"/>
          <a:ea typeface="+mn-ea"/>
          <a:cs typeface="+mn-cs"/>
        </a:defRPr>
      </a:lvl1pPr>
      <a:lvl2pPr marL="466166" algn="l" defTabSz="932327" rtl="0" eaLnBrk="1" latinLnBrk="0" hangingPunct="1">
        <a:defRPr sz="1768" kern="1200">
          <a:solidFill>
            <a:schemeClr val="tx1"/>
          </a:solidFill>
          <a:latin typeface="+mn-lt"/>
          <a:ea typeface="+mn-ea"/>
          <a:cs typeface="+mn-cs"/>
        </a:defRPr>
      </a:lvl2pPr>
      <a:lvl3pPr marL="932327" algn="l" defTabSz="932327" rtl="0" eaLnBrk="1" latinLnBrk="0" hangingPunct="1">
        <a:defRPr sz="1768" kern="1200">
          <a:solidFill>
            <a:schemeClr val="tx1"/>
          </a:solidFill>
          <a:latin typeface="+mn-lt"/>
          <a:ea typeface="+mn-ea"/>
          <a:cs typeface="+mn-cs"/>
        </a:defRPr>
      </a:lvl3pPr>
      <a:lvl4pPr marL="1398491" algn="l" defTabSz="932327" rtl="0" eaLnBrk="1" latinLnBrk="0" hangingPunct="1">
        <a:defRPr sz="1768" kern="1200">
          <a:solidFill>
            <a:schemeClr val="tx1"/>
          </a:solidFill>
          <a:latin typeface="+mn-lt"/>
          <a:ea typeface="+mn-ea"/>
          <a:cs typeface="+mn-cs"/>
        </a:defRPr>
      </a:lvl4pPr>
      <a:lvl5pPr marL="1864655" algn="l" defTabSz="932327" rtl="0" eaLnBrk="1" latinLnBrk="0" hangingPunct="1">
        <a:defRPr sz="1768" kern="1200">
          <a:solidFill>
            <a:schemeClr val="tx1"/>
          </a:solidFill>
          <a:latin typeface="+mn-lt"/>
          <a:ea typeface="+mn-ea"/>
          <a:cs typeface="+mn-cs"/>
        </a:defRPr>
      </a:lvl5pPr>
      <a:lvl6pPr marL="2330818" algn="l" defTabSz="932327" rtl="0" eaLnBrk="1" latinLnBrk="0" hangingPunct="1">
        <a:defRPr sz="1768" kern="1200">
          <a:solidFill>
            <a:schemeClr val="tx1"/>
          </a:solidFill>
          <a:latin typeface="+mn-lt"/>
          <a:ea typeface="+mn-ea"/>
          <a:cs typeface="+mn-cs"/>
        </a:defRPr>
      </a:lvl6pPr>
      <a:lvl7pPr marL="2796984" algn="l" defTabSz="932327" rtl="0" eaLnBrk="1" latinLnBrk="0" hangingPunct="1">
        <a:defRPr sz="1768" kern="1200">
          <a:solidFill>
            <a:schemeClr val="tx1"/>
          </a:solidFill>
          <a:latin typeface="+mn-lt"/>
          <a:ea typeface="+mn-ea"/>
          <a:cs typeface="+mn-cs"/>
        </a:defRPr>
      </a:lvl7pPr>
      <a:lvl8pPr marL="3263147" algn="l" defTabSz="932327" rtl="0" eaLnBrk="1" latinLnBrk="0" hangingPunct="1">
        <a:defRPr sz="1768" kern="1200">
          <a:solidFill>
            <a:schemeClr val="tx1"/>
          </a:solidFill>
          <a:latin typeface="+mn-lt"/>
          <a:ea typeface="+mn-ea"/>
          <a:cs typeface="+mn-cs"/>
        </a:defRPr>
      </a:lvl8pPr>
      <a:lvl9pPr marL="3729312" algn="l" defTabSz="932327"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asdk.github.io/WasmFiddle/?xk3e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338" y="2049462"/>
            <a:ext cx="11607799" cy="1828786"/>
          </a:xfrm>
        </p:spPr>
        <p:txBody>
          <a:bodyPr/>
          <a:lstStyle/>
          <a:p>
            <a:pPr algn="ctr"/>
            <a:r>
              <a:rPr lang="en-IN" b="1" dirty="0"/>
              <a:t>Introduction to Web Assembly</a:t>
            </a:r>
            <a:endParaRPr lang="en-US" b="1" dirty="0"/>
          </a:p>
        </p:txBody>
      </p:sp>
      <p:sp>
        <p:nvSpPr>
          <p:cNvPr id="2" name="Text Placeholder 1"/>
          <p:cNvSpPr>
            <a:spLocks noGrp="1"/>
          </p:cNvSpPr>
          <p:nvPr>
            <p:ph type="body" sz="quarter" idx="12"/>
          </p:nvPr>
        </p:nvSpPr>
        <p:spPr/>
        <p:txBody>
          <a:bodyPr/>
          <a:lstStyle/>
          <a:p>
            <a:r>
              <a:rPr lang="en-IN" b="1" dirty="0"/>
              <a:t>Kishorekumar</a:t>
            </a:r>
          </a:p>
        </p:txBody>
      </p:sp>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Sections of Web Assembly</a:t>
            </a:r>
          </a:p>
        </p:txBody>
      </p:sp>
      <p:sp>
        <p:nvSpPr>
          <p:cNvPr id="3" name="Text Placeholder 2"/>
          <p:cNvSpPr>
            <a:spLocks noGrp="1"/>
          </p:cNvSpPr>
          <p:nvPr>
            <p:ph type="body" sz="quarter" idx="10"/>
          </p:nvPr>
        </p:nvSpPr>
        <p:spPr>
          <a:xfrm>
            <a:off x="274638" y="1221157"/>
            <a:ext cx="11887199" cy="2220608"/>
          </a:xfrm>
        </p:spPr>
        <p:txBody>
          <a:bodyPr/>
          <a:lstStyle/>
          <a:p>
            <a:pPr marL="342900" indent="-342900">
              <a:buFont typeface="Arial" panose="020B0604020202020204" pitchFamily="34" charset="0"/>
              <a:buChar char="•"/>
            </a:pPr>
            <a:r>
              <a:rPr lang="en-IN" sz="2400" b="1" dirty="0">
                <a:latin typeface="Calibri" panose="020F0502020204030204" pitchFamily="34" charset="0"/>
              </a:rPr>
              <a:t>Table</a:t>
            </a:r>
            <a:r>
              <a:rPr lang="en-IN" sz="2400" dirty="0">
                <a:latin typeface="Calibri" panose="020F0502020204030204" pitchFamily="34" charset="0"/>
              </a:rPr>
              <a:t>. Makes it possible to map to values outside of the </a:t>
            </a:r>
            <a:r>
              <a:rPr lang="en-IN" sz="2400" dirty="0" err="1">
                <a:latin typeface="Calibri" panose="020F0502020204030204" pitchFamily="34" charset="0"/>
              </a:rPr>
              <a:t>WebAssembly</a:t>
            </a:r>
            <a:r>
              <a:rPr lang="en-IN" sz="2400" dirty="0">
                <a:latin typeface="Calibri" panose="020F0502020204030204" pitchFamily="34" charset="0"/>
              </a:rPr>
              <a:t> module, such as JavaScript objects. This is especially useful for allowing indirect function calls.</a:t>
            </a:r>
          </a:p>
          <a:p>
            <a:pPr marL="342900" indent="-342900">
              <a:buFont typeface="Arial" panose="020B0604020202020204" pitchFamily="34" charset="0"/>
              <a:buChar char="•"/>
            </a:pPr>
            <a:r>
              <a:rPr lang="en-IN" sz="2400" b="1" dirty="0">
                <a:latin typeface="Calibri" panose="020F0502020204030204" pitchFamily="34" charset="0"/>
              </a:rPr>
              <a:t>Data</a:t>
            </a:r>
            <a:r>
              <a:rPr lang="en-IN" sz="2400" dirty="0">
                <a:latin typeface="Calibri" panose="020F0502020204030204" pitchFamily="34" charset="0"/>
              </a:rPr>
              <a:t>. Initializes imported or local memory.</a:t>
            </a:r>
          </a:p>
          <a:p>
            <a:pPr marL="342900" indent="-342900">
              <a:buFont typeface="Arial" panose="020B0604020202020204" pitchFamily="34" charset="0"/>
              <a:buChar char="•"/>
            </a:pPr>
            <a:r>
              <a:rPr lang="en-IN" sz="2400" b="1" dirty="0">
                <a:latin typeface="Calibri" panose="020F0502020204030204" pitchFamily="34" charset="0"/>
              </a:rPr>
              <a:t>Element</a:t>
            </a:r>
            <a:r>
              <a:rPr lang="en-IN" sz="2400" dirty="0">
                <a:latin typeface="Calibri" panose="020F0502020204030204" pitchFamily="34" charset="0"/>
              </a:rPr>
              <a:t>. Initializes an imported or local table.</a:t>
            </a:r>
          </a:p>
          <a:p>
            <a:endParaRPr lang="en-IN" dirty="0"/>
          </a:p>
        </p:txBody>
      </p:sp>
    </p:spTree>
    <p:extLst>
      <p:ext uri="{BB962C8B-B14F-4D97-AF65-F5344CB8AC3E}">
        <p14:creationId xmlns:p14="http://schemas.microsoft.com/office/powerpoint/2010/main" val="33694637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4437" y="2125662"/>
            <a:ext cx="6349999" cy="1828786"/>
          </a:xfrm>
        </p:spPr>
        <p:txBody>
          <a:bodyPr/>
          <a:lstStyle/>
          <a:p>
            <a:pPr algn="ctr"/>
            <a:r>
              <a:rPr lang="en-IN" dirty="0">
                <a:latin typeface="Calibri" panose="020F0502020204030204" pitchFamily="34" charset="0"/>
              </a:rPr>
              <a:t>DEMO</a:t>
            </a:r>
            <a:br>
              <a:rPr lang="en-IN" dirty="0">
                <a:latin typeface="Calibri" panose="020F0502020204030204" pitchFamily="34" charset="0"/>
              </a:rPr>
            </a:br>
            <a:r>
              <a:rPr lang="en-IN" sz="2800" dirty="0">
                <a:solidFill>
                  <a:schemeClr val="tx2"/>
                </a:solidFill>
                <a:highlight>
                  <a:srgbClr val="FFFFFF"/>
                </a:highlight>
                <a:latin typeface="Calibri" panose="020F0502020204030204" pitchFamily="34" charset="0"/>
                <a:hlinkClick r:id="rId3"/>
              </a:rPr>
              <a:t>https://wasdk.github.io/WasmFiddle/?xk3e1</a:t>
            </a:r>
            <a:endParaRPr lang="en-IN" sz="2800" dirty="0">
              <a:solidFill>
                <a:schemeClr val="tx2"/>
              </a:solidFill>
              <a:highlight>
                <a:srgbClr val="FFFFFF"/>
              </a:highlight>
              <a:latin typeface="Calibri" panose="020F0502020204030204" pitchFamily="34" charset="0"/>
            </a:endParaRPr>
          </a:p>
        </p:txBody>
      </p:sp>
    </p:spTree>
    <p:extLst>
      <p:ext uri="{BB962C8B-B14F-4D97-AF65-F5344CB8AC3E}">
        <p14:creationId xmlns:p14="http://schemas.microsoft.com/office/powerpoint/2010/main" val="82795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err="1"/>
              <a:t>What</a:t>
            </a:r>
            <a:r>
              <a:rPr lang="fr-FR" dirty="0"/>
              <a:t> </a:t>
            </a:r>
            <a:r>
              <a:rPr lang="fr-FR" dirty="0" err="1"/>
              <a:t>it</a:t>
            </a:r>
            <a:r>
              <a:rPr lang="fr-FR" dirty="0"/>
              <a:t> </a:t>
            </a:r>
            <a:r>
              <a:rPr lang="fr-FR" dirty="0" err="1"/>
              <a:t>is</a:t>
            </a:r>
            <a:r>
              <a:rPr lang="fr-FR" dirty="0"/>
              <a:t> for</a:t>
            </a:r>
            <a:endParaRPr lang="en-IN" dirty="0"/>
          </a:p>
        </p:txBody>
      </p:sp>
      <p:sp>
        <p:nvSpPr>
          <p:cNvPr id="4" name="Espace réservé du contenu 2"/>
          <p:cNvSpPr>
            <a:spLocks noGrp="1"/>
          </p:cNvSpPr>
          <p:nvPr>
            <p:ph type="body" sz="quarter" idx="10"/>
          </p:nvPr>
        </p:nvSpPr>
        <p:spPr>
          <a:xfrm>
            <a:off x="525361" y="1410538"/>
            <a:ext cx="11887199" cy="4173450"/>
          </a:xfrm>
        </p:spPr>
        <p:txBody>
          <a:bodyPr/>
          <a:lstStyle/>
          <a:p>
            <a:pPr marL="342900" indent="-342900">
              <a:buFont typeface="Arial" panose="020B0604020202020204" pitchFamily="34" charset="0"/>
              <a:buChar char="•"/>
            </a:pPr>
            <a:r>
              <a:rPr lang="fr-FR" sz="2400" dirty="0" err="1">
                <a:latin typeface="Calibri" panose="020F0502020204030204" pitchFamily="34" charset="0"/>
                <a:cs typeface="Calibri" panose="020F0502020204030204" pitchFamily="34" charset="0"/>
              </a:rPr>
              <a:t>Fill</a:t>
            </a:r>
            <a:r>
              <a:rPr lang="fr-FR" sz="2400" dirty="0">
                <a:latin typeface="Calibri" panose="020F0502020204030204" pitchFamily="34" charset="0"/>
                <a:cs typeface="Calibri" panose="020F0502020204030204" pitchFamily="34" charset="0"/>
              </a:rPr>
              <a:t> gaps in JavaScript</a:t>
            </a:r>
          </a:p>
          <a:p>
            <a:pPr marL="342900" indent="-342900">
              <a:buFont typeface="Arial" panose="020B0604020202020204" pitchFamily="34" charset="0"/>
              <a:buChar char="•"/>
            </a:pPr>
            <a:r>
              <a:rPr lang="fr-FR" sz="2400" dirty="0" err="1">
                <a:latin typeface="Calibri" panose="020F0502020204030204" pitchFamily="34" charset="0"/>
                <a:cs typeface="Calibri" panose="020F0502020204030204" pitchFamily="34" charset="0"/>
              </a:rPr>
              <a:t>Develop</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using</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language</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you</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like</a:t>
            </a:r>
            <a:endParaRPr lang="fr-F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sz="2400" dirty="0">
                <a:latin typeface="Calibri" panose="020F0502020204030204" pitchFamily="34" charset="0"/>
                <a:cs typeface="Calibri" panose="020F0502020204030204" pitchFamily="34" charset="0"/>
              </a:rPr>
              <a:t>Heavy </a:t>
            </a:r>
            <a:r>
              <a:rPr lang="fr-FR" sz="2400" dirty="0" err="1">
                <a:latin typeface="Calibri" panose="020F0502020204030204" pitchFamily="34" charset="0"/>
                <a:cs typeface="Calibri" panose="020F0502020204030204" pitchFamily="34" charset="0"/>
              </a:rPr>
              <a:t>calculation</a:t>
            </a:r>
            <a:endParaRPr lang="fr-F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sz="2400" dirty="0" err="1">
                <a:latin typeface="Calibri" panose="020F0502020204030204" pitchFamily="34" charset="0"/>
                <a:cs typeface="Calibri" panose="020F0502020204030204" pitchFamily="34" charset="0"/>
              </a:rPr>
              <a:t>Examples</a:t>
            </a:r>
            <a:r>
              <a:rPr lang="fr-FR"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fr-FR" sz="2400" dirty="0">
                <a:latin typeface="Calibri" panose="020F0502020204030204" pitchFamily="34" charset="0"/>
                <a:cs typeface="Calibri" panose="020F0502020204030204" pitchFamily="34" charset="0"/>
              </a:rPr>
              <a:t>P2P applications</a:t>
            </a:r>
          </a:p>
          <a:p>
            <a:pPr marL="342900" indent="-342900">
              <a:buFont typeface="Arial" panose="020B0604020202020204" pitchFamily="34" charset="0"/>
              <a:buChar char="•"/>
            </a:pPr>
            <a:r>
              <a:rPr lang="fr-FR" sz="2400" dirty="0">
                <a:latin typeface="Calibri" panose="020F0502020204030204" pitchFamily="34" charset="0"/>
                <a:cs typeface="Calibri" panose="020F0502020204030204" pitchFamily="34" charset="0"/>
              </a:rPr>
              <a:t>Image / </a:t>
            </a:r>
            <a:r>
              <a:rPr lang="fr-FR" sz="2400" dirty="0" err="1">
                <a:latin typeface="Calibri" panose="020F0502020204030204" pitchFamily="34" charset="0"/>
                <a:cs typeface="Calibri" panose="020F0502020204030204" pitchFamily="34" charset="0"/>
              </a:rPr>
              <a:t>Video</a:t>
            </a:r>
            <a:r>
              <a:rPr lang="fr-FR" sz="2400" dirty="0">
                <a:latin typeface="Calibri" panose="020F0502020204030204" pitchFamily="34" charset="0"/>
                <a:cs typeface="Calibri" panose="020F0502020204030204" pitchFamily="34" charset="0"/>
              </a:rPr>
              <a:t> / Music </a:t>
            </a:r>
            <a:r>
              <a:rPr lang="fr-FR" sz="2400" dirty="0" err="1">
                <a:latin typeface="Calibri" panose="020F0502020204030204" pitchFamily="34" charset="0"/>
                <a:cs typeface="Calibri" panose="020F0502020204030204" pitchFamily="34" charset="0"/>
              </a:rPr>
              <a:t>editing</a:t>
            </a:r>
            <a:endParaRPr lang="fr-F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sz="2400" dirty="0">
                <a:latin typeface="Calibri" panose="020F0502020204030204" pitchFamily="34" charset="0"/>
                <a:cs typeface="Calibri" panose="020F0502020204030204" pitchFamily="34" charset="0"/>
              </a:rPr>
              <a:t>Live </a:t>
            </a:r>
            <a:r>
              <a:rPr lang="fr-FR" sz="2400" dirty="0" err="1">
                <a:latin typeface="Calibri" panose="020F0502020204030204" pitchFamily="34" charset="0"/>
                <a:cs typeface="Calibri" panose="020F0502020204030204" pitchFamily="34" charset="0"/>
              </a:rPr>
              <a:t>video</a:t>
            </a:r>
            <a:r>
              <a:rPr lang="fr-FR" sz="2400" dirty="0">
                <a:latin typeface="Calibri" panose="020F0502020204030204" pitchFamily="34" charset="0"/>
                <a:cs typeface="Calibri" panose="020F0502020204030204" pitchFamily="34" charset="0"/>
              </a:rPr>
              <a:t> augmentation</a:t>
            </a:r>
          </a:p>
          <a:p>
            <a:pPr marL="342900" indent="-342900">
              <a:buFont typeface="Arial" panose="020B0604020202020204" pitchFamily="34" charset="0"/>
              <a:buChar char="•"/>
            </a:pPr>
            <a:r>
              <a:rPr lang="fr-FR" sz="2400" dirty="0">
                <a:latin typeface="Calibri" panose="020F0502020204030204" pitchFamily="34" charset="0"/>
                <a:cs typeface="Calibri" panose="020F0502020204030204" pitchFamily="34" charset="0"/>
              </a:rPr>
              <a:t>Platform simulation</a:t>
            </a:r>
          </a:p>
          <a:p>
            <a:pPr marL="342900" indent="-342900">
              <a:buFont typeface="Arial" panose="020B0604020202020204" pitchFamily="34" charset="0"/>
              <a:buChar char="•"/>
            </a:pPr>
            <a:r>
              <a:rPr lang="fr-FR" sz="2400" dirty="0">
                <a:latin typeface="Calibri" panose="020F0502020204030204" pitchFamily="34" charset="0"/>
                <a:cs typeface="Calibri" panose="020F0502020204030204" pitchFamily="34" charset="0"/>
              </a:rPr>
              <a:t>CAD application</a:t>
            </a:r>
          </a:p>
          <a:p>
            <a:endParaRPr lang="fr-FR" sz="2400" dirty="0">
              <a:solidFill>
                <a:srgbClr val="500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6579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Web Assembly is faster than JS		</a:t>
            </a:r>
          </a:p>
        </p:txBody>
      </p:sp>
      <p:sp>
        <p:nvSpPr>
          <p:cNvPr id="3" name="Text Placeholder 2"/>
          <p:cNvSpPr>
            <a:spLocks noGrp="1"/>
          </p:cNvSpPr>
          <p:nvPr>
            <p:ph type="body" sz="quarter" idx="10"/>
          </p:nvPr>
        </p:nvSpPr>
        <p:spPr>
          <a:xfrm>
            <a:off x="274638" y="1221157"/>
            <a:ext cx="11887199" cy="5507662"/>
          </a:xfrm>
        </p:spPr>
        <p:txBody>
          <a:bodyPr/>
          <a:lstStyle/>
          <a:p>
            <a:r>
              <a:rPr lang="en-IN" sz="2400" dirty="0" err="1">
                <a:latin typeface="Calibri" panose="020F0502020204030204" pitchFamily="34" charset="0"/>
              </a:rPr>
              <a:t>WebAssembly</a:t>
            </a:r>
            <a:r>
              <a:rPr lang="en-IN" sz="2400" dirty="0">
                <a:latin typeface="Calibri" panose="020F0502020204030204" pitchFamily="34" charset="0"/>
              </a:rPr>
              <a:t> is faster than JavaScript in many cases because:</a:t>
            </a:r>
          </a:p>
          <a:p>
            <a:pPr marL="342900" indent="-342900">
              <a:buFont typeface="Arial" panose="020B0604020202020204" pitchFamily="34" charset="0"/>
              <a:buChar char="•"/>
            </a:pPr>
            <a:r>
              <a:rPr lang="en-IN" sz="2400" dirty="0">
                <a:latin typeface="Calibri" panose="020F0502020204030204" pitchFamily="34" charset="0"/>
              </a:rPr>
              <a:t>fetching </a:t>
            </a:r>
            <a:r>
              <a:rPr lang="en-IN" sz="2400" dirty="0" err="1">
                <a:latin typeface="Calibri" panose="020F0502020204030204" pitchFamily="34" charset="0"/>
              </a:rPr>
              <a:t>WebAssembly</a:t>
            </a:r>
            <a:r>
              <a:rPr lang="en-IN" sz="2400" dirty="0">
                <a:latin typeface="Calibri" panose="020F0502020204030204" pitchFamily="34" charset="0"/>
              </a:rPr>
              <a:t> takes less time because it is more compact than JavaScript, even when compressed.</a:t>
            </a:r>
          </a:p>
          <a:p>
            <a:pPr marL="342900" indent="-342900">
              <a:buFont typeface="Arial" panose="020B0604020202020204" pitchFamily="34" charset="0"/>
              <a:buChar char="•"/>
            </a:pPr>
            <a:r>
              <a:rPr lang="en-IN" sz="2400" dirty="0">
                <a:latin typeface="Calibri" panose="020F0502020204030204" pitchFamily="34" charset="0"/>
              </a:rPr>
              <a:t>decoding </a:t>
            </a:r>
            <a:r>
              <a:rPr lang="en-IN" sz="2400" dirty="0" err="1">
                <a:latin typeface="Calibri" panose="020F0502020204030204" pitchFamily="34" charset="0"/>
              </a:rPr>
              <a:t>WebAssembly</a:t>
            </a:r>
            <a:r>
              <a:rPr lang="en-IN" sz="2400" dirty="0">
                <a:latin typeface="Calibri" panose="020F0502020204030204" pitchFamily="34" charset="0"/>
              </a:rPr>
              <a:t> takes less time than parsing JavaScript.</a:t>
            </a:r>
          </a:p>
          <a:p>
            <a:pPr marL="342900" indent="-342900">
              <a:buFont typeface="Arial" panose="020B0604020202020204" pitchFamily="34" charset="0"/>
              <a:buChar char="•"/>
            </a:pPr>
            <a:r>
              <a:rPr lang="en-IN" sz="2400" dirty="0">
                <a:latin typeface="Calibri" panose="020F0502020204030204" pitchFamily="34" charset="0"/>
              </a:rPr>
              <a:t>compiling and optimizing takes less time because </a:t>
            </a:r>
            <a:r>
              <a:rPr lang="en-IN" sz="2400" dirty="0" err="1">
                <a:latin typeface="Calibri" panose="020F0502020204030204" pitchFamily="34" charset="0"/>
              </a:rPr>
              <a:t>WebAssembly</a:t>
            </a:r>
            <a:r>
              <a:rPr lang="en-IN" sz="2400" dirty="0">
                <a:latin typeface="Calibri" panose="020F0502020204030204" pitchFamily="34" charset="0"/>
              </a:rPr>
              <a:t> is closer to machine code than JavaScript and already has gone through optimization on the server side.</a:t>
            </a:r>
          </a:p>
          <a:p>
            <a:pPr marL="342900" indent="-342900">
              <a:buFont typeface="Arial" panose="020B0604020202020204" pitchFamily="34" charset="0"/>
              <a:buChar char="•"/>
            </a:pPr>
            <a:r>
              <a:rPr lang="en-IN" sz="2400" dirty="0">
                <a:latin typeface="Calibri" panose="020F0502020204030204" pitchFamily="34" charset="0"/>
              </a:rPr>
              <a:t>reoptimizing doesn’t need to happen because </a:t>
            </a:r>
            <a:r>
              <a:rPr lang="en-IN" sz="2400" dirty="0" err="1">
                <a:latin typeface="Calibri" panose="020F0502020204030204" pitchFamily="34" charset="0"/>
              </a:rPr>
              <a:t>WebAssembly</a:t>
            </a:r>
            <a:r>
              <a:rPr lang="en-IN" sz="2400" dirty="0">
                <a:latin typeface="Calibri" panose="020F0502020204030204" pitchFamily="34" charset="0"/>
              </a:rPr>
              <a:t> has types and other information built in, so the JS engine doesn’t need to speculate when it optimizes the way it does with JavaScript.</a:t>
            </a:r>
          </a:p>
          <a:p>
            <a:pPr marL="342900" indent="-342900">
              <a:buFont typeface="Arial" panose="020B0604020202020204" pitchFamily="34" charset="0"/>
              <a:buChar char="•"/>
            </a:pPr>
            <a:r>
              <a:rPr lang="en-IN" sz="2400" dirty="0">
                <a:latin typeface="Calibri" panose="020F0502020204030204" pitchFamily="34" charset="0"/>
              </a:rPr>
              <a:t>executing often takes less time because there are fewer compiler tricks and </a:t>
            </a:r>
            <a:r>
              <a:rPr lang="en-IN" sz="2400" dirty="0" err="1">
                <a:latin typeface="Calibri" panose="020F0502020204030204" pitchFamily="34" charset="0"/>
              </a:rPr>
              <a:t>gotchas</a:t>
            </a:r>
            <a:r>
              <a:rPr lang="en-IN" sz="2400" dirty="0">
                <a:latin typeface="Calibri" panose="020F0502020204030204" pitchFamily="34" charset="0"/>
              </a:rPr>
              <a:t> that the developer needs to know to write consistently performant code, plus </a:t>
            </a:r>
            <a:r>
              <a:rPr lang="en-IN" sz="2400" dirty="0" err="1">
                <a:latin typeface="Calibri" panose="020F0502020204030204" pitchFamily="34" charset="0"/>
              </a:rPr>
              <a:t>WebAssembly’s</a:t>
            </a:r>
            <a:r>
              <a:rPr lang="en-IN" sz="2400" dirty="0">
                <a:latin typeface="Calibri" panose="020F0502020204030204" pitchFamily="34" charset="0"/>
              </a:rPr>
              <a:t> set of instructions are more ideal for machines.</a:t>
            </a:r>
          </a:p>
          <a:p>
            <a:pPr marL="342900" indent="-342900">
              <a:buFont typeface="Arial" panose="020B0604020202020204" pitchFamily="34" charset="0"/>
              <a:buChar char="•"/>
            </a:pPr>
            <a:r>
              <a:rPr lang="en-IN" sz="2400" dirty="0">
                <a:latin typeface="Calibri" panose="020F0502020204030204" pitchFamily="34" charset="0"/>
              </a:rPr>
              <a:t>garbage collection is not required since the memory is managed manually.</a:t>
            </a:r>
          </a:p>
          <a:p>
            <a:endParaRPr lang="en-IN" dirty="0"/>
          </a:p>
        </p:txBody>
      </p:sp>
    </p:spTree>
    <p:extLst>
      <p:ext uri="{BB962C8B-B14F-4D97-AF65-F5344CB8AC3E}">
        <p14:creationId xmlns:p14="http://schemas.microsoft.com/office/powerpoint/2010/main" val="272191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RoadMap</a:t>
            </a:r>
          </a:p>
        </p:txBody>
      </p:sp>
      <p:sp>
        <p:nvSpPr>
          <p:cNvPr id="3" name="Text Placeholder 2"/>
          <p:cNvSpPr>
            <a:spLocks noGrp="1"/>
          </p:cNvSpPr>
          <p:nvPr>
            <p:ph type="body" sz="quarter" idx="10"/>
          </p:nvPr>
        </p:nvSpPr>
        <p:spPr>
          <a:xfrm>
            <a:off x="274638" y="1221156"/>
            <a:ext cx="11887199" cy="4333505"/>
          </a:xfrm>
        </p:spPr>
        <p:txBody>
          <a:bodyPr/>
          <a:lstStyle/>
          <a:p>
            <a:pPr marL="342900" indent="-342900">
              <a:buFont typeface="Arial" panose="020B0604020202020204" pitchFamily="34" charset="0"/>
              <a:buChar char="•"/>
            </a:pPr>
            <a:r>
              <a:rPr lang="en-IN" sz="2400" dirty="0">
                <a:latin typeface="Calibri" panose="020F0502020204030204" pitchFamily="34" charset="0"/>
              </a:rPr>
              <a:t>Full threading support</a:t>
            </a:r>
          </a:p>
          <a:p>
            <a:pPr marL="342900" indent="-342900">
              <a:buFont typeface="Arial" panose="020B0604020202020204" pitchFamily="34" charset="0"/>
              <a:buChar char="•"/>
            </a:pPr>
            <a:r>
              <a:rPr lang="en-IN" sz="2400" dirty="0">
                <a:latin typeface="Calibri" panose="020F0502020204030204" pitchFamily="34" charset="0"/>
              </a:rPr>
              <a:t>SIMD types and </a:t>
            </a:r>
            <a:r>
              <a:rPr lang="en-IN" sz="2400" dirty="0" err="1">
                <a:latin typeface="Calibri" panose="020F0502020204030204" pitchFamily="34" charset="0"/>
              </a:rPr>
              <a:t>intrinsics</a:t>
            </a:r>
            <a:endParaRPr lang="en-IN" sz="2400" dirty="0">
              <a:latin typeface="Calibri" panose="020F0502020204030204" pitchFamily="34" charset="0"/>
            </a:endParaRPr>
          </a:p>
          <a:p>
            <a:pPr marL="342900" indent="-342900">
              <a:buFont typeface="Arial" panose="020B0604020202020204" pitchFamily="34" charset="0"/>
              <a:buChar char="•"/>
            </a:pPr>
            <a:r>
              <a:rPr lang="en-IN" sz="2400" dirty="0">
                <a:latin typeface="Calibri" panose="020F0502020204030204" pitchFamily="34" charset="0"/>
              </a:rPr>
              <a:t>Zero-cost exceptions (stack inspection and unwinding)</a:t>
            </a:r>
          </a:p>
          <a:p>
            <a:pPr marL="342900" indent="-342900">
              <a:buFont typeface="Arial" panose="020B0604020202020204" pitchFamily="34" charset="0"/>
              <a:buChar char="•"/>
            </a:pPr>
            <a:r>
              <a:rPr lang="en-IN" sz="2400" dirty="0">
                <a:latin typeface="Calibri" panose="020F0502020204030204" pitchFamily="34" charset="0"/>
              </a:rPr>
              <a:t>Coroutines</a:t>
            </a:r>
          </a:p>
          <a:p>
            <a:pPr marL="342900" indent="-342900">
              <a:buFont typeface="Arial" panose="020B0604020202020204" pitchFamily="34" charset="0"/>
              <a:buChar char="•"/>
            </a:pPr>
            <a:r>
              <a:rPr lang="en-IN" sz="2400" dirty="0">
                <a:latin typeface="Calibri" panose="020F0502020204030204" pitchFamily="34" charset="0"/>
              </a:rPr>
              <a:t>Dynamic linking</a:t>
            </a:r>
          </a:p>
          <a:p>
            <a:pPr marL="342900" indent="-342900">
              <a:buFont typeface="Arial" panose="020B0604020202020204" pitchFamily="34" charset="0"/>
              <a:buChar char="•"/>
            </a:pPr>
            <a:r>
              <a:rPr lang="en-IN" sz="2400" dirty="0">
                <a:latin typeface="Calibri" panose="020F0502020204030204" pitchFamily="34" charset="0"/>
              </a:rPr>
              <a:t>DOM integration</a:t>
            </a:r>
          </a:p>
          <a:p>
            <a:pPr marL="342900" indent="-342900">
              <a:buFont typeface="Arial" panose="020B0604020202020204" pitchFamily="34" charset="0"/>
              <a:buChar char="•"/>
            </a:pPr>
            <a:r>
              <a:rPr lang="en-IN" sz="2400" dirty="0">
                <a:latin typeface="Calibri" panose="020F0502020204030204" pitchFamily="34" charset="0"/>
              </a:rPr>
              <a:t>Integrated garbage collection</a:t>
            </a:r>
          </a:p>
          <a:p>
            <a:pPr marL="342900" indent="-342900">
              <a:buFont typeface="Arial" panose="020B0604020202020204" pitchFamily="34" charset="0"/>
              <a:buChar char="•"/>
            </a:pPr>
            <a:r>
              <a:rPr lang="en-IN" sz="2400" dirty="0">
                <a:latin typeface="Calibri" panose="020F0502020204030204" pitchFamily="34" charset="0"/>
              </a:rPr>
              <a:t>Tail-call optimization</a:t>
            </a:r>
          </a:p>
          <a:p>
            <a:pPr marL="342900" indent="-342900">
              <a:buFont typeface="Arial" panose="020B0604020202020204" pitchFamily="34" charset="0"/>
              <a:buChar char="•"/>
            </a:pPr>
            <a:r>
              <a:rPr lang="en-IN" sz="2400" dirty="0">
                <a:latin typeface="Calibri" panose="020F0502020204030204" pitchFamily="34" charset="0"/>
              </a:rPr>
              <a:t>Multi-process support</a:t>
            </a:r>
          </a:p>
          <a:p>
            <a:endParaRPr lang="en-IN" dirty="0"/>
          </a:p>
        </p:txBody>
      </p:sp>
    </p:spTree>
    <p:extLst>
      <p:ext uri="{BB962C8B-B14F-4D97-AF65-F5344CB8AC3E}">
        <p14:creationId xmlns:p14="http://schemas.microsoft.com/office/powerpoint/2010/main" val="10690955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Agenda </a:t>
            </a:r>
            <a:br>
              <a:rPr lang="en-IN" dirty="0"/>
            </a:br>
            <a:endParaRPr lang="en-IN" dirty="0"/>
          </a:p>
        </p:txBody>
      </p:sp>
      <p:sp>
        <p:nvSpPr>
          <p:cNvPr id="3" name="Text Placeholder 2"/>
          <p:cNvSpPr>
            <a:spLocks noGrp="1"/>
          </p:cNvSpPr>
          <p:nvPr>
            <p:ph type="body" sz="quarter" idx="10"/>
          </p:nvPr>
        </p:nvSpPr>
        <p:spPr>
          <a:xfrm>
            <a:off x="274639" y="1212849"/>
            <a:ext cx="10210798" cy="5539978"/>
          </a:xfrm>
        </p:spPr>
        <p:txBody>
          <a:bodyPr/>
          <a:lstStyle/>
          <a:p>
            <a:r>
              <a:rPr lang="en-IN" sz="4800" dirty="0"/>
              <a:t>What is Web Assembly</a:t>
            </a:r>
          </a:p>
          <a:p>
            <a:r>
              <a:rPr lang="en-IN" sz="4800" dirty="0"/>
              <a:t>Evolution of Web Assembly</a:t>
            </a:r>
          </a:p>
          <a:p>
            <a:r>
              <a:rPr lang="en-IN" sz="4800" dirty="0"/>
              <a:t>Web Assembly Structure</a:t>
            </a:r>
          </a:p>
          <a:p>
            <a:r>
              <a:rPr lang="en-IN" sz="4800" dirty="0"/>
              <a:t>What it is for</a:t>
            </a:r>
          </a:p>
          <a:p>
            <a:r>
              <a:rPr lang="en-IN" sz="4800"/>
              <a:t>Roadmap</a:t>
            </a:r>
            <a:endParaRPr lang="en-IN" sz="4800" dirty="0"/>
          </a:p>
          <a:p>
            <a:pPr marL="0" indent="0">
              <a:buNone/>
            </a:pPr>
            <a:endParaRPr lang="en-IN" sz="4800" dirty="0"/>
          </a:p>
          <a:p>
            <a:endParaRPr lang="en-IN" dirty="0"/>
          </a:p>
        </p:txBody>
      </p:sp>
    </p:spTree>
    <p:extLst>
      <p:ext uri="{BB962C8B-B14F-4D97-AF65-F5344CB8AC3E}">
        <p14:creationId xmlns:p14="http://schemas.microsoft.com/office/powerpoint/2010/main" val="4011667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4638" y="982662"/>
            <a:ext cx="369397" cy="627864"/>
          </a:xfrm>
          <a:prstGeom prst="rect">
            <a:avLst/>
          </a:prstGeom>
          <a:noFill/>
        </p:spPr>
        <p:txBody>
          <a:bodyPr wrap="none" lIns="182880" tIns="146304" rIns="182880" bIns="146304" rtlCol="0">
            <a:spAutoFit/>
          </a:bodyPr>
          <a:lstStyle/>
          <a:p>
            <a:pPr>
              <a:lnSpc>
                <a:spcPct val="90000"/>
              </a:lnSpc>
              <a:spcAft>
                <a:spcPts val="600"/>
              </a:spcAft>
            </a:pPr>
            <a:endParaRPr lang="en-IN" sz="2400" dirty="0" err="1">
              <a:gradFill>
                <a:gsLst>
                  <a:gs pos="2917">
                    <a:schemeClr val="tx1"/>
                  </a:gs>
                  <a:gs pos="30000">
                    <a:schemeClr val="tx1"/>
                  </a:gs>
                </a:gsLst>
                <a:lin ang="5400000" scaled="0"/>
              </a:gradFill>
            </a:endParaRPr>
          </a:p>
        </p:txBody>
      </p:sp>
      <p:sp>
        <p:nvSpPr>
          <p:cNvPr id="3" name="Rectangle 2"/>
          <p:cNvSpPr/>
          <p:nvPr/>
        </p:nvSpPr>
        <p:spPr>
          <a:xfrm>
            <a:off x="457200" y="1563428"/>
            <a:ext cx="10439401" cy="5109091"/>
          </a:xfrm>
          <a:prstGeom prst="rect">
            <a:avLst/>
          </a:prstGeom>
        </p:spPr>
        <p:txBody>
          <a:bodyPr wrap="square">
            <a:spAutoFit/>
          </a:bodyPr>
          <a:lstStyle/>
          <a:p>
            <a:pPr marL="457200" indent="-457200">
              <a:spcBef>
                <a:spcPct val="0"/>
              </a:spcBef>
              <a:buFont typeface="Arial" panose="020B0604020202020204" pitchFamily="34" charset="0"/>
              <a:buChar char="•"/>
            </a:pPr>
            <a:r>
              <a:rPr lang="en-IN" altLang="en-US" sz="2800" dirty="0">
                <a:solidFill>
                  <a:srgbClr val="2E414E"/>
                </a:solidFill>
                <a:latin typeface="Calibri" panose="020F0502020204030204" pitchFamily="34" charset="0"/>
              </a:rPr>
              <a:t>Web Assembly is a new type of code that can be run in modern web browsers</a:t>
            </a:r>
          </a:p>
          <a:p>
            <a:pPr marL="457200" indent="-457200">
              <a:spcBef>
                <a:spcPct val="0"/>
              </a:spcBef>
              <a:buFont typeface="Arial" panose="020B0604020202020204" pitchFamily="34" charset="0"/>
              <a:buChar char="•"/>
            </a:pPr>
            <a:r>
              <a:rPr lang="en-IN" altLang="en-US" sz="2800" dirty="0">
                <a:solidFill>
                  <a:srgbClr val="2E414E"/>
                </a:solidFill>
                <a:latin typeface="Calibri" panose="020F0502020204030204" pitchFamily="34" charset="0"/>
              </a:rPr>
              <a:t>it is a low-level assembly-like language with a compact binary format that runs with near-native performance and provides languages such as C/C++ with a compilation target so that they can run on the web</a:t>
            </a:r>
          </a:p>
          <a:p>
            <a:pPr marL="457200" indent="-457200">
              <a:spcBef>
                <a:spcPct val="0"/>
              </a:spcBef>
              <a:buFont typeface="Arial" panose="020B0604020202020204" pitchFamily="34" charset="0"/>
              <a:buChar char="•"/>
            </a:pPr>
            <a:r>
              <a:rPr lang="en-IN" altLang="en-US" sz="2800" dirty="0">
                <a:solidFill>
                  <a:srgbClr val="2E414E"/>
                </a:solidFill>
                <a:latin typeface="Calibri" panose="020F0502020204030204" pitchFamily="34" charset="0"/>
              </a:rPr>
              <a:t>It is also designed to run alongside JavaScript, allowing both to work together</a:t>
            </a:r>
          </a:p>
          <a:p>
            <a:pPr marL="457200" indent="-457200">
              <a:spcBef>
                <a:spcPct val="0"/>
              </a:spcBef>
              <a:buFont typeface="Arial" panose="020B0604020202020204" pitchFamily="34" charset="0"/>
              <a:buChar char="•"/>
            </a:pPr>
            <a:r>
              <a:rPr lang="en-IN" altLang="en-US" sz="2800" dirty="0">
                <a:solidFill>
                  <a:srgbClr val="2E414E"/>
                </a:solidFill>
                <a:latin typeface="Calibri" panose="020F0502020204030204" pitchFamily="34" charset="0"/>
              </a:rPr>
              <a:t>New Standard developed by Mozilla, Microsoft, Google and Apple</a:t>
            </a:r>
          </a:p>
          <a:p>
            <a:pPr marL="457200" indent="-457200">
              <a:spcBef>
                <a:spcPct val="0"/>
              </a:spcBef>
              <a:buFont typeface="Arial" panose="020B0604020202020204" pitchFamily="34" charset="0"/>
              <a:buChar char="•"/>
            </a:pPr>
            <a:r>
              <a:rPr lang="en-IN" altLang="en-US" sz="2800" dirty="0">
                <a:solidFill>
                  <a:srgbClr val="2E414E"/>
                </a:solidFill>
                <a:latin typeface="Calibri" panose="020F0502020204030204" pitchFamily="34" charset="0"/>
              </a:rPr>
              <a:t>Fast to load, runs safely</a:t>
            </a:r>
          </a:p>
          <a:p>
            <a:pPr marL="457200" indent="-457200">
              <a:spcBef>
                <a:spcPct val="0"/>
              </a:spcBef>
              <a:buFont typeface="Arial" panose="020B0604020202020204" pitchFamily="34" charset="0"/>
              <a:buChar char="•"/>
            </a:pPr>
            <a:r>
              <a:rPr lang="en-IN" altLang="en-US" sz="2800" dirty="0">
                <a:solidFill>
                  <a:srgbClr val="2E414E"/>
                </a:solidFill>
                <a:latin typeface="Calibri" panose="020F0502020204030204" pitchFamily="34" charset="0"/>
              </a:rPr>
              <a:t>Works on any device</a:t>
            </a:r>
          </a:p>
          <a:p>
            <a:pPr>
              <a:spcBef>
                <a:spcPct val="0"/>
              </a:spcBef>
            </a:pPr>
            <a:endParaRPr lang="en-US" altLang="en-US" dirty="0">
              <a:solidFill>
                <a:srgbClr val="2E414E"/>
              </a:solidFill>
              <a:latin typeface="Calibri" panose="020F0502020204030204" pitchFamily="34" charset="0"/>
            </a:endParaRPr>
          </a:p>
        </p:txBody>
      </p:sp>
      <p:sp>
        <p:nvSpPr>
          <p:cNvPr id="4" name="Title 3"/>
          <p:cNvSpPr>
            <a:spLocks noGrp="1"/>
          </p:cNvSpPr>
          <p:nvPr>
            <p:ph type="title"/>
          </p:nvPr>
        </p:nvSpPr>
        <p:spPr/>
        <p:txBody>
          <a:bodyPr/>
          <a:lstStyle/>
          <a:p>
            <a:r>
              <a:rPr lang="en-IN" dirty="0"/>
              <a:t>What is Web Assembly</a:t>
            </a:r>
          </a:p>
        </p:txBody>
      </p:sp>
    </p:spTree>
    <p:extLst>
      <p:ext uri="{BB962C8B-B14F-4D97-AF65-F5344CB8AC3E}">
        <p14:creationId xmlns:p14="http://schemas.microsoft.com/office/powerpoint/2010/main" val="37704407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4638" y="982662"/>
            <a:ext cx="369397" cy="627864"/>
          </a:xfrm>
          <a:prstGeom prst="rect">
            <a:avLst/>
          </a:prstGeom>
          <a:noFill/>
        </p:spPr>
        <p:txBody>
          <a:bodyPr wrap="none" lIns="182880" tIns="146304" rIns="182880" bIns="146304" rtlCol="0">
            <a:spAutoFit/>
          </a:bodyPr>
          <a:lstStyle/>
          <a:p>
            <a:pPr>
              <a:lnSpc>
                <a:spcPct val="90000"/>
              </a:lnSpc>
              <a:spcAft>
                <a:spcPts val="600"/>
              </a:spcAft>
            </a:pPr>
            <a:endParaRPr lang="en-IN" sz="2400" dirty="0" err="1">
              <a:gradFill>
                <a:gsLst>
                  <a:gs pos="2917">
                    <a:schemeClr val="tx1"/>
                  </a:gs>
                  <a:gs pos="30000">
                    <a:schemeClr val="tx1"/>
                  </a:gs>
                </a:gsLst>
                <a:lin ang="5400000" scaled="0"/>
              </a:gradFill>
            </a:endParaRPr>
          </a:p>
        </p:txBody>
      </p:sp>
      <p:sp>
        <p:nvSpPr>
          <p:cNvPr id="9" name="Titre 1"/>
          <p:cNvSpPr>
            <a:spLocks noGrp="1"/>
          </p:cNvSpPr>
          <p:nvPr>
            <p:ph type="title"/>
          </p:nvPr>
        </p:nvSpPr>
        <p:spPr/>
        <p:txBody>
          <a:bodyPr/>
          <a:lstStyle/>
          <a:p>
            <a:pPr algn="ctr"/>
            <a:r>
              <a:rPr lang="fr-FR" sz="3600" dirty="0" err="1"/>
              <a:t>History</a:t>
            </a:r>
            <a:endParaRPr lang="fr-FR" i="1" dirty="0"/>
          </a:p>
        </p:txBody>
      </p:sp>
      <p:pic>
        <p:nvPicPr>
          <p:cNvPr id="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2986" y="1404936"/>
            <a:ext cx="422592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0"/>
          <p:cNvSpPr txBox="1">
            <a:spLocks noChangeArrowheads="1"/>
          </p:cNvSpPr>
          <p:nvPr/>
        </p:nvSpPr>
        <p:spPr bwMode="auto">
          <a:xfrm>
            <a:off x="633412" y="1476374"/>
            <a:ext cx="511333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r>
              <a:rPr lang="en-US" altLang="en-US" sz="2800" dirty="0">
                <a:solidFill>
                  <a:srgbClr val="2E414E"/>
                </a:solidFill>
                <a:latin typeface="Calibri" panose="020F0502020204030204" pitchFamily="34" charset="0"/>
              </a:rPr>
              <a:t>Key person: Brendan </a:t>
            </a:r>
            <a:r>
              <a:rPr lang="en-US" altLang="en-US" sz="2800" dirty="0" err="1">
                <a:solidFill>
                  <a:srgbClr val="2E414E"/>
                </a:solidFill>
                <a:latin typeface="Calibri" panose="020F0502020204030204" pitchFamily="34" charset="0"/>
              </a:rPr>
              <a:t>Eich</a:t>
            </a:r>
            <a:endParaRPr lang="en-US" altLang="en-US" sz="2800" dirty="0">
              <a:solidFill>
                <a:srgbClr val="2E414E"/>
              </a:solidFill>
              <a:latin typeface="Calibri" panose="020F0502020204030204" pitchFamily="34" charset="0"/>
            </a:endParaRPr>
          </a:p>
          <a:p>
            <a:pPr eaLnBrk="1" hangingPunct="1">
              <a:spcBef>
                <a:spcPct val="0"/>
              </a:spcBef>
            </a:pPr>
            <a:r>
              <a:rPr lang="en-US" altLang="en-US" sz="2800" dirty="0">
                <a:solidFill>
                  <a:srgbClr val="2E414E"/>
                </a:solidFill>
                <a:latin typeface="Calibri" panose="020F0502020204030204" pitchFamily="34" charset="0"/>
              </a:rPr>
              <a:t>1995 – Created JavaScript</a:t>
            </a:r>
          </a:p>
          <a:p>
            <a:pPr eaLnBrk="1" hangingPunct="1">
              <a:spcBef>
                <a:spcPct val="0"/>
              </a:spcBef>
            </a:pPr>
            <a:r>
              <a:rPr lang="en-US" altLang="en-US" sz="2800" dirty="0">
                <a:solidFill>
                  <a:srgbClr val="2E414E"/>
                </a:solidFill>
                <a:latin typeface="Calibri" panose="020F0502020204030204" pitchFamily="34" charset="0"/>
              </a:rPr>
              <a:t>1995 -  Leading </a:t>
            </a:r>
            <a:r>
              <a:rPr lang="en-US" altLang="en-US" sz="2800" dirty="0" err="1">
                <a:solidFill>
                  <a:srgbClr val="2E414E"/>
                </a:solidFill>
                <a:latin typeface="Calibri" panose="020F0502020204030204" pitchFamily="34" charset="0"/>
              </a:rPr>
              <a:t>SpiderMonkey</a:t>
            </a:r>
            <a:endParaRPr lang="en-US" altLang="en-US" sz="2800" dirty="0">
              <a:solidFill>
                <a:srgbClr val="2E414E"/>
              </a:solidFill>
              <a:latin typeface="Calibri" panose="020F0502020204030204" pitchFamily="34" charset="0"/>
            </a:endParaRPr>
          </a:p>
          <a:p>
            <a:pPr eaLnBrk="1" hangingPunct="1">
              <a:spcBef>
                <a:spcPct val="0"/>
              </a:spcBef>
            </a:pPr>
            <a:r>
              <a:rPr lang="en-US" altLang="en-US" sz="2800" dirty="0">
                <a:solidFill>
                  <a:srgbClr val="2E414E"/>
                </a:solidFill>
                <a:latin typeface="Calibri" panose="020F0502020204030204" pitchFamily="34" charset="0"/>
              </a:rPr>
              <a:t>1998 – Started Mozilla</a:t>
            </a:r>
          </a:p>
          <a:p>
            <a:pPr eaLnBrk="1" hangingPunct="1">
              <a:spcBef>
                <a:spcPct val="0"/>
              </a:spcBef>
            </a:pPr>
            <a:r>
              <a:rPr lang="en-US" altLang="en-US" sz="2800" dirty="0">
                <a:solidFill>
                  <a:srgbClr val="2E414E"/>
                </a:solidFill>
                <a:latin typeface="Calibri" panose="020F0502020204030204" pitchFamily="34" charset="0"/>
              </a:rPr>
              <a:t>2009 – asm.js Mozilla experiment</a:t>
            </a:r>
          </a:p>
          <a:p>
            <a:pPr eaLnBrk="1" hangingPunct="1">
              <a:spcBef>
                <a:spcPct val="0"/>
              </a:spcBef>
            </a:pPr>
            <a:r>
              <a:rPr lang="en-US" altLang="en-US" sz="2800" dirty="0">
                <a:solidFill>
                  <a:srgbClr val="2E414E"/>
                </a:solidFill>
                <a:latin typeface="Calibri" panose="020F0502020204030204" pitchFamily="34" charset="0"/>
              </a:rPr>
              <a:t>2013 – asm.js Published</a:t>
            </a:r>
          </a:p>
          <a:p>
            <a:pPr eaLnBrk="1" hangingPunct="1">
              <a:spcBef>
                <a:spcPct val="0"/>
              </a:spcBef>
            </a:pPr>
            <a:r>
              <a:rPr lang="en-US" altLang="en-US" sz="2800" dirty="0">
                <a:solidFill>
                  <a:srgbClr val="2E414E"/>
                </a:solidFill>
                <a:latin typeface="Calibri" panose="020F0502020204030204" pitchFamily="34" charset="0"/>
              </a:rPr>
              <a:t>2013 – Spread asm.js idea to Microsoft</a:t>
            </a:r>
          </a:p>
          <a:p>
            <a:pPr eaLnBrk="1" hangingPunct="1">
              <a:spcBef>
                <a:spcPct val="0"/>
              </a:spcBef>
            </a:pPr>
            <a:r>
              <a:rPr lang="en-US" altLang="en-US" sz="2800" dirty="0">
                <a:solidFill>
                  <a:srgbClr val="2E414E"/>
                </a:solidFill>
                <a:latin typeface="Calibri" panose="020F0502020204030204" pitchFamily="34" charset="0"/>
              </a:rPr>
              <a:t>2014-15 – Make other browser vendors to join </a:t>
            </a:r>
            <a:r>
              <a:rPr lang="en-US" altLang="en-US" sz="2800" dirty="0" err="1">
                <a:solidFill>
                  <a:srgbClr val="2E414E"/>
                </a:solidFill>
                <a:latin typeface="Calibri" panose="020F0502020204030204" pitchFamily="34" charset="0"/>
              </a:rPr>
              <a:t>WebAssembly</a:t>
            </a:r>
            <a:r>
              <a:rPr lang="en-US" altLang="en-US" sz="2800" dirty="0">
                <a:solidFill>
                  <a:srgbClr val="2E414E"/>
                </a:solidFill>
                <a:latin typeface="Calibri" panose="020F0502020204030204" pitchFamily="34" charset="0"/>
              </a:rPr>
              <a:t> W3C Group</a:t>
            </a:r>
            <a:endParaRPr lang="ru-RU" altLang="en-US" sz="2800" b="1" dirty="0">
              <a:solidFill>
                <a:srgbClr val="2E414E"/>
              </a:solidFill>
              <a:latin typeface="Calibri" panose="020F0502020204030204" pitchFamily="34" charset="0"/>
            </a:endParaRPr>
          </a:p>
        </p:txBody>
      </p:sp>
    </p:spTree>
    <p:extLst>
      <p:ext uri="{BB962C8B-B14F-4D97-AF65-F5344CB8AC3E}">
        <p14:creationId xmlns:p14="http://schemas.microsoft.com/office/powerpoint/2010/main" val="26742797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JavaScript works in Browser	</a:t>
            </a:r>
          </a:p>
        </p:txBody>
      </p:sp>
      <p:sp>
        <p:nvSpPr>
          <p:cNvPr id="3" name="Text Placeholder 2"/>
          <p:cNvSpPr>
            <a:spLocks noGrp="1"/>
          </p:cNvSpPr>
          <p:nvPr>
            <p:ph type="body" sz="quarter" idx="10"/>
          </p:nvPr>
        </p:nvSpPr>
        <p:spPr>
          <a:xfrm>
            <a:off x="274638" y="1221157"/>
            <a:ext cx="11887199" cy="3065455"/>
          </a:xfrm>
        </p:spPr>
        <p:txBody>
          <a:bodyPr/>
          <a:lstStyle/>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In programming, there are generally two ways of translating to machine language. You can use an interpreter or a compiler.</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With an interpreter, the translation happens pretty much line-by-line, on the fly</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A compiler on the other hand doesn’t translate on the fly. It works ahead of time to create that translation and write it down.</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Interpreters are quick to get up and running. You don’t have to go through that whole compilation step before you can start running your code. You just start translating that first line and running it</a:t>
            </a:r>
          </a:p>
        </p:txBody>
      </p:sp>
      <p:sp>
        <p:nvSpPr>
          <p:cNvPr id="6" name="Rectangle 5"/>
          <p:cNvSpPr/>
          <p:nvPr/>
        </p:nvSpPr>
        <p:spPr>
          <a:xfrm>
            <a:off x="731837" y="4407198"/>
            <a:ext cx="5715000" cy="1938992"/>
          </a:xfrm>
          <a:prstGeom prst="rect">
            <a:avLst/>
          </a:prstGeom>
        </p:spPr>
        <p:txBody>
          <a:bodyPr wrap="square">
            <a:spAutoFit/>
          </a:bodyPr>
          <a:lstStyle/>
          <a:p>
            <a:r>
              <a:rPr lang="nn-NO" sz="2000" b="1" dirty="0">
                <a:solidFill>
                  <a:srgbClr val="859900"/>
                </a:solidFill>
                <a:latin typeface="Calibri" panose="020F0502020204030204" pitchFamily="34" charset="0"/>
                <a:cs typeface="Calibri" panose="020F0502020204030204" pitchFamily="34" charset="0"/>
              </a:rPr>
              <a:t>function</a:t>
            </a:r>
            <a:r>
              <a:rPr lang="nn-NO" sz="2000" dirty="0">
                <a:solidFill>
                  <a:srgbClr val="444444"/>
                </a:solidFill>
                <a:latin typeface="Calibri" panose="020F0502020204030204" pitchFamily="34" charset="0"/>
                <a:cs typeface="Calibri" panose="020F0502020204030204" pitchFamily="34" charset="0"/>
              </a:rPr>
              <a:t> </a:t>
            </a:r>
            <a:r>
              <a:rPr lang="nn-NO" sz="2000" b="1" dirty="0">
                <a:solidFill>
                  <a:srgbClr val="880000"/>
                </a:solidFill>
                <a:latin typeface="Calibri" panose="020F0502020204030204" pitchFamily="34" charset="0"/>
                <a:cs typeface="Calibri" panose="020F0502020204030204" pitchFamily="34" charset="0"/>
              </a:rPr>
              <a:t>arraySum</a:t>
            </a:r>
            <a:r>
              <a:rPr lang="nn-NO" sz="2000" dirty="0">
                <a:solidFill>
                  <a:srgbClr val="444444"/>
                </a:solidFill>
                <a:latin typeface="Calibri" panose="020F0502020204030204" pitchFamily="34" charset="0"/>
                <a:cs typeface="Calibri" panose="020F0502020204030204" pitchFamily="34" charset="0"/>
              </a:rPr>
              <a:t>(arr) {</a:t>
            </a:r>
          </a:p>
          <a:p>
            <a:r>
              <a:rPr lang="nn-NO" sz="2000" dirty="0">
                <a:solidFill>
                  <a:srgbClr val="444444"/>
                </a:solidFill>
                <a:latin typeface="Calibri" panose="020F0502020204030204" pitchFamily="34" charset="0"/>
                <a:cs typeface="Calibri" panose="020F0502020204030204" pitchFamily="34" charset="0"/>
              </a:rPr>
              <a:t> </a:t>
            </a:r>
            <a:r>
              <a:rPr lang="nn-NO" sz="2000" b="1" dirty="0">
                <a:solidFill>
                  <a:srgbClr val="859900"/>
                </a:solidFill>
                <a:latin typeface="Calibri" panose="020F0502020204030204" pitchFamily="34" charset="0"/>
                <a:cs typeface="Calibri" panose="020F0502020204030204" pitchFamily="34" charset="0"/>
              </a:rPr>
              <a:t>var</a:t>
            </a:r>
            <a:r>
              <a:rPr lang="nn-NO" sz="2000" dirty="0">
                <a:solidFill>
                  <a:srgbClr val="444444"/>
                </a:solidFill>
                <a:latin typeface="Calibri" panose="020F0502020204030204" pitchFamily="34" charset="0"/>
                <a:cs typeface="Calibri" panose="020F0502020204030204" pitchFamily="34" charset="0"/>
              </a:rPr>
              <a:t> sum = </a:t>
            </a:r>
            <a:r>
              <a:rPr lang="nn-NO" sz="2000" dirty="0">
                <a:solidFill>
                  <a:srgbClr val="880000"/>
                </a:solidFill>
                <a:latin typeface="Calibri" panose="020F0502020204030204" pitchFamily="34" charset="0"/>
                <a:cs typeface="Calibri" panose="020F0502020204030204" pitchFamily="34" charset="0"/>
              </a:rPr>
              <a:t>0</a:t>
            </a:r>
            <a:r>
              <a:rPr lang="nn-NO" sz="2000" dirty="0">
                <a:solidFill>
                  <a:srgbClr val="444444"/>
                </a:solidFill>
                <a:latin typeface="Calibri" panose="020F0502020204030204" pitchFamily="34" charset="0"/>
                <a:cs typeface="Calibri" panose="020F0502020204030204" pitchFamily="34" charset="0"/>
              </a:rPr>
              <a:t>; </a:t>
            </a:r>
          </a:p>
          <a:p>
            <a:r>
              <a:rPr lang="nn-NO" sz="2000" b="1" dirty="0">
                <a:solidFill>
                  <a:srgbClr val="859900"/>
                </a:solidFill>
                <a:latin typeface="Calibri" panose="020F0502020204030204" pitchFamily="34" charset="0"/>
                <a:cs typeface="Calibri" panose="020F0502020204030204" pitchFamily="34" charset="0"/>
              </a:rPr>
              <a:t>for</a:t>
            </a:r>
            <a:r>
              <a:rPr lang="nn-NO" sz="2000" dirty="0">
                <a:solidFill>
                  <a:srgbClr val="444444"/>
                </a:solidFill>
                <a:latin typeface="Calibri" panose="020F0502020204030204" pitchFamily="34" charset="0"/>
                <a:cs typeface="Calibri" panose="020F0502020204030204" pitchFamily="34" charset="0"/>
              </a:rPr>
              <a:t> (</a:t>
            </a:r>
            <a:r>
              <a:rPr lang="nn-NO" sz="2000" b="1" dirty="0">
                <a:solidFill>
                  <a:srgbClr val="859900"/>
                </a:solidFill>
                <a:latin typeface="Calibri" panose="020F0502020204030204" pitchFamily="34" charset="0"/>
                <a:cs typeface="Calibri" panose="020F0502020204030204" pitchFamily="34" charset="0"/>
              </a:rPr>
              <a:t>var</a:t>
            </a:r>
            <a:r>
              <a:rPr lang="nn-NO" sz="2000" dirty="0">
                <a:solidFill>
                  <a:srgbClr val="444444"/>
                </a:solidFill>
                <a:latin typeface="Calibri" panose="020F0502020204030204" pitchFamily="34" charset="0"/>
                <a:cs typeface="Calibri" panose="020F0502020204030204" pitchFamily="34" charset="0"/>
              </a:rPr>
              <a:t> i = </a:t>
            </a:r>
            <a:r>
              <a:rPr lang="nn-NO" sz="2000" dirty="0">
                <a:solidFill>
                  <a:srgbClr val="880000"/>
                </a:solidFill>
                <a:latin typeface="Calibri" panose="020F0502020204030204" pitchFamily="34" charset="0"/>
                <a:cs typeface="Calibri" panose="020F0502020204030204" pitchFamily="34" charset="0"/>
              </a:rPr>
              <a:t>0</a:t>
            </a:r>
            <a:r>
              <a:rPr lang="nn-NO" sz="2000" dirty="0">
                <a:solidFill>
                  <a:srgbClr val="444444"/>
                </a:solidFill>
                <a:latin typeface="Calibri" panose="020F0502020204030204" pitchFamily="34" charset="0"/>
                <a:cs typeface="Calibri" panose="020F0502020204030204" pitchFamily="34" charset="0"/>
              </a:rPr>
              <a:t>; i &lt; arr.length; i++) { </a:t>
            </a:r>
          </a:p>
          <a:p>
            <a:r>
              <a:rPr lang="nn-NO" sz="2000" dirty="0">
                <a:solidFill>
                  <a:srgbClr val="444444"/>
                </a:solidFill>
                <a:latin typeface="Calibri" panose="020F0502020204030204" pitchFamily="34" charset="0"/>
                <a:cs typeface="Calibri" panose="020F0502020204030204" pitchFamily="34" charset="0"/>
              </a:rPr>
              <a:t>sum += arr[i]; </a:t>
            </a:r>
          </a:p>
          <a:p>
            <a:r>
              <a:rPr lang="nn-NO" sz="2000" dirty="0">
                <a:solidFill>
                  <a:srgbClr val="444444"/>
                </a:solidFill>
                <a:latin typeface="Calibri" panose="020F0502020204030204" pitchFamily="34" charset="0"/>
                <a:cs typeface="Calibri" panose="020F0502020204030204" pitchFamily="34" charset="0"/>
              </a:rPr>
              <a:t>} </a:t>
            </a:r>
          </a:p>
          <a:p>
            <a:r>
              <a:rPr lang="nn-NO" sz="2000" dirty="0">
                <a:solidFill>
                  <a:srgbClr val="444444"/>
                </a:solidFill>
                <a:latin typeface="Calibri" panose="020F0502020204030204" pitchFamily="34" charset="0"/>
                <a:cs typeface="Calibri" panose="020F0502020204030204" pitchFamily="34" charset="0"/>
              </a:rPr>
              <a:t>}</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76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JavaScript works in Browser	</a:t>
            </a:r>
          </a:p>
        </p:txBody>
      </p:sp>
      <p:sp>
        <p:nvSpPr>
          <p:cNvPr id="3" name="Text Placeholder 2"/>
          <p:cNvSpPr>
            <a:spLocks noGrp="1"/>
          </p:cNvSpPr>
          <p:nvPr>
            <p:ph type="body" sz="quarter" idx="10"/>
          </p:nvPr>
        </p:nvSpPr>
        <p:spPr>
          <a:xfrm>
            <a:off x="274638" y="1221157"/>
            <a:ext cx="11887199" cy="5281446"/>
          </a:xfrm>
        </p:spPr>
        <p:txBody>
          <a:bodyPr/>
          <a:lstStyle/>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In a loop, Interpreter have to do the same translation over and over and over again</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Compiler takes a little bit more time to start up because it has to go through that compilation step at the beginning. But then code in loops runs faster, because it doesn’t need to repeat the translation for each pass through that loop</a:t>
            </a:r>
          </a:p>
          <a:p>
            <a:pPr marL="342900" indent="-342900">
              <a:buFont typeface="Arial" panose="020B0604020202020204" pitchFamily="34" charset="0"/>
              <a:buChar char="•"/>
            </a:pPr>
            <a:r>
              <a:rPr lang="en-IN" sz="2400" b="1" dirty="0"/>
              <a:t>Just-in-time compilers: the best of both worlds-</a:t>
            </a:r>
            <a:r>
              <a:rPr lang="en-IN" sz="2400" dirty="0">
                <a:latin typeface="Calibri" panose="020F0502020204030204" pitchFamily="34" charset="0"/>
                <a:cs typeface="Calibri" panose="020F0502020204030204" pitchFamily="34" charset="0"/>
              </a:rPr>
              <a:t>As a way of getting rid of the interpreter’s inefficiency—where the interpreter has to keep retranslating the code every time they go through the loop—browsers started mixing compilers in</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At first, the JIT-Compiler just runs everything through the interpreter</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If the same lines of code are run a few times, that segment of code is called warm. If it’s run a lot, then it’s called hot</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Each line of the function is compiled to a “stub”. The stubs are indexed by line number and variable type</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When a part of the code is very hot, the monitor will send it off to the optimizing compiler. This will create another, even faster, version of the function that will also be stored</a:t>
            </a:r>
          </a:p>
        </p:txBody>
      </p:sp>
    </p:spTree>
    <p:extLst>
      <p:ext uri="{BB962C8B-B14F-4D97-AF65-F5344CB8AC3E}">
        <p14:creationId xmlns:p14="http://schemas.microsoft.com/office/powerpoint/2010/main" val="4240133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JavaScript works in Browser	</a:t>
            </a:r>
          </a:p>
        </p:txBody>
      </p:sp>
      <p:sp>
        <p:nvSpPr>
          <p:cNvPr id="3" name="Text Placeholder 2"/>
          <p:cNvSpPr>
            <a:spLocks noGrp="1"/>
          </p:cNvSpPr>
          <p:nvPr>
            <p:ph type="body" sz="quarter" idx="10"/>
          </p:nvPr>
        </p:nvSpPr>
        <p:spPr>
          <a:xfrm>
            <a:off x="274638" y="1221157"/>
            <a:ext cx="11887199" cy="3951851"/>
          </a:xfrm>
        </p:spPr>
        <p:txBody>
          <a:bodyPr/>
          <a:lstStyle/>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An example optimization: Type specialization</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monomorphic - always called with the same types</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polymorphic -called with different types from one pass through the code to another</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Even with these improvements, though, the performance of JavaScript can be unpredictable. And to make things faster, the JIT has added some overhead during runtime, including:</a:t>
            </a:r>
          </a:p>
          <a:p>
            <a:pPr marL="689453" lvl="1" indent="-342900">
              <a:buFont typeface="Wingdings" panose="05000000000000000000" pitchFamily="2" charset="2"/>
              <a:buChar char="Ø"/>
            </a:pPr>
            <a:r>
              <a:rPr lang="en-IN" dirty="0">
                <a:latin typeface="Calibri" panose="020F0502020204030204" pitchFamily="34" charset="0"/>
                <a:cs typeface="Calibri" panose="020F0502020204030204" pitchFamily="34" charset="0"/>
              </a:rPr>
              <a:t>optimization and deoptimization</a:t>
            </a:r>
          </a:p>
          <a:p>
            <a:pPr marL="689453" lvl="1" indent="-342900">
              <a:buFont typeface="Wingdings" panose="05000000000000000000" pitchFamily="2" charset="2"/>
              <a:buChar char="Ø"/>
            </a:pPr>
            <a:r>
              <a:rPr lang="en-IN" dirty="0">
                <a:latin typeface="Calibri" panose="020F0502020204030204" pitchFamily="34" charset="0"/>
                <a:cs typeface="Calibri" panose="020F0502020204030204" pitchFamily="34" charset="0"/>
              </a:rPr>
              <a:t>memory used for the monitor’s bookkeeping and recovery information for when bailouts happen</a:t>
            </a:r>
          </a:p>
          <a:p>
            <a:pPr marL="689453" lvl="1" indent="-342900">
              <a:buFont typeface="Wingdings" panose="05000000000000000000" pitchFamily="2" charset="2"/>
              <a:buChar char="Ø"/>
            </a:pPr>
            <a:r>
              <a:rPr lang="en-IN" dirty="0">
                <a:latin typeface="Calibri" panose="020F0502020204030204" pitchFamily="34" charset="0"/>
                <a:cs typeface="Calibri" panose="020F0502020204030204" pitchFamily="34" charset="0"/>
              </a:rPr>
              <a:t>memory used to store baseline and optimized versions of a function</a:t>
            </a:r>
          </a:p>
        </p:txBody>
      </p:sp>
    </p:spTree>
    <p:extLst>
      <p:ext uri="{BB962C8B-B14F-4D97-AF65-F5344CB8AC3E}">
        <p14:creationId xmlns:p14="http://schemas.microsoft.com/office/powerpoint/2010/main" val="3019089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Web Assembly Structure</a:t>
            </a:r>
          </a:p>
        </p:txBody>
      </p:sp>
      <p:pic>
        <p:nvPicPr>
          <p:cNvPr id="20" name="Picture 19"/>
          <p:cNvPicPr>
            <a:picLocks noChangeAspect="1"/>
          </p:cNvPicPr>
          <p:nvPr/>
        </p:nvPicPr>
        <p:blipFill>
          <a:blip r:embed="rId2"/>
          <a:stretch>
            <a:fillRect/>
          </a:stretch>
        </p:blipFill>
        <p:spPr>
          <a:xfrm>
            <a:off x="960437" y="1512843"/>
            <a:ext cx="8212024" cy="3968840"/>
          </a:xfrm>
          <a:prstGeom prst="rect">
            <a:avLst/>
          </a:prstGeom>
        </p:spPr>
      </p:pic>
    </p:spTree>
    <p:extLst>
      <p:ext uri="{BB962C8B-B14F-4D97-AF65-F5344CB8AC3E}">
        <p14:creationId xmlns:p14="http://schemas.microsoft.com/office/powerpoint/2010/main" val="16014201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Sections of Web Assembly	</a:t>
            </a:r>
          </a:p>
        </p:txBody>
      </p:sp>
      <p:sp>
        <p:nvSpPr>
          <p:cNvPr id="3" name="Text Placeholder 2"/>
          <p:cNvSpPr>
            <a:spLocks noGrp="1"/>
          </p:cNvSpPr>
          <p:nvPr>
            <p:ph type="body" sz="quarter" idx="10"/>
          </p:nvPr>
        </p:nvSpPr>
        <p:spPr>
          <a:xfrm>
            <a:off x="274638" y="1221157"/>
            <a:ext cx="11887199" cy="7206588"/>
          </a:xfrm>
        </p:spPr>
        <p:txBody>
          <a:bodyPr/>
          <a:lstStyle/>
          <a:p>
            <a:r>
              <a:rPr lang="en-IN" sz="2400" dirty="0">
                <a:latin typeface="Calibri" panose="020F0502020204030204" pitchFamily="34" charset="0"/>
              </a:rPr>
              <a:t>Required:</a:t>
            </a:r>
          </a:p>
          <a:p>
            <a:pPr marL="342900" indent="-342900">
              <a:buFont typeface="Arial" panose="020B0604020202020204" pitchFamily="34" charset="0"/>
              <a:buChar char="•"/>
            </a:pPr>
            <a:r>
              <a:rPr lang="en-IN" sz="2400" b="1" dirty="0">
                <a:latin typeface="Calibri" panose="020F0502020204030204" pitchFamily="34" charset="0"/>
              </a:rPr>
              <a:t>Type</a:t>
            </a:r>
            <a:r>
              <a:rPr lang="en-IN" sz="2400" dirty="0">
                <a:latin typeface="Calibri" panose="020F0502020204030204" pitchFamily="34" charset="0"/>
              </a:rPr>
              <a:t>. Contains the function signatures for functions defined in this module and any imported functions.</a:t>
            </a:r>
          </a:p>
          <a:p>
            <a:pPr marL="342900" indent="-342900">
              <a:buFont typeface="Arial" panose="020B0604020202020204" pitchFamily="34" charset="0"/>
              <a:buChar char="•"/>
            </a:pPr>
            <a:r>
              <a:rPr lang="en-IN" sz="2400" b="1" dirty="0">
                <a:latin typeface="Calibri" panose="020F0502020204030204" pitchFamily="34" charset="0"/>
              </a:rPr>
              <a:t>Function</a:t>
            </a:r>
            <a:r>
              <a:rPr lang="en-IN" sz="2400" dirty="0">
                <a:latin typeface="Calibri" panose="020F0502020204030204" pitchFamily="34" charset="0"/>
              </a:rPr>
              <a:t>. Gives an index to each function defined in this module.</a:t>
            </a:r>
          </a:p>
          <a:p>
            <a:pPr marL="342900" indent="-342900">
              <a:buFont typeface="Arial" panose="020B0604020202020204" pitchFamily="34" charset="0"/>
              <a:buChar char="•"/>
            </a:pPr>
            <a:r>
              <a:rPr lang="en-IN" sz="2400" b="1" dirty="0">
                <a:latin typeface="Calibri" panose="020F0502020204030204" pitchFamily="34" charset="0"/>
              </a:rPr>
              <a:t>Code</a:t>
            </a:r>
            <a:r>
              <a:rPr lang="en-IN" sz="2400" dirty="0">
                <a:latin typeface="Calibri" panose="020F0502020204030204" pitchFamily="34" charset="0"/>
              </a:rPr>
              <a:t>. The actual function bodies for each function in this module.</a:t>
            </a:r>
          </a:p>
          <a:p>
            <a:r>
              <a:rPr lang="en-IN" sz="2400" dirty="0">
                <a:latin typeface="Calibri" panose="020F0502020204030204" pitchFamily="34" charset="0"/>
              </a:rPr>
              <a:t>Optional:</a:t>
            </a:r>
          </a:p>
          <a:p>
            <a:pPr marL="342900" indent="-342900">
              <a:buFont typeface="Arial" panose="020B0604020202020204" pitchFamily="34" charset="0"/>
              <a:buChar char="•"/>
            </a:pPr>
            <a:r>
              <a:rPr lang="en-IN" sz="2400" b="1" dirty="0">
                <a:latin typeface="Calibri" panose="020F0502020204030204" pitchFamily="34" charset="0"/>
              </a:rPr>
              <a:t>Export</a:t>
            </a:r>
            <a:r>
              <a:rPr lang="en-IN" sz="2400" dirty="0">
                <a:latin typeface="Calibri" panose="020F0502020204030204" pitchFamily="34" charset="0"/>
              </a:rPr>
              <a:t>. Makes functions, memories, tables, and </a:t>
            </a:r>
            <a:r>
              <a:rPr lang="en-IN" sz="2400" dirty="0" err="1">
                <a:latin typeface="Calibri" panose="020F0502020204030204" pitchFamily="34" charset="0"/>
              </a:rPr>
              <a:t>globals</a:t>
            </a:r>
            <a:r>
              <a:rPr lang="en-IN" sz="2400" dirty="0">
                <a:latin typeface="Calibri" panose="020F0502020204030204" pitchFamily="34" charset="0"/>
              </a:rPr>
              <a:t> available to other </a:t>
            </a:r>
            <a:r>
              <a:rPr lang="en-IN" sz="2400" dirty="0" err="1">
                <a:latin typeface="Calibri" panose="020F0502020204030204" pitchFamily="34" charset="0"/>
              </a:rPr>
              <a:t>WebAssembly</a:t>
            </a:r>
            <a:r>
              <a:rPr lang="en-IN" sz="2400" dirty="0">
                <a:latin typeface="Calibri" panose="020F0502020204030204" pitchFamily="34" charset="0"/>
              </a:rPr>
              <a:t> modules and JavaScript. This allows separately-compiled modules to be dynamically linked together. This is </a:t>
            </a:r>
            <a:r>
              <a:rPr lang="en-IN" sz="2400" dirty="0" err="1">
                <a:latin typeface="Calibri" panose="020F0502020204030204" pitchFamily="34" charset="0"/>
              </a:rPr>
              <a:t>WebAssembly’s</a:t>
            </a:r>
            <a:r>
              <a:rPr lang="en-IN" sz="2400" dirty="0">
                <a:latin typeface="Calibri" panose="020F0502020204030204" pitchFamily="34" charset="0"/>
              </a:rPr>
              <a:t> version of a .</a:t>
            </a:r>
            <a:r>
              <a:rPr lang="en-IN" sz="2400" dirty="0" err="1">
                <a:latin typeface="Calibri" panose="020F0502020204030204" pitchFamily="34" charset="0"/>
              </a:rPr>
              <a:t>dll</a:t>
            </a:r>
            <a:r>
              <a:rPr lang="en-IN" sz="2400" dirty="0">
                <a:latin typeface="Calibri" panose="020F0502020204030204" pitchFamily="34" charset="0"/>
              </a:rPr>
              <a:t>.</a:t>
            </a:r>
          </a:p>
          <a:p>
            <a:pPr marL="342900" indent="-342900">
              <a:buFont typeface="Arial" panose="020B0604020202020204" pitchFamily="34" charset="0"/>
              <a:buChar char="•"/>
            </a:pPr>
            <a:r>
              <a:rPr lang="en-IN" sz="2400" b="1" dirty="0">
                <a:latin typeface="Calibri" panose="020F0502020204030204" pitchFamily="34" charset="0"/>
              </a:rPr>
              <a:t>Import</a:t>
            </a:r>
            <a:r>
              <a:rPr lang="en-IN" sz="2400" dirty="0">
                <a:latin typeface="Calibri" panose="020F0502020204030204" pitchFamily="34" charset="0"/>
              </a:rPr>
              <a:t>. Specifies functions, memories, tables, and </a:t>
            </a:r>
            <a:r>
              <a:rPr lang="en-IN" sz="2400" dirty="0" err="1">
                <a:latin typeface="Calibri" panose="020F0502020204030204" pitchFamily="34" charset="0"/>
              </a:rPr>
              <a:t>globals</a:t>
            </a:r>
            <a:r>
              <a:rPr lang="en-IN" sz="2400" dirty="0">
                <a:latin typeface="Calibri" panose="020F0502020204030204" pitchFamily="34" charset="0"/>
              </a:rPr>
              <a:t> to import from other </a:t>
            </a:r>
            <a:r>
              <a:rPr lang="en-IN" sz="2400" dirty="0" err="1">
                <a:latin typeface="Calibri" panose="020F0502020204030204" pitchFamily="34" charset="0"/>
              </a:rPr>
              <a:t>WebAssembly</a:t>
            </a:r>
            <a:r>
              <a:rPr lang="en-IN" sz="2400" dirty="0">
                <a:latin typeface="Calibri" panose="020F0502020204030204" pitchFamily="34" charset="0"/>
              </a:rPr>
              <a:t> modules or JavaScript.</a:t>
            </a:r>
          </a:p>
          <a:p>
            <a:pPr marL="342900" indent="-342900">
              <a:buFont typeface="Arial" panose="020B0604020202020204" pitchFamily="34" charset="0"/>
              <a:buChar char="•"/>
            </a:pPr>
            <a:r>
              <a:rPr lang="en-IN" sz="2400" b="1" dirty="0">
                <a:latin typeface="Calibri" panose="020F0502020204030204" pitchFamily="34" charset="0"/>
              </a:rPr>
              <a:t>Start</a:t>
            </a:r>
            <a:r>
              <a:rPr lang="en-IN" sz="2400" dirty="0">
                <a:latin typeface="Calibri" panose="020F0502020204030204" pitchFamily="34" charset="0"/>
              </a:rPr>
              <a:t>. A function that will automatically run when the </a:t>
            </a:r>
            <a:r>
              <a:rPr lang="en-IN" sz="2400" dirty="0" err="1">
                <a:latin typeface="Calibri" panose="020F0502020204030204" pitchFamily="34" charset="0"/>
              </a:rPr>
              <a:t>WebAssembly</a:t>
            </a:r>
            <a:r>
              <a:rPr lang="en-IN" sz="2400" dirty="0">
                <a:latin typeface="Calibri" panose="020F0502020204030204" pitchFamily="34" charset="0"/>
              </a:rPr>
              <a:t> module is loaded (basically like a main function).</a:t>
            </a:r>
          </a:p>
          <a:p>
            <a:pPr marL="342900" indent="-342900">
              <a:buFont typeface="Arial" panose="020B0604020202020204" pitchFamily="34" charset="0"/>
              <a:buChar char="•"/>
            </a:pPr>
            <a:r>
              <a:rPr lang="en-IN" sz="2400" b="1" dirty="0">
                <a:latin typeface="Calibri" panose="020F0502020204030204" pitchFamily="34" charset="0"/>
              </a:rPr>
              <a:t>Global</a:t>
            </a:r>
            <a:r>
              <a:rPr lang="en-IN" sz="2400" dirty="0">
                <a:latin typeface="Calibri" panose="020F0502020204030204" pitchFamily="34" charset="0"/>
              </a:rPr>
              <a:t>. Declares global variables for the module.</a:t>
            </a:r>
          </a:p>
          <a:p>
            <a:pPr marL="342900" indent="-342900">
              <a:buFont typeface="Arial" panose="020B0604020202020204" pitchFamily="34" charset="0"/>
              <a:buChar char="•"/>
            </a:pPr>
            <a:r>
              <a:rPr lang="en-IN" sz="2400" b="1" dirty="0">
                <a:latin typeface="Calibri" panose="020F0502020204030204" pitchFamily="34" charset="0"/>
              </a:rPr>
              <a:t>Memory</a:t>
            </a:r>
            <a:r>
              <a:rPr lang="en-IN" sz="2400" dirty="0">
                <a:latin typeface="Calibri" panose="020F0502020204030204" pitchFamily="34" charset="0"/>
              </a:rPr>
              <a:t>. Defines the memory this module will use.</a:t>
            </a:r>
          </a:p>
          <a:p>
            <a:endParaRPr lang="en-IN" sz="2400" dirty="0">
              <a:latin typeface="Calibri" panose="020F0502020204030204" pitchFamily="34" charset="0"/>
            </a:endParaRPr>
          </a:p>
          <a:p>
            <a:endParaRPr lang="en-IN" sz="2400" dirty="0">
              <a:latin typeface="Calibri" panose="020F0502020204030204" pitchFamily="34" charset="0"/>
            </a:endParaRPr>
          </a:p>
          <a:p>
            <a:endParaRPr lang="en-IN" dirty="0"/>
          </a:p>
        </p:txBody>
      </p:sp>
    </p:spTree>
    <p:extLst>
      <p:ext uri="{BB962C8B-B14F-4D97-AF65-F5344CB8AC3E}">
        <p14:creationId xmlns:p14="http://schemas.microsoft.com/office/powerpoint/2010/main" val="3358666789"/>
      </p:ext>
    </p:extLst>
  </p:cSld>
  <p:clrMapOvr>
    <a:masterClrMapping/>
  </p:clrMapOvr>
  <p:transition>
    <p:fade/>
  </p:transition>
</p:sld>
</file>

<file path=ppt/theme/theme1.xml><?xml version="1.0" encoding="utf-8"?>
<a:theme xmlns:a="http://schemas.openxmlformats.org/drawingml/2006/main" name="Connect_2016_Template_Light">
  <a:themeElements>
    <a:clrScheme name="Custom 2">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1FF4E5EF-A7EE-42D8-BBEA-D087044C36FF}"/>
    </a:ext>
  </a:extLst>
</a:theme>
</file>

<file path=ppt/theme/theme2.xml><?xml version="1.0" encoding="utf-8"?>
<a:theme xmlns:a="http://schemas.openxmlformats.org/drawingml/2006/main" name="Connect_2016_Template_Dark">
  <a:themeElements>
    <a:clrScheme name="Custom 1">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00BCF2"/>
      </a:accent5>
      <a:accent6>
        <a:srgbClr val="737373"/>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C3BAF28A-4E63-4DB5-8E37-36491662522A}"/>
    </a:ext>
  </a:extLst>
</a:theme>
</file>

<file path=ppt/theme/theme3.xml><?xml version="1.0" encoding="utf-8"?>
<a:theme xmlns:a="http://schemas.openxmlformats.org/drawingml/2006/main" name="Generic Content">
  <a:themeElements>
    <a:clrScheme name="Cloud Campaign">
      <a:dk1>
        <a:srgbClr val="616161"/>
      </a:dk1>
      <a:lt1>
        <a:sysClr val="window" lastClr="FFFFFF"/>
      </a:lt1>
      <a:dk2>
        <a:srgbClr val="341547"/>
      </a:dk2>
      <a:lt2>
        <a:srgbClr val="541868"/>
      </a:lt2>
      <a:accent1>
        <a:srgbClr val="8A3986"/>
      </a:accent1>
      <a:accent2>
        <a:srgbClr val="2FAFE9"/>
      </a:accent2>
      <a:accent3>
        <a:srgbClr val="1B5CA9"/>
      </a:accent3>
      <a:accent4>
        <a:srgbClr val="F8C710"/>
      </a:accent4>
      <a:accent5>
        <a:srgbClr val="F17719"/>
      </a:accent5>
      <a:accent6>
        <a:srgbClr val="D52D1A"/>
      </a:accent6>
      <a:hlink>
        <a:srgbClr val="1B5CA9"/>
      </a:hlink>
      <a:folHlink>
        <a:srgbClr val="61625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B4F816B8-EA9C-41C8-8CE0-884B13230C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1038</Words>
  <Application>Microsoft Office PowerPoint</Application>
  <PresentationFormat>Custom</PresentationFormat>
  <Paragraphs>109</Paragraphs>
  <Slides>14</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MS PGothic</vt:lpstr>
      <vt:lpstr>Arial</vt:lpstr>
      <vt:lpstr>Calibri</vt:lpstr>
      <vt:lpstr>Consolas</vt:lpstr>
      <vt:lpstr>Segoe UI</vt:lpstr>
      <vt:lpstr>Segoe UI Light</vt:lpstr>
      <vt:lpstr>Wingdings</vt:lpstr>
      <vt:lpstr>Connect_2016_Template_Light</vt:lpstr>
      <vt:lpstr>Connect_2016_Template_Dark</vt:lpstr>
      <vt:lpstr>Generic Content</vt:lpstr>
      <vt:lpstr>Introduction to Web Assembly</vt:lpstr>
      <vt:lpstr>Agenda  </vt:lpstr>
      <vt:lpstr>What is Web Assembly</vt:lpstr>
      <vt:lpstr>History</vt:lpstr>
      <vt:lpstr>How JavaScript works in Browser </vt:lpstr>
      <vt:lpstr>How JavaScript works in Browser </vt:lpstr>
      <vt:lpstr>How JavaScript works in Browser </vt:lpstr>
      <vt:lpstr>Web Assembly Structure</vt:lpstr>
      <vt:lpstr>Sections of Web Assembly </vt:lpstr>
      <vt:lpstr>Sections of Web Assembly</vt:lpstr>
      <vt:lpstr>DEMO https://wasdk.github.io/WasmFiddle/?xk3e1</vt:lpstr>
      <vt:lpstr>What it is for</vt:lpstr>
      <vt:lpstr>Web Assembly is faster than JS  </vt:lpstr>
      <vt:lpstr>RoadMap</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2016-11-11T17:12:51Z</dcterms:created>
  <dcterms:modified xsi:type="dcterms:W3CDTF">2017-09-11T09:42:27Z</dcterms:modified>
  <cp:category/>
</cp:coreProperties>
</file>