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  <p:sldMasterId id="2147484348" r:id="rId3"/>
  </p:sldMasterIdLst>
  <p:notesMasterIdLst>
    <p:notesMasterId r:id="rId32"/>
  </p:notesMasterIdLst>
  <p:handoutMasterIdLst>
    <p:handoutMasterId r:id="rId33"/>
  </p:handoutMasterIdLst>
  <p:sldIdLst>
    <p:sldId id="1367" r:id="rId4"/>
    <p:sldId id="1493" r:id="rId5"/>
    <p:sldId id="1324" r:id="rId6"/>
    <p:sldId id="1494" r:id="rId7"/>
    <p:sldId id="1496" r:id="rId8"/>
    <p:sldId id="1504" r:id="rId9"/>
    <p:sldId id="1498" r:id="rId10"/>
    <p:sldId id="1497" r:id="rId11"/>
    <p:sldId id="1499" r:id="rId12"/>
    <p:sldId id="1501" r:id="rId13"/>
    <p:sldId id="1505" r:id="rId14"/>
    <p:sldId id="1500" r:id="rId15"/>
    <p:sldId id="1502" r:id="rId16"/>
    <p:sldId id="1503" r:id="rId17"/>
    <p:sldId id="1506" r:id="rId18"/>
    <p:sldId id="1507" r:id="rId19"/>
    <p:sldId id="1508" r:id="rId20"/>
    <p:sldId id="1509" r:id="rId21"/>
    <p:sldId id="1510" r:id="rId22"/>
    <p:sldId id="1511" r:id="rId23"/>
    <p:sldId id="1512" r:id="rId24"/>
    <p:sldId id="1513" r:id="rId25"/>
    <p:sldId id="1514" r:id="rId26"/>
    <p:sldId id="1515" r:id="rId27"/>
    <p:sldId id="1516" r:id="rId28"/>
    <p:sldId id="1517" r:id="rId29"/>
    <p:sldId id="1518" r:id="rId30"/>
    <p:sldId id="1519" r:id="rId31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Connect 2016 Template" id="{D3E95C9D-3DD4-45B7-BFD9-4AE9F68B7B97}">
          <p14:sldIdLst>
            <p14:sldId id="1367"/>
            <p14:sldId id="1493"/>
            <p14:sldId id="1324"/>
            <p14:sldId id="1494"/>
            <p14:sldId id="1496"/>
            <p14:sldId id="1504"/>
            <p14:sldId id="1498"/>
            <p14:sldId id="1497"/>
            <p14:sldId id="1499"/>
            <p14:sldId id="1501"/>
            <p14:sldId id="1505"/>
            <p14:sldId id="1500"/>
            <p14:sldId id="1502"/>
            <p14:sldId id="1503"/>
            <p14:sldId id="1506"/>
            <p14:sldId id="1507"/>
            <p14:sldId id="1508"/>
            <p14:sldId id="1509"/>
            <p14:sldId id="1510"/>
            <p14:sldId id="1511"/>
            <p14:sldId id="1512"/>
            <p14:sldId id="1513"/>
            <p14:sldId id="1514"/>
            <p14:sldId id="1515"/>
            <p14:sldId id="1516"/>
            <p14:sldId id="1517"/>
            <p14:sldId id="1518"/>
            <p14:sldId id="15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2"/>
    <a:srgbClr val="000000"/>
    <a:srgbClr val="592C8C"/>
    <a:srgbClr val="505050"/>
    <a:srgbClr val="00BCF2"/>
    <a:srgbClr val="D2D2D2"/>
    <a:srgbClr val="0078D7"/>
    <a:srgbClr val="32145A"/>
    <a:srgbClr val="5C2D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88642" autoAdjust="0"/>
  </p:normalViewPr>
  <p:slideViewPr>
    <p:cSldViewPr>
      <p:cViewPr varScale="1">
        <p:scale>
          <a:sx n="63" d="100"/>
          <a:sy n="63" d="100"/>
        </p:scale>
        <p:origin x="384" y="48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3552" y="3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Connect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9/28/2017 8:27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Connect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9/28/2017 7:56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9/28/2017 7:56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9/28/2017 7:56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9/28/2017 7:56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8602D-D426-4C00-B215-BFA18C07642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9/28/2017 7:56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68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36702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30999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3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5538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7" y="1209973"/>
            <a:ext cx="111252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6240463"/>
            <a:ext cx="12436474" cy="7540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9637" y="6437471"/>
            <a:ext cx="239363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la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39" y="2939754"/>
            <a:ext cx="4572396" cy="9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637" y="360749"/>
            <a:ext cx="3181771" cy="509899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0066" y="525462"/>
            <a:ext cx="3181771" cy="509899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4990" y="3946842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066" y="6132783"/>
            <a:ext cx="3181771" cy="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43368" y="1209973"/>
            <a:ext cx="111887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2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1745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1241426"/>
            <a:ext cx="5333999" cy="2012859"/>
          </a:xfrm>
        </p:spPr>
        <p:txBody>
          <a:bodyPr wrap="square">
            <a:spAutoFit/>
          </a:bodyPr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325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931404" y="2944516"/>
            <a:ext cx="4573666" cy="97849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9679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218" y="1212851"/>
            <a:ext cx="7722548" cy="1997202"/>
          </a:xfrm>
        </p:spPr>
        <p:txBody>
          <a:bodyPr/>
          <a:lstStyle>
            <a:lvl1pPr marL="0" indent="0">
              <a:buNone/>
              <a:defRPr>
                <a:solidFill>
                  <a:srgbClr val="616161"/>
                </a:solidFill>
              </a:defRPr>
            </a:lvl1pPr>
            <a:lvl2pPr marL="0" indent="0">
              <a:buFontTx/>
              <a:buNone/>
              <a:defRPr sz="1904">
                <a:solidFill>
                  <a:srgbClr val="616161"/>
                </a:solidFill>
              </a:defRPr>
            </a:lvl2pPr>
            <a:lvl3pPr marL="228499" indent="0">
              <a:buNone/>
              <a:defRPr>
                <a:solidFill>
                  <a:srgbClr val="616161"/>
                </a:solidFill>
              </a:defRPr>
            </a:lvl3pPr>
            <a:lvl4pPr marL="456996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8935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6376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33223"/>
            <a:ext cx="7783215" cy="2089279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616161"/>
                </a:solidFill>
              </a:defRPr>
            </a:lvl1pPr>
            <a:lvl2pPr>
              <a:defRPr>
                <a:solidFill>
                  <a:srgbClr val="616161"/>
                </a:solidFill>
              </a:defRPr>
            </a:lvl2pPr>
            <a:lvl3pPr>
              <a:defRPr>
                <a:solidFill>
                  <a:srgbClr val="616161"/>
                </a:solidFill>
              </a:defRPr>
            </a:lvl3pPr>
            <a:lvl4pPr>
              <a:defRPr>
                <a:solidFill>
                  <a:srgbClr val="616161"/>
                </a:solidFill>
              </a:defRPr>
            </a:lvl4pPr>
            <a:lvl5pPr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2546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1"/>
            <a:ext cx="4112937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chemeClr val="tx1"/>
                </a:solidFill>
              </a:defRPr>
            </a:lvl1pPr>
            <a:lvl2pPr marL="0" indent="0"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37318" y="1222669"/>
            <a:ext cx="3937881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rgbClr val="616161"/>
                </a:solidFill>
              </a:defRPr>
            </a:lvl1pPr>
            <a:lvl2pPr marL="0" indent="0">
              <a:buNone/>
              <a:defRPr sz="1904">
                <a:solidFill>
                  <a:srgbClr val="616161"/>
                </a:solidFill>
              </a:defRPr>
            </a:lvl2pPr>
            <a:lvl3pPr marL="231673" indent="0">
              <a:buNone/>
              <a:tabLst/>
              <a:defRPr sz="1904">
                <a:solidFill>
                  <a:srgbClr val="616161"/>
                </a:solidFill>
              </a:defRPr>
            </a:lvl3pPr>
            <a:lvl4pPr marL="460170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45418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3"/>
            <a:ext cx="4102828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27210" y="1212853"/>
            <a:ext cx="4079433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40467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hree Column Content T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24076"/>
            <a:ext cx="3840806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3624" y="2124076"/>
            <a:ext cx="3840806" cy="3657600"/>
          </a:xfrm>
          <a:solidFill>
            <a:srgbClr val="68217A"/>
          </a:solidFill>
          <a:ln>
            <a:noFill/>
          </a:ln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2784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 Ti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2120011"/>
            <a:ext cx="2869290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5507" y="2120011"/>
            <a:ext cx="5429582" cy="700826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6376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2890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22988"/>
            <a:ext cx="3249830" cy="571537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409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Emphasis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7" y="2124076"/>
            <a:ext cx="11697695" cy="12751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5304">
                <a:solidFill>
                  <a:schemeClr val="tx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89195"/>
            <a:ext cx="3132366" cy="50533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7094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6218" y="1221162"/>
            <a:ext cx="7853990" cy="1995109"/>
          </a:xfrm>
        </p:spPr>
        <p:txBody>
          <a:bodyPr/>
          <a:lstStyle>
            <a:lvl1pPr marL="0" indent="0">
              <a:buNone/>
              <a:defRPr sz="3400"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1pPr>
            <a:lvl2pPr marL="34639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2pPr>
            <a:lvl3pPr marL="58434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3pPr>
            <a:lvl4pPr marL="814202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4pPr>
            <a:lvl5pPr marL="1050530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8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6216" y="1212851"/>
            <a:ext cx="8147209" cy="2902711"/>
          </a:xfrm>
          <a:prstGeom prst="rect">
            <a:avLst/>
          </a:prstGeom>
        </p:spPr>
        <p:txBody>
          <a:bodyPr/>
          <a:lstStyle>
            <a:lvl1pPr marL="290384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367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248" indent="-280862">
              <a:buClr>
                <a:schemeClr val="tx1"/>
              </a:buClr>
              <a:buSzPct val="90000"/>
              <a:buFont typeface="Arial" pitchFamily="34" charset="0"/>
              <a:buChar char="•"/>
              <a:defRPr sz="326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630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272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1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244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6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190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363076"/>
            <a:ext cx="12436476" cy="631451"/>
          </a:xfrm>
          <a:prstGeom prst="rect">
            <a:avLst/>
          </a:prstGeom>
          <a:solidFill>
            <a:srgbClr val="FFFF99"/>
          </a:solidFill>
        </p:spPr>
        <p:txBody>
          <a:bodyPr wrap="square" lIns="114265" tIns="57131" rIns="114265" bIns="57131" anchor="b" anchorCtr="0">
            <a:noAutofit/>
          </a:bodyPr>
          <a:lstStyle>
            <a:lvl1pPr algn="r">
              <a:buFont typeface="Arial" pitchFamily="34" charset="0"/>
              <a:buNone/>
              <a:defRPr sz="3672" spc="-5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80077" y="6460050"/>
            <a:ext cx="3939451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176033" y="6460047"/>
            <a:ext cx="2902198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81692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100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341" r:id="rId4"/>
    <p:sldLayoutId id="2147484342" r:id="rId5"/>
    <p:sldLayoutId id="2147484295" r:id="rId6"/>
    <p:sldLayoutId id="2147484240" r:id="rId7"/>
    <p:sldLayoutId id="2147484296" r:id="rId8"/>
    <p:sldLayoutId id="2147484241" r:id="rId9"/>
    <p:sldLayoutId id="2147484297" r:id="rId10"/>
    <p:sldLayoutId id="2147484244" r:id="rId11"/>
    <p:sldLayoutId id="2147484298" r:id="rId12"/>
    <p:sldLayoutId id="2147484245" r:id="rId13"/>
    <p:sldLayoutId id="2147484247" r:id="rId14"/>
    <p:sldLayoutId id="2147484337" r:id="rId15"/>
    <p:sldLayoutId id="2147484249" r:id="rId16"/>
    <p:sldLayoutId id="2147484343" r:id="rId17"/>
    <p:sldLayoutId id="2147484344" r:id="rId18"/>
    <p:sldLayoutId id="2147484301" r:id="rId19"/>
    <p:sldLayoutId id="2147484252" r:id="rId20"/>
    <p:sldLayoutId id="2147484251" r:id="rId21"/>
    <p:sldLayoutId id="2147484257" r:id="rId22"/>
    <p:sldLayoutId id="2147484258" r:id="rId23"/>
    <p:sldLayoutId id="2147484260" r:id="rId24"/>
    <p:sldLayoutId id="2147484299" r:id="rId25"/>
    <p:sldLayoutId id="2147484345" r:id="rId26"/>
    <p:sldLayoutId id="2147484263" r:id="rId2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65" name="Group 64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67" name="Group 66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74" name="Rectangle 73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71" name="Rectangle 70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72" name="Rectangle 71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9" name="TextBox 68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Main colors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Secondary colors (use only when</a:t>
                </a:r>
                <a:r>
                  <a:rPr lang="en-US" sz="1000" baseline="0" dirty="0">
                    <a:solidFill>
                      <a:schemeClr val="bg1"/>
                    </a:solidFill>
                  </a:rPr>
                  <a:t> necessary)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46" r:id="rId19"/>
    <p:sldLayoutId id="2147484347" r:id="rId20"/>
    <p:sldLayoutId id="2147484336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  <a:prstGeom prst="rect">
            <a:avLst/>
          </a:prstGeom>
        </p:spPr>
        <p:txBody>
          <a:bodyPr vert="horz" wrap="square" lIns="107536" tIns="67211" rIns="107536" bIns="67211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6218" y="1212855"/>
            <a:ext cx="8147208" cy="2089279"/>
          </a:xfrm>
          <a:prstGeom prst="rect">
            <a:avLst/>
          </a:prstGeom>
        </p:spPr>
        <p:txBody>
          <a:bodyPr vert="horz" wrap="square" lIns="107536" tIns="67211" rIns="107536" bIns="67211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ransition>
    <p:fade/>
  </p:transition>
  <p:hf hdr="0" dt="0"/>
  <p:txStyles>
    <p:titleStyle>
      <a:lvl1pPr algn="l" defTabSz="932327" rtl="0" eaLnBrk="1" latinLnBrk="0" hangingPunct="1">
        <a:lnSpc>
          <a:spcPct val="90000"/>
        </a:lnSpc>
        <a:spcBef>
          <a:spcPct val="0"/>
        </a:spcBef>
        <a:buNone/>
        <a:defRPr lang="en-US" sz="5304" b="0" kern="1200" cap="none" spc="-102" baseline="0" dirty="0" smtClean="0">
          <a:ln w="3175">
            <a:noFill/>
          </a:ln>
          <a:solidFill>
            <a:srgbClr val="61616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42749" marR="0" indent="-34274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8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3941" marR="0" indent="-241192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4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746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0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242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6739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390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030065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49623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962394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1pPr>
      <a:lvl2pPr marL="466166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2pPr>
      <a:lvl3pPr marL="93232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1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4pPr>
      <a:lvl5pPr marL="1864655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5pPr>
      <a:lvl6pPr marL="2330818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6pPr>
      <a:lvl7pPr marL="2796984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7pPr>
      <a:lvl8pPr marL="326314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8pPr>
      <a:lvl9pPr marL="3729312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pensource.google.com/projects/explore/featured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338" y="2049462"/>
            <a:ext cx="11607799" cy="1828786"/>
          </a:xfrm>
        </p:spPr>
        <p:txBody>
          <a:bodyPr/>
          <a:lstStyle/>
          <a:p>
            <a:pPr algn="ctr"/>
            <a:r>
              <a:rPr lang="en-IN" b="1" dirty="0"/>
              <a:t>Getting Started With TypeScript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1" dirty="0" err="1"/>
              <a:t>Yothesh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36DD-BF04-4423-919A-BC61CFE1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Google on TypeScript</a:t>
            </a:r>
          </a:p>
        </p:txBody>
      </p:sp>
      <p:pic>
        <p:nvPicPr>
          <p:cNvPr id="8194" name="Picture 2" descr="Machine generated alternative text:&#10;Cloud &#10;Platform &#10;Google &#10;Firebase &#10;Analytics &#10;Express ">
            <a:hlinkClick r:id="rId2"/>
            <a:extLst>
              <a:ext uri="{FF2B5EF4-FFF2-40B4-BE49-F238E27FC236}">
                <a16:creationId xmlns:a16="http://schemas.microsoft.com/office/drawing/2014/main" id="{A35B4022-6C60-4955-B998-F953BAEAE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7" y="2582862"/>
            <a:ext cx="89535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669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BF67-DA78-4049-A101-B3FB5D92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Traits of TS analysed by Google</a:t>
            </a:r>
          </a:p>
        </p:txBody>
      </p:sp>
      <p:pic>
        <p:nvPicPr>
          <p:cNvPr id="11266" name="Picture 2" descr="Machine generated alternative text:&#10;Inline &#10;types &#10;IDE &#10;Support &#10;Fast &#10;recompile &#10;Automatic &#10;BUILD files &#10;Decorators &#10;Automated &#10;conversion &#10;Closure &#10;compatible &#10;Vibrant &#10;communit ">
            <a:extLst>
              <a:ext uri="{FF2B5EF4-FFF2-40B4-BE49-F238E27FC236}">
                <a16:creationId xmlns:a16="http://schemas.microsoft.com/office/drawing/2014/main" id="{41863F07-0052-4DF4-BEAB-A0F97923C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83" y="2278062"/>
            <a:ext cx="882967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4484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1416-F699-44EC-A3E8-4CE0B04B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Google &lt;3 TypeScript</a:t>
            </a:r>
          </a:p>
        </p:txBody>
      </p:sp>
      <p:pic>
        <p:nvPicPr>
          <p:cNvPr id="7170" name="Picture 2" descr="Machine generated alternative text:&#10;Java &#10;JavaScript* &#10;Python &#10;Go &#10;TypeScript ">
            <a:extLst>
              <a:ext uri="{FF2B5EF4-FFF2-40B4-BE49-F238E27FC236}">
                <a16:creationId xmlns:a16="http://schemas.microsoft.com/office/drawing/2014/main" id="{230B176D-27CC-4DB8-922E-555CA491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" y="1820862"/>
            <a:ext cx="71247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2C2DCF-1B3E-4FDF-81A6-2809C25B1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073" y="2887662"/>
            <a:ext cx="4755130" cy="16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297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4E15-43A3-4254-8750-35A0B609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TS Alternatives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FA3CB-1B6E-48A9-A802-5E2EE624D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83" y="1897062"/>
            <a:ext cx="79152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152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C58E-40C9-4757-A0B7-D87FCA0D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TS Alternatives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DA7C7-C4E4-47FD-B53C-AD7DE3405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358" y="1668462"/>
            <a:ext cx="48101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5072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FFDE-DB2B-4710-9583-9FB99F6B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Lets start 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6C87D-9D7B-4101-AEE2-C8690B1B8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7" y="1973262"/>
            <a:ext cx="8096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197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63BE-0365-4D10-BD6E-8713573F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TS Compiler</a:t>
            </a:r>
          </a:p>
        </p:txBody>
      </p:sp>
      <p:pic>
        <p:nvPicPr>
          <p:cNvPr id="13315" name="Picture 3" descr="Machine generated alternative text:&#10;TypeScript &#10;Encapsulation &#10;class Greeter { &#10;greeting: string; &#10;Static Typing &#10;var &#10;constructor (message: string) { &#10;this . greeting &#10;greet() { &#10;return &#10;&quot;Hello, &quot; &#10;— message; &#10;+ this. greeting; &#10;JavaScript &#10;= (function ( ) { &#10;Greeter &#10;function Greeter (message) { &#10;this. greeting message; &#10;Greeter. prototype . greet = function ( ) { &#10;+ this . greeting; &#10;return &quot;Hello, ' &#10;return Greeter ; ">
            <a:extLst>
              <a:ext uri="{FF2B5EF4-FFF2-40B4-BE49-F238E27FC236}">
                <a16:creationId xmlns:a16="http://schemas.microsoft.com/office/drawing/2014/main" id="{EEEE7506-DDC0-49A0-A11B-490C62787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21" y="2811462"/>
            <a:ext cx="715340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Machine generated alternative text:&#10;IYpeScript &#10;JavaScript &#10;tsc first.ts ">
            <a:extLst>
              <a:ext uri="{FF2B5EF4-FFF2-40B4-BE49-F238E27FC236}">
                <a16:creationId xmlns:a16="http://schemas.microsoft.com/office/drawing/2014/main" id="{0E993331-1583-4B5A-A90F-C7B71145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2" y="1774824"/>
            <a:ext cx="7153402" cy="17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205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7536-F2AC-46E7-B2D2-D6E56283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Code Hierarchy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9C18B-EF2C-4730-82C3-36E244B2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46" y="1592262"/>
            <a:ext cx="60769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3853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7536-F2AC-46E7-B2D2-D6E56283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TS Syntax</a:t>
            </a:r>
          </a:p>
        </p:txBody>
      </p:sp>
      <p:pic>
        <p:nvPicPr>
          <p:cNvPr id="1028" name="Picture 4" descr="Machine generated alternative text:&#10;Important Keywords and Operators &#10;Keyword &#10;class &#10;constructor &#10;exports &#10;extends &#10;implements &#10;imports &#10;interface &#10;module / namespace &#10;public/private &#10;&lt;typeName&gt; &#10;Description &#10;Container for members such as properties and functions &#10;Provides initialization functionality in a class &#10;Export a member from a module &#10;Extend a class or interface &#10;Implement an interface &#10;Import a module &#10;Defines code contract that can be implemented by types &#10;Container for classes and other code &#10;Member visibility modifiers &#10;Rest parameter syntax &#10;Arrow syntax used with definitions and functions &#10;&lt; &gt; characters use to cast/convert between types &#10;Sepa rator between va ble/parameter na mes and type ">
            <a:extLst>
              <a:ext uri="{FF2B5EF4-FFF2-40B4-BE49-F238E27FC236}">
                <a16:creationId xmlns:a16="http://schemas.microsoft.com/office/drawing/2014/main" id="{79CE4FA4-DF6A-4DF1-8675-F4A4765D7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7" y="1363662"/>
            <a:ext cx="7258051" cy="53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8362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chine generated alternative text:&#10;Grammar: Type Annotations &#10;Declare it &#10;3 &#10;Annotate it &#10;var num: number - &#10;5 &#10;u &#10;Set it &#10;2 &#10;Name it &#10;4 &#10;Type it ">
            <a:extLst>
              <a:ext uri="{FF2B5EF4-FFF2-40B4-BE49-F238E27FC236}">
                <a16:creationId xmlns:a16="http://schemas.microsoft.com/office/drawing/2014/main" id="{0B7D35C1-B9A0-4B46-ADFB-258961D52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563688"/>
            <a:ext cx="68103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338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Agenda </a:t>
            </a:r>
            <a:br>
              <a:rPr lang="en-IN" dirty="0"/>
            </a:b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85821" y="1516062"/>
            <a:ext cx="4267200" cy="49028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sz="2000" dirty="0"/>
              <a:t>What is TypeScript ?</a:t>
            </a:r>
          </a:p>
          <a:p>
            <a:pPr>
              <a:lnSpc>
                <a:spcPct val="100000"/>
              </a:lnSpc>
            </a:pPr>
            <a:r>
              <a:rPr lang="en-IN" sz="2000" dirty="0"/>
              <a:t>Why TypeScript ?</a:t>
            </a:r>
          </a:p>
          <a:p>
            <a:pPr>
              <a:lnSpc>
                <a:spcPct val="100000"/>
              </a:lnSpc>
            </a:pPr>
            <a:r>
              <a:rPr lang="en-IN" sz="2000" dirty="0"/>
              <a:t>What is its lifetime ?</a:t>
            </a:r>
          </a:p>
          <a:p>
            <a:pPr>
              <a:lnSpc>
                <a:spcPct val="100000"/>
              </a:lnSpc>
            </a:pPr>
            <a:r>
              <a:rPr lang="en-IN" sz="2000" dirty="0"/>
              <a:t>TypeScript</a:t>
            </a:r>
          </a:p>
          <a:p>
            <a:pPr lvl="1">
              <a:lnSpc>
                <a:spcPct val="100000"/>
              </a:lnSpc>
            </a:pPr>
            <a:r>
              <a:rPr lang="en-IN" sz="1800" dirty="0">
                <a:latin typeface="+mj-lt"/>
              </a:rPr>
              <a:t>TypeScript Compiler</a:t>
            </a:r>
          </a:p>
          <a:p>
            <a:pPr lvl="1">
              <a:lnSpc>
                <a:spcPct val="100000"/>
              </a:lnSpc>
            </a:pPr>
            <a:r>
              <a:rPr lang="en-IN" sz="1800" dirty="0">
                <a:latin typeface="+mj-lt"/>
              </a:rPr>
              <a:t>Code Hierarchy</a:t>
            </a:r>
          </a:p>
          <a:p>
            <a:pPr lvl="1">
              <a:lnSpc>
                <a:spcPct val="100000"/>
              </a:lnSpc>
            </a:pPr>
            <a:r>
              <a:rPr lang="en-IN" sz="1800" dirty="0">
                <a:latin typeface="+mj-lt"/>
              </a:rPr>
              <a:t>Type Annotations &amp; Inferences</a:t>
            </a:r>
          </a:p>
          <a:p>
            <a:pPr lvl="1">
              <a:lnSpc>
                <a:spcPct val="100000"/>
              </a:lnSpc>
            </a:pPr>
            <a:r>
              <a:rPr lang="en-IN" sz="1800" dirty="0">
                <a:latin typeface="+mj-lt"/>
              </a:rPr>
              <a:t>Primitive Types &amp; Object Types</a:t>
            </a:r>
          </a:p>
          <a:p>
            <a:pPr lvl="1">
              <a:lnSpc>
                <a:spcPct val="100000"/>
              </a:lnSpc>
            </a:pPr>
            <a:r>
              <a:rPr lang="en-IN" sz="1800" dirty="0">
                <a:latin typeface="+mj-lt"/>
              </a:rPr>
              <a:t>Arrow Functions</a:t>
            </a:r>
          </a:p>
          <a:p>
            <a:pPr lvl="1">
              <a:lnSpc>
                <a:spcPct val="100000"/>
              </a:lnSpc>
            </a:pPr>
            <a:r>
              <a:rPr lang="en-IN" sz="1800" dirty="0">
                <a:latin typeface="+mj-lt"/>
              </a:rPr>
              <a:t>Constructors, Properties, Modules</a:t>
            </a:r>
          </a:p>
          <a:p>
            <a:pPr>
              <a:lnSpc>
                <a:spcPct val="100000"/>
              </a:lnSpc>
            </a:pPr>
            <a:r>
              <a:rPr lang="en-IN" sz="2000" dirty="0"/>
              <a:t>Breaking Angular</a:t>
            </a:r>
          </a:p>
          <a:p>
            <a:pPr>
              <a:lnSpc>
                <a:spcPct val="150000"/>
              </a:lnSpc>
            </a:pPr>
            <a:endParaRPr lang="en-IN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16678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chine generated alternative text:&#10;Annotations and Inferences &#10;var anyl; &#10;var numl: &#10;number; &#10;n umber &#10;var num2: &#10;var num3 &#10;var num4 = num3 &#10;var strl = &#10;numl &#10;Type could be any type (any) &#10;Type Annotation &#10;Type Annotation Setting the Value &#10;Type Inference (number) &#10;100; &#10;' some &#10;string' ; &#10;Type Inference (number) &#10;Type Inference (string) &#10;var nothappy : number = numl + &#10;' some &#10;string'; &#10;Error! ">
            <a:extLst>
              <a:ext uri="{FF2B5EF4-FFF2-40B4-BE49-F238E27FC236}">
                <a16:creationId xmlns:a16="http://schemas.microsoft.com/office/drawing/2014/main" id="{0A8EDB57-1B55-4B91-B649-9E4DBC64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7" y="1363662"/>
            <a:ext cx="701992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7011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chine generated alternative text:&#10;Dynamic and Static &#10;TypeScript &#10;Static typing (optional) &#10;Type safety is a compile-time &#10;feature &#10;JavaScript &#10;Dynamictyping &#10;Type safety happens at run-time &#10;debugging ">
            <a:extLst>
              <a:ext uri="{FF2B5EF4-FFF2-40B4-BE49-F238E27FC236}">
                <a16:creationId xmlns:a16="http://schemas.microsoft.com/office/drawing/2014/main" id="{C25010ED-1B0E-4B99-9215-0BF30FB5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611313"/>
            <a:ext cx="69627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9449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80E4B-D490-4041-9315-57D515C6B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637" y="1973262"/>
            <a:ext cx="67056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1255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achine generated alternative text:&#10;Arrays and Indexers &#10;= ['John', 'Dan', &#10;var names: string[] &#10;var firstPerson: string; &#10;firstPerson &#10;= names[0]; &#10;' Aaron ' &#10;'Fritz']; &#10;indexer ">
            <a:extLst>
              <a:ext uri="{FF2B5EF4-FFF2-40B4-BE49-F238E27FC236}">
                <a16:creationId xmlns:a16="http://schemas.microsoft.com/office/drawing/2014/main" id="{54C9CA6B-DD0C-4BB9-8451-1D9874493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7" y="1211262"/>
            <a:ext cx="61722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1E55F5-CFDB-43C3-B892-00703185F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437" y="3999864"/>
            <a:ext cx="84105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6371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chine generated alternative text:&#10;Object Types &#10;Object literals &#10;= { h: 10, w: 20 &#10;var square &#10;var points: Object = { x: 10, y: &#10;20 &#10;Functions &#10;var multiply &#10;return x &#10;= function (x: &#10;var multiplyMore: Function; &#10;multiplyMore = function (x: &#10;return x &#10;number) { &#10;number) { ">
            <a:extLst>
              <a:ext uri="{FF2B5EF4-FFF2-40B4-BE49-F238E27FC236}">
                <a16:creationId xmlns:a16="http://schemas.microsoft.com/office/drawing/2014/main" id="{5587143D-7C6C-43FC-BA85-59685E2F3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516062"/>
            <a:ext cx="45720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1765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chine generated alternative text:&#10;Arrow Function Expressions &#10;TypeScript &#10;var num er, w: num er &#10;return h * w; &#10;Omit the function &#10;keyword &#10;Compact return &#10;statement &#10;var myFunc &#10;= (h: number, w: number) h * w; ">
            <a:extLst>
              <a:ext uri="{FF2B5EF4-FFF2-40B4-BE49-F238E27FC236}">
                <a16:creationId xmlns:a16="http://schemas.microsoft.com/office/drawing/2014/main" id="{24E5D9AC-3723-4A0F-96CF-805BF5FC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7" y="2430462"/>
            <a:ext cx="61055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083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chine generated alternative text:&#10;Defining Constructors &#10;Constructors are used to &#10;class Car { &#10;engine: string; &#10;initialize fields &#10;Field &#10;constructor(engine: string) { — &#10;this . engine = engine; &#10;Constructor &#10;Shorthand way to &#10;declare a field &#10;class Car { &#10;constructor(public engine: string) { } ">
            <a:extLst>
              <a:ext uri="{FF2B5EF4-FFF2-40B4-BE49-F238E27FC236}">
                <a16:creationId xmlns:a16="http://schemas.microsoft.com/office/drawing/2014/main" id="{8C9B4364-29D8-47D3-B3DE-DAC3E293A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7" y="1439862"/>
            <a:ext cx="546735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1190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chine generated alternative text:&#10;Defining Properties &#10;class Car { &#10;private _engine: string; &#10;constructor(engine: string) { &#10;this. engine = engine; &#10;get engine(): string { &#10;return this . &#10;engine; &#10;set engine(value: &#10;if (value &#10;this ._engine = value; &#10;Properties act as filters &#10;and can have get or set &#10;string) { &#10;undefined) throw &#10;blocks &#10;'Supply an Engine! ' ">
            <a:extLst>
              <a:ext uri="{FF2B5EF4-FFF2-40B4-BE49-F238E27FC236}">
                <a16:creationId xmlns:a16="http://schemas.microsoft.com/office/drawing/2014/main" id="{1EEFB585-645B-4243-BF53-EF427C43D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7" y="1439862"/>
            <a:ext cx="63341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9330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Machine generated alternative text:&#10;Module Flexibility &#10;• &#10;• &#10;Extend modules &#10;Custom modules or the global module &#10;Separation of concerns &#10;Each module has a specific role &#10;Extend modules &#10;within or across files &#10;&quot;Ravioli&quot; &#10;Open &#10;Import other modules &#10;Export features &#10;Choose what Co &#10;expose ">
            <a:extLst>
              <a:ext uri="{FF2B5EF4-FFF2-40B4-BE49-F238E27FC236}">
                <a16:creationId xmlns:a16="http://schemas.microsoft.com/office/drawing/2014/main" id="{EB3D1FCF-E51F-4F04-89E0-F3896BADB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7" y="2235675"/>
            <a:ext cx="5441488" cy="342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achine generated alternative text:&#10;You May Be a Module if ... &#10;Explicitly declare a module &#10;module dataservice { &#10;// code &#10;dataservice Module &#10;No module declaration, no exports, no imports &#10;Global Module &#10;class TestC1ass implements I Test { &#10;Global Namespace &#10;window &#10;var &#10;p &#10;public b = 4; &#10;new TestC1ass(); &#10;t ">
            <a:extLst>
              <a:ext uri="{FF2B5EF4-FFF2-40B4-BE49-F238E27FC236}">
                <a16:creationId xmlns:a16="http://schemas.microsoft.com/office/drawing/2014/main" id="{C837F22A-9C22-4715-B12C-C058C6C25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1668462"/>
            <a:ext cx="5638800" cy="455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9841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TypeScript ?</a:t>
            </a:r>
            <a:br>
              <a:rPr lang="en-IN" dirty="0"/>
            </a:br>
            <a:br>
              <a:rPr lang="en-IN" dirty="0"/>
            </a:br>
            <a:br>
              <a:rPr lang="en-IN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6889D-B2E3-4111-9D4D-A0DBC8409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37" y="1363662"/>
            <a:ext cx="7496175" cy="1866900"/>
          </a:xfrm>
          <a:prstGeom prst="rect">
            <a:avLst/>
          </a:prstGeom>
        </p:spPr>
      </p:pic>
      <p:pic>
        <p:nvPicPr>
          <p:cNvPr id="1028" name="Picture 4" descr="Machine generated alternative text:&#10;TypeScript &#10;JavaScript ">
            <a:extLst>
              <a:ext uri="{FF2B5EF4-FFF2-40B4-BE49-F238E27FC236}">
                <a16:creationId xmlns:a16="http://schemas.microsoft.com/office/drawing/2014/main" id="{8C61D029-77D7-4F66-B395-FA07EE0A7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45" y="3230562"/>
            <a:ext cx="3977593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TypeScript ?</a:t>
            </a:r>
            <a:br>
              <a:rPr lang="en-IN" dirty="0"/>
            </a:br>
            <a:br>
              <a:rPr lang="en-IN" dirty="0"/>
            </a:br>
            <a:br>
              <a:rPr lang="en-IN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2EF7D-16CE-4FD0-9E86-BF97B0BD6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" y="2278062"/>
            <a:ext cx="5287617" cy="2895600"/>
          </a:xfrm>
          <a:prstGeom prst="rect">
            <a:avLst/>
          </a:prstGeom>
        </p:spPr>
      </p:pic>
      <p:pic>
        <p:nvPicPr>
          <p:cNvPr id="2050" name="Picture 2" descr="Machine generated alternative text:&#10;We want maintainable code ">
            <a:extLst>
              <a:ext uri="{FF2B5EF4-FFF2-40B4-BE49-F238E27FC236}">
                <a16:creationId xmlns:a16="http://schemas.microsoft.com/office/drawing/2014/main" id="{BCC17698-EC34-4000-A9E6-B8BBCC2AC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31" y="2270124"/>
            <a:ext cx="5670849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B77BF0B-D4A2-45AC-9316-4F8C97A44F03}"/>
              </a:ext>
            </a:extLst>
          </p:cNvPr>
          <p:cNvSpPr/>
          <p:nvPr/>
        </p:nvSpPr>
        <p:spPr bwMode="auto">
          <a:xfrm>
            <a:off x="5615559" y="3493293"/>
            <a:ext cx="733367" cy="457200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IN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A42C-99EC-42D1-8CC8-A1897816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Traits of JS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8F900-9616-4666-A46B-47C37E24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37" y="1363662"/>
            <a:ext cx="68675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542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90C3-F472-4D35-A22C-19094D32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TypeScript ?</a:t>
            </a:r>
          </a:p>
        </p:txBody>
      </p:sp>
      <p:pic>
        <p:nvPicPr>
          <p:cNvPr id="10242" name="Picture 2" descr="Machine generated alternative text:&#10;Shouldn't we Simply Write Plain JavaScript? &#10;Java &#10;START : &#10;RSV : &#10;RNP : &#10;LOOP : &#10;JUMP &#10;OCOO &#10;ocoo &#10;0000 &#10;ocoo &#10;0000 &#10;0100 &#10;LOAD &#10;SUB &#10;LOAD &#10;BRANCH &#10;STORE &#10;LOOP &#10;2 &#10;2 &#10;OFF &#10;ON &#10;RGT &#10;RNP &#10;Microsoft• &#10;.NET &#10;jump past sensor and constant locations &#10;read right sensor value &#10;read left sensor value here &#10;* write right motor power level here &#10;left motor power here &#10;store motor—off constant here &#10;store motor—on Constant here &#10;right value &#10;load left sensor value into register 2 &#10;subtract 1 2 and Store 3 &#10;load constant into register I &#10;load motor—on constant into register 2 &#10;if the left sensor is greater than the &#10;then the right motor on ">
            <a:extLst>
              <a:ext uri="{FF2B5EF4-FFF2-40B4-BE49-F238E27FC236}">
                <a16:creationId xmlns:a16="http://schemas.microsoft.com/office/drawing/2014/main" id="{46CC85B4-6EC3-4538-98A4-AE25F066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796" y="1212849"/>
            <a:ext cx="695325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0186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78EE-C958-4326-8CF6-4082D3EC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does TypeScript offer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47AF7B-9DD8-44E8-8B84-B7A80B0A4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" y="1220150"/>
            <a:ext cx="10439400" cy="56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000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82F2F-8DFB-4DF7-ACD8-64088A28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Better than JS </a:t>
            </a:r>
            <a:r>
              <a:rPr lang="en-IN" dirty="0">
                <a:sym typeface="Wingdings" panose="05000000000000000000" pitchFamily="2" charset="2"/>
              </a:rPr>
              <a:t></a:t>
            </a:r>
            <a:endParaRPr lang="en-IN" dirty="0"/>
          </a:p>
        </p:txBody>
      </p:sp>
      <p:pic>
        <p:nvPicPr>
          <p:cNvPr id="4098" name="Picture 2" descr="Machine generated alternative text:&#10;Migrating from Server-Side to Client-Side &#10;Migrating from server-side apps to client- &#10;side apps can be challenging &#10;Java &#10;php &#10;Microsoft• &#10;.NET &#10;RAILS ">
            <a:extLst>
              <a:ext uri="{FF2B5EF4-FFF2-40B4-BE49-F238E27FC236}">
                <a16:creationId xmlns:a16="http://schemas.microsoft.com/office/drawing/2014/main" id="{5D53B9B3-6121-4D36-9986-691DBA77E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33" y="1235391"/>
            <a:ext cx="7038975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327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400EA-938D-41AB-812E-65DFEB0E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Sanctioning a tech to a stack</a:t>
            </a:r>
          </a:p>
        </p:txBody>
      </p:sp>
      <p:pic>
        <p:nvPicPr>
          <p:cNvPr id="6148" name="Picture 4" descr="Machine generated alternative text:&#10;Apply &#10;Fulfill &#10;checklist &#10;Committee &#10;Approved ">
            <a:extLst>
              <a:ext uri="{FF2B5EF4-FFF2-40B4-BE49-F238E27FC236}">
                <a16:creationId xmlns:a16="http://schemas.microsoft.com/office/drawing/2014/main" id="{617DE786-C0C6-4A38-A7F9-EFFB30A8F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68" y="2125662"/>
            <a:ext cx="803970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8926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nect_2016_Template_Light">
  <a:themeElements>
    <a:clrScheme name="Custom 2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1FF4E5EF-A7EE-42D8-BBEA-D087044C36FF}"/>
    </a:ext>
  </a:extLst>
</a:theme>
</file>

<file path=ppt/theme/theme2.xml><?xml version="1.0" encoding="utf-8"?>
<a:theme xmlns:a="http://schemas.openxmlformats.org/drawingml/2006/main" name="Connect_2016_Template_Dark">
  <a:themeElements>
    <a:clrScheme name="Custom 1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00BCF2"/>
      </a:accent5>
      <a:accent6>
        <a:srgbClr val="737373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C3BAF28A-4E63-4DB5-8E37-36491662522A}"/>
    </a:ext>
  </a:extLst>
</a:theme>
</file>

<file path=ppt/theme/theme3.xml><?xml version="1.0" encoding="utf-8"?>
<a:theme xmlns:a="http://schemas.openxmlformats.org/drawingml/2006/main" name="Generic Content">
  <a:themeElements>
    <a:clrScheme name="Cloud Campaign">
      <a:dk1>
        <a:srgbClr val="616161"/>
      </a:dk1>
      <a:lt1>
        <a:sysClr val="window" lastClr="FFFFFF"/>
      </a:lt1>
      <a:dk2>
        <a:srgbClr val="341547"/>
      </a:dk2>
      <a:lt2>
        <a:srgbClr val="541868"/>
      </a:lt2>
      <a:accent1>
        <a:srgbClr val="8A3986"/>
      </a:accent1>
      <a:accent2>
        <a:srgbClr val="2FAFE9"/>
      </a:accent2>
      <a:accent3>
        <a:srgbClr val="1B5CA9"/>
      </a:accent3>
      <a:accent4>
        <a:srgbClr val="F8C710"/>
      </a:accent4>
      <a:accent5>
        <a:srgbClr val="F17719"/>
      </a:accent5>
      <a:accent6>
        <a:srgbClr val="D52D1A"/>
      </a:accent6>
      <a:hlink>
        <a:srgbClr val="1B5CA9"/>
      </a:hlink>
      <a:folHlink>
        <a:srgbClr val="61625E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>
          <a:lnSpc>
            <a:spcPct val="90000"/>
          </a:lnSpc>
          <a:defRPr sz="24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B4F816B8-EA9C-41C8-8CE0-884B13230C6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</Words>
  <Application>Microsoft Office PowerPoint</Application>
  <PresentationFormat>Custom</PresentationFormat>
  <Paragraphs>44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Consolas</vt:lpstr>
      <vt:lpstr>Segoe UI</vt:lpstr>
      <vt:lpstr>Segoe UI Light</vt:lpstr>
      <vt:lpstr>Wingdings</vt:lpstr>
      <vt:lpstr>Connect_2016_Template_Light</vt:lpstr>
      <vt:lpstr>Connect_2016_Template_Dark</vt:lpstr>
      <vt:lpstr>Generic Content</vt:lpstr>
      <vt:lpstr>Getting Started With TypeScript</vt:lpstr>
      <vt:lpstr>Agenda  </vt:lpstr>
      <vt:lpstr>What is TypeScript ?   </vt:lpstr>
      <vt:lpstr>Why TypeScript ?   </vt:lpstr>
      <vt:lpstr>Traits of JS</vt:lpstr>
      <vt:lpstr>Why TypeScript ?</vt:lpstr>
      <vt:lpstr>What does TypeScript offer ?</vt:lpstr>
      <vt:lpstr>Better than JS </vt:lpstr>
      <vt:lpstr>Sanctioning a tech to a stack</vt:lpstr>
      <vt:lpstr>Google on TypeScript</vt:lpstr>
      <vt:lpstr>Traits of TS analysed by Google</vt:lpstr>
      <vt:lpstr>Google &lt;3 TypeScript</vt:lpstr>
      <vt:lpstr>TS Alternatives</vt:lpstr>
      <vt:lpstr>TS Alternatives</vt:lpstr>
      <vt:lpstr>Lets start TS</vt:lpstr>
      <vt:lpstr>TS Compiler</vt:lpstr>
      <vt:lpstr>Code Hierarchy</vt:lpstr>
      <vt:lpstr>TS Syntax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2016-11-11T17:12:51Z</dcterms:created>
  <dcterms:modified xsi:type="dcterms:W3CDTF">2017-09-28T03:22:49Z</dcterms:modified>
  <cp:category/>
</cp:coreProperties>
</file>