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  <p:sldMasterId id="2147484348" r:id="rId3"/>
  </p:sldMasterIdLst>
  <p:notesMasterIdLst>
    <p:notesMasterId r:id="rId15"/>
  </p:notesMasterIdLst>
  <p:handoutMasterIdLst>
    <p:handoutMasterId r:id="rId16"/>
  </p:handoutMasterIdLst>
  <p:sldIdLst>
    <p:sldId id="1367" r:id="rId4"/>
    <p:sldId id="1375" r:id="rId5"/>
    <p:sldId id="1376" r:id="rId6"/>
    <p:sldId id="1377" r:id="rId7"/>
    <p:sldId id="1378" r:id="rId8"/>
    <p:sldId id="1379" r:id="rId9"/>
    <p:sldId id="1380" r:id="rId10"/>
    <p:sldId id="1381" r:id="rId11"/>
    <p:sldId id="1382" r:id="rId12"/>
    <p:sldId id="1383" r:id="rId13"/>
    <p:sldId id="1373" r:id="rId14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Connect 2016 Template" id="{D3E95C9D-3DD4-45B7-BFD9-4AE9F68B7B97}">
          <p14:sldIdLst>
            <p14:sldId id="1367"/>
            <p14:sldId id="1375"/>
            <p14:sldId id="1376"/>
            <p14:sldId id="1377"/>
            <p14:sldId id="1378"/>
            <p14:sldId id="1379"/>
            <p14:sldId id="1380"/>
            <p14:sldId id="1381"/>
            <p14:sldId id="1382"/>
            <p14:sldId id="1383"/>
            <p14:sldId id="13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2"/>
    <a:srgbClr val="000000"/>
    <a:srgbClr val="592C8C"/>
    <a:srgbClr val="505050"/>
    <a:srgbClr val="00BCF2"/>
    <a:srgbClr val="D2D2D2"/>
    <a:srgbClr val="0078D7"/>
    <a:srgbClr val="32145A"/>
    <a:srgbClr val="5C2D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642" autoAdjust="0"/>
  </p:normalViewPr>
  <p:slideViewPr>
    <p:cSldViewPr>
      <p:cViewPr varScale="1">
        <p:scale>
          <a:sx n="63" d="100"/>
          <a:sy n="63" d="100"/>
        </p:scale>
        <p:origin x="924" y="66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3552" y="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Connect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8/31/2017 12:42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Connect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8/31/2017 12:42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8/31/2017 12:43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how power BI matches your role need to be explained.</a:t>
            </a:r>
          </a:p>
          <a:p>
            <a:r>
              <a:rPr lang="en-US" dirty="0"/>
              <a:t>Power BI desktop</a:t>
            </a:r>
            <a:r>
              <a:rPr lang="en-US" baseline="0" dirty="0"/>
              <a:t> – for the extensive reports and share with your team</a:t>
            </a:r>
          </a:p>
          <a:p>
            <a:r>
              <a:rPr lang="en-US" baseline="0" dirty="0"/>
              <a:t>Power BI services – To pull data from the desktop and push that information to your application using power BI services</a:t>
            </a:r>
          </a:p>
          <a:p>
            <a:r>
              <a:rPr lang="en-US" baseline="0" dirty="0"/>
              <a:t>Power BI mobile apps – to monitor progress of the sales quotas and to drill into new sales lead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3CCD7-76A8-4702-A587-B7B4AC5BAF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89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how power BI matches your role need to be explained.</a:t>
            </a:r>
          </a:p>
          <a:p>
            <a:r>
              <a:rPr lang="en-US" dirty="0"/>
              <a:t>Power BI desktop</a:t>
            </a:r>
            <a:r>
              <a:rPr lang="en-US" baseline="0" dirty="0"/>
              <a:t> – for the extensive reports and share with your team</a:t>
            </a:r>
          </a:p>
          <a:p>
            <a:r>
              <a:rPr lang="en-US" baseline="0" dirty="0"/>
              <a:t>Power BI services – To pull data from the desktop and push that information to your application using power BI services</a:t>
            </a:r>
          </a:p>
          <a:p>
            <a:r>
              <a:rPr lang="en-US" baseline="0" dirty="0"/>
              <a:t>Power BI mobile apps – to monitor progress of the sales quotas and to drill into new sales lead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3CCD7-76A8-4702-A587-B7B4AC5BAF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9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how power BI matches your role need to be explained.</a:t>
            </a:r>
          </a:p>
          <a:p>
            <a:r>
              <a:rPr lang="en-US" dirty="0"/>
              <a:t>Power BI desktop</a:t>
            </a:r>
            <a:r>
              <a:rPr lang="en-US" baseline="0" dirty="0"/>
              <a:t> – for the extensive reports and share with your team</a:t>
            </a:r>
          </a:p>
          <a:p>
            <a:r>
              <a:rPr lang="en-US" baseline="0" dirty="0"/>
              <a:t>Power BI services – To pull data from the desktop and push that information to your application using power BI services</a:t>
            </a:r>
          </a:p>
          <a:p>
            <a:r>
              <a:rPr lang="en-US" baseline="0" dirty="0"/>
              <a:t>Power BI mobile apps – to monitor progress of the sales quotas and to drill into new sales lead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3CCD7-76A8-4702-A587-B7B4AC5BAF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6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how power BI matches your role need to be explained.</a:t>
            </a:r>
          </a:p>
          <a:p>
            <a:r>
              <a:rPr lang="en-US" dirty="0"/>
              <a:t>Power BI desktop</a:t>
            </a:r>
            <a:r>
              <a:rPr lang="en-US" baseline="0" dirty="0"/>
              <a:t> – for the extensive reports and share with your team</a:t>
            </a:r>
          </a:p>
          <a:p>
            <a:r>
              <a:rPr lang="en-US" baseline="0" dirty="0"/>
              <a:t>Power BI services – To pull data from the desktop and push that information to your application using power BI services</a:t>
            </a:r>
          </a:p>
          <a:p>
            <a:r>
              <a:rPr lang="en-US" baseline="0" dirty="0"/>
              <a:t>Power BI mobile apps – to monitor progress of the sales quotas and to drill into new sales lead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3CCD7-76A8-4702-A587-B7B4AC5BAF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6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how power BI matches your role need to be explained.</a:t>
            </a:r>
          </a:p>
          <a:p>
            <a:r>
              <a:rPr lang="en-US" dirty="0"/>
              <a:t>Power BI desktop</a:t>
            </a:r>
            <a:r>
              <a:rPr lang="en-US" baseline="0" dirty="0"/>
              <a:t> – for the extensive reports and share with your team</a:t>
            </a:r>
          </a:p>
          <a:p>
            <a:r>
              <a:rPr lang="en-US" baseline="0" dirty="0"/>
              <a:t>Power BI services – To pull data from the desktop and push that information to your application using power BI services</a:t>
            </a:r>
          </a:p>
          <a:p>
            <a:r>
              <a:rPr lang="en-US" baseline="0" dirty="0"/>
              <a:t>Power BI mobile apps – to monitor progress of the sales quotas and to drill into new sales lead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3CCD7-76A8-4702-A587-B7B4AC5BAF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8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36702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3099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553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7" y="1209973"/>
            <a:ext cx="111252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240463"/>
            <a:ext cx="12436474" cy="7540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9637" y="6437471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39" y="2939754"/>
            <a:ext cx="4572396" cy="9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637" y="360749"/>
            <a:ext cx="3181771" cy="50989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0066" y="525462"/>
            <a:ext cx="3181771" cy="50989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4990" y="3946842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066" y="6132783"/>
            <a:ext cx="3181771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3368" y="1209973"/>
            <a:ext cx="111887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2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1745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1241426"/>
            <a:ext cx="5333999" cy="2012859"/>
          </a:xfrm>
        </p:spPr>
        <p:txBody>
          <a:bodyPr wrap="square">
            <a:spAutoFit/>
          </a:bodyPr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325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931404" y="2944516"/>
            <a:ext cx="4573666" cy="97849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967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218" y="1212851"/>
            <a:ext cx="7722548" cy="1997202"/>
          </a:xfrm>
        </p:spPr>
        <p:txBody>
          <a:bodyPr/>
          <a:lstStyle>
            <a:lvl1pPr marL="0" indent="0">
              <a:buNone/>
              <a:defRPr>
                <a:solidFill>
                  <a:srgbClr val="616161"/>
                </a:solidFill>
              </a:defRPr>
            </a:lvl1pPr>
            <a:lvl2pPr marL="0" indent="0">
              <a:buFontTx/>
              <a:buNone/>
              <a:defRPr sz="1904">
                <a:solidFill>
                  <a:srgbClr val="616161"/>
                </a:solidFill>
              </a:defRPr>
            </a:lvl2pPr>
            <a:lvl3pPr marL="228499" indent="0">
              <a:buNone/>
              <a:defRPr>
                <a:solidFill>
                  <a:srgbClr val="616161"/>
                </a:solidFill>
              </a:defRPr>
            </a:lvl3pPr>
            <a:lvl4pPr marL="456996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8935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637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33223"/>
            <a:ext cx="7783215" cy="208927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616161"/>
                </a:solidFill>
              </a:defRPr>
            </a:lvl1pPr>
            <a:lvl2pPr>
              <a:defRPr>
                <a:solidFill>
                  <a:srgbClr val="616161"/>
                </a:solidFill>
              </a:defRPr>
            </a:lvl2pPr>
            <a:lvl3pPr>
              <a:defRPr>
                <a:solidFill>
                  <a:srgbClr val="616161"/>
                </a:solidFill>
              </a:defRPr>
            </a:lvl3pPr>
            <a:lvl4pPr>
              <a:defRPr>
                <a:solidFill>
                  <a:srgbClr val="616161"/>
                </a:solidFill>
              </a:defRPr>
            </a:lvl4pPr>
            <a:lvl5pPr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2546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1"/>
            <a:ext cx="4112937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chemeClr val="tx1"/>
                </a:solidFill>
              </a:defRPr>
            </a:lvl1pPr>
            <a:lvl2pPr marL="0" indent="0"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37318" y="1222669"/>
            <a:ext cx="3937881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rgbClr val="616161"/>
                </a:solidFill>
              </a:defRPr>
            </a:lvl1pPr>
            <a:lvl2pPr marL="0" indent="0">
              <a:buNone/>
              <a:defRPr sz="1904">
                <a:solidFill>
                  <a:srgbClr val="616161"/>
                </a:solidFill>
              </a:defRPr>
            </a:lvl2pPr>
            <a:lvl3pPr marL="231673" indent="0">
              <a:buNone/>
              <a:tabLst/>
              <a:defRPr sz="1904">
                <a:solidFill>
                  <a:srgbClr val="616161"/>
                </a:solidFill>
              </a:defRPr>
            </a:lvl3pPr>
            <a:lvl4pPr marL="460170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45418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3"/>
            <a:ext cx="4102828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27210" y="1212853"/>
            <a:ext cx="4079433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40467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hree Column Content T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24076"/>
            <a:ext cx="3840806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3624" y="2124076"/>
            <a:ext cx="3840806" cy="3657600"/>
          </a:xfrm>
          <a:solidFill>
            <a:srgbClr val="68217A"/>
          </a:solidFill>
          <a:ln>
            <a:noFill/>
          </a:ln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2784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Ti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2120011"/>
            <a:ext cx="2869290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5507" y="2120011"/>
            <a:ext cx="5429582" cy="700826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637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89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22988"/>
            <a:ext cx="3249830" cy="57153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409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Emphasis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7" y="2124076"/>
            <a:ext cx="11697695" cy="12751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5304">
                <a:solidFill>
                  <a:schemeClr val="tx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89195"/>
            <a:ext cx="3132366" cy="50533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709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6218" y="1221162"/>
            <a:ext cx="7853990" cy="1995109"/>
          </a:xfrm>
        </p:spPr>
        <p:txBody>
          <a:bodyPr/>
          <a:lstStyle>
            <a:lvl1pPr marL="0" indent="0">
              <a:buNone/>
              <a:defRPr sz="3400"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1pPr>
            <a:lvl2pPr marL="34639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2pPr>
            <a:lvl3pPr marL="58434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3pPr>
            <a:lvl4pPr marL="814202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4pPr>
            <a:lvl5pPr marL="1050530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8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6216" y="1212851"/>
            <a:ext cx="8147209" cy="2902711"/>
          </a:xfrm>
          <a:prstGeom prst="rect">
            <a:avLst/>
          </a:prstGeom>
        </p:spPr>
        <p:txBody>
          <a:bodyPr/>
          <a:lstStyle>
            <a:lvl1pPr marL="290384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367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248" indent="-280862">
              <a:buClr>
                <a:schemeClr val="tx1"/>
              </a:buClr>
              <a:buSzPct val="90000"/>
              <a:buFont typeface="Arial" pitchFamily="34" charset="0"/>
              <a:buChar char="•"/>
              <a:defRPr sz="326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630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272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1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244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6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190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363076"/>
            <a:ext cx="12436476" cy="631451"/>
          </a:xfrm>
          <a:prstGeom prst="rect">
            <a:avLst/>
          </a:prstGeom>
          <a:solidFill>
            <a:srgbClr val="FFFF99"/>
          </a:solidFill>
        </p:spPr>
        <p:txBody>
          <a:bodyPr wrap="square" lIns="114265" tIns="57131" rIns="114265" bIns="57131" anchor="b" anchorCtr="0">
            <a:noAutofit/>
          </a:bodyPr>
          <a:lstStyle>
            <a:lvl1pPr algn="r">
              <a:buFont typeface="Arial" pitchFamily="34" charset="0"/>
              <a:buNone/>
              <a:defRPr sz="3672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0077" y="6460050"/>
            <a:ext cx="3939451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76033" y="6460047"/>
            <a:ext cx="2902198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81692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100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341" r:id="rId4"/>
    <p:sldLayoutId id="2147484342" r:id="rId5"/>
    <p:sldLayoutId id="2147484295" r:id="rId6"/>
    <p:sldLayoutId id="2147484240" r:id="rId7"/>
    <p:sldLayoutId id="2147484296" r:id="rId8"/>
    <p:sldLayoutId id="2147484241" r:id="rId9"/>
    <p:sldLayoutId id="2147484297" r:id="rId10"/>
    <p:sldLayoutId id="2147484244" r:id="rId11"/>
    <p:sldLayoutId id="2147484298" r:id="rId12"/>
    <p:sldLayoutId id="2147484245" r:id="rId13"/>
    <p:sldLayoutId id="2147484247" r:id="rId14"/>
    <p:sldLayoutId id="2147484337" r:id="rId15"/>
    <p:sldLayoutId id="2147484249" r:id="rId16"/>
    <p:sldLayoutId id="2147484343" r:id="rId17"/>
    <p:sldLayoutId id="2147484344" r:id="rId18"/>
    <p:sldLayoutId id="2147484301" r:id="rId19"/>
    <p:sldLayoutId id="2147484252" r:id="rId20"/>
    <p:sldLayoutId id="2147484251" r:id="rId21"/>
    <p:sldLayoutId id="2147484257" r:id="rId22"/>
    <p:sldLayoutId id="2147484258" r:id="rId23"/>
    <p:sldLayoutId id="2147484260" r:id="rId24"/>
    <p:sldLayoutId id="2147484299" r:id="rId25"/>
    <p:sldLayoutId id="2147484345" r:id="rId26"/>
    <p:sldLayoutId id="2147484263" r:id="rId2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100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46" r:id="rId19"/>
    <p:sldLayoutId id="2147484347" r:id="rId20"/>
    <p:sldLayoutId id="2147484336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  <a:prstGeom prst="rect">
            <a:avLst/>
          </a:prstGeom>
        </p:spPr>
        <p:txBody>
          <a:bodyPr vert="horz" wrap="square" lIns="107536" tIns="67211" rIns="107536" bIns="67211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6218" y="1212855"/>
            <a:ext cx="8147208" cy="2089279"/>
          </a:xfrm>
          <a:prstGeom prst="rect">
            <a:avLst/>
          </a:prstGeom>
        </p:spPr>
        <p:txBody>
          <a:bodyPr vert="horz" wrap="square" lIns="107536" tIns="67211" rIns="107536" bIns="67211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ransition>
    <p:fade/>
  </p:transition>
  <p:hf hdr="0" dt="0"/>
  <p:txStyles>
    <p:titleStyle>
      <a:lvl1pPr algn="l" defTabSz="932327" rtl="0" eaLnBrk="1" latinLnBrk="0" hangingPunct="1">
        <a:lnSpc>
          <a:spcPct val="90000"/>
        </a:lnSpc>
        <a:spcBef>
          <a:spcPct val="0"/>
        </a:spcBef>
        <a:buNone/>
        <a:defRPr lang="en-US" sz="5304" b="0" kern="1200" cap="none" spc="-102" baseline="0" dirty="0" smtClean="0">
          <a:ln w="3175">
            <a:noFill/>
          </a:ln>
          <a:solidFill>
            <a:srgbClr val="61616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749" marR="0" indent="-34274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8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3941" marR="0" indent="-241192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4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746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0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242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739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390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030065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49623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962394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1pPr>
      <a:lvl2pPr marL="466166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2pPr>
      <a:lvl3pPr marL="93232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1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4pPr>
      <a:lvl5pPr marL="1864655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5pPr>
      <a:lvl6pPr marL="2330818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796984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26314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729312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38" y="2049462"/>
            <a:ext cx="11607799" cy="1828786"/>
          </a:xfrm>
        </p:spPr>
        <p:txBody>
          <a:bodyPr/>
          <a:lstStyle/>
          <a:p>
            <a:pPr algn="ctr"/>
            <a:r>
              <a:rPr lang="en-US" b="1" spc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cs typeface="+mn-cs"/>
              </a:rPr>
              <a:t>Microsoft Power BI with Azure Services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1" dirty="0"/>
              <a:t>Mekala Ramesh</a:t>
            </a:r>
          </a:p>
          <a:p>
            <a:r>
              <a:rPr lang="en-IN" b="1" dirty="0"/>
              <a:t>-Lead QA &amp; Product Support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with Web</a:t>
            </a:r>
            <a:endParaRPr lang="en-US" sz="204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3898" y="2486942"/>
            <a:ext cx="8315713" cy="432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975" dirty="0">
                <a:latin typeface="Calibri (Body)"/>
              </a:rPr>
              <a:t>Demo</a:t>
            </a:r>
          </a:p>
          <a:p>
            <a:pPr algn="just"/>
            <a:endParaRPr lang="en-US" sz="8975" dirty="0">
              <a:latin typeface="Calibri (Body)"/>
            </a:endParaRPr>
          </a:p>
          <a:p>
            <a:pPr algn="just"/>
            <a:r>
              <a:rPr lang="en-US" sz="8975" dirty="0">
                <a:latin typeface="Calibri (Body)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37" y="378460"/>
            <a:ext cx="2342960" cy="3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885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27438" y="3116262"/>
            <a:ext cx="8001000" cy="2215991"/>
          </a:xfrm>
        </p:spPr>
        <p:txBody>
          <a:bodyPr/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!!!</a:t>
            </a:r>
          </a:p>
          <a:p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925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US" sz="204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5145" y="1250089"/>
            <a:ext cx="8315713" cy="163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724" indent="-349724" algn="just">
              <a:buFont typeface="Wingdings" panose="05000000000000000000" pitchFamily="2" charset="2"/>
              <a:buChar char="Ø"/>
            </a:pPr>
            <a:r>
              <a:rPr lang="en-US" sz="2448" dirty="0">
                <a:latin typeface="Calibri (Body)"/>
              </a:rPr>
              <a:t>Introduction to Power BI </a:t>
            </a:r>
          </a:p>
          <a:p>
            <a:pPr marL="349724" indent="-349724" algn="just">
              <a:buFont typeface="Wingdings" panose="05000000000000000000" pitchFamily="2" charset="2"/>
              <a:buChar char="Ø"/>
            </a:pPr>
            <a:r>
              <a:rPr lang="en-US" sz="2448" dirty="0">
                <a:latin typeface="Calibri (Body)"/>
              </a:rPr>
              <a:t>Azure Audit Log Integration</a:t>
            </a:r>
          </a:p>
          <a:p>
            <a:pPr marL="349724" indent="-349724" algn="just">
              <a:buFont typeface="Wingdings" panose="05000000000000000000" pitchFamily="2" charset="2"/>
              <a:buChar char="Ø"/>
            </a:pPr>
            <a:r>
              <a:rPr lang="en-US" sz="2448" dirty="0">
                <a:latin typeface="Calibri (Body)"/>
              </a:rPr>
              <a:t>Azure SQL Database Integration</a:t>
            </a:r>
          </a:p>
          <a:p>
            <a:pPr marL="349724" indent="-349724" algn="just">
              <a:buFont typeface="Wingdings" panose="05000000000000000000" pitchFamily="2" charset="2"/>
              <a:buChar char="Ø"/>
            </a:pPr>
            <a:r>
              <a:rPr lang="en-US" sz="2448" dirty="0">
                <a:latin typeface="Calibri (Body)"/>
              </a:rPr>
              <a:t>Web Pages Integration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37" y="295274"/>
            <a:ext cx="2342960" cy="3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254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25223" y="1709772"/>
            <a:ext cx="8156578" cy="323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6" b="1" dirty="0"/>
              <a:t>Business intelligence</a:t>
            </a:r>
            <a:r>
              <a:rPr lang="en-US" sz="2856" dirty="0"/>
              <a:t> (</a:t>
            </a:r>
            <a:r>
              <a:rPr lang="en-US" sz="2856" b="1" dirty="0"/>
              <a:t>BI</a:t>
            </a:r>
            <a:r>
              <a:rPr lang="en-US" sz="2856" dirty="0"/>
              <a:t>) can be described as a set of techniques and tools for the acquisition and transformation of raw data into meaningful and useful information for business analysis purposes</a:t>
            </a:r>
          </a:p>
          <a:p>
            <a:endParaRPr lang="en-US" sz="2856" dirty="0"/>
          </a:p>
          <a:p>
            <a:r>
              <a:rPr lang="en-US" sz="2856" dirty="0"/>
              <a:t> </a:t>
            </a:r>
            <a:r>
              <a:rPr lang="en-US" sz="2856" dirty="0">
                <a:solidFill>
                  <a:schemeClr val="bg1">
                    <a:lumMod val="50000"/>
                  </a:schemeClr>
                </a:solidFill>
              </a:rPr>
              <a:t>-Wikipedia-</a:t>
            </a:r>
            <a:endParaRPr lang="en-US" sz="2856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</a:t>
            </a:r>
            <a:endParaRPr lang="en-US" sz="204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43" y="295274"/>
            <a:ext cx="2342960" cy="3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17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Power BI </a:t>
            </a:r>
            <a:endParaRPr lang="en-US" sz="204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9239" y="1088037"/>
            <a:ext cx="8315713" cy="585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48" dirty="0">
                <a:latin typeface="Calibri (Body)"/>
              </a:rPr>
              <a:t>Power BI is a cloud-based business analytics service that gives you a single view of your most critical business data. </a:t>
            </a:r>
          </a:p>
          <a:p>
            <a:pPr algn="just"/>
            <a:r>
              <a:rPr lang="en-US" sz="2448" dirty="0">
                <a:latin typeface="Calibri (Body)"/>
              </a:rPr>
              <a:t>It is collection of </a:t>
            </a:r>
          </a:p>
          <a:p>
            <a:pPr marL="349724" indent="-349724" algn="just">
              <a:buFont typeface="Wingdings" panose="05000000000000000000" pitchFamily="2" charset="2"/>
              <a:buChar char="ü"/>
            </a:pPr>
            <a:r>
              <a:rPr lang="en-US" sz="2448" dirty="0">
                <a:latin typeface="Calibri (Body)"/>
              </a:rPr>
              <a:t>	Software Services</a:t>
            </a:r>
          </a:p>
          <a:p>
            <a:pPr marL="349724" indent="-349724" algn="just">
              <a:buFont typeface="Wingdings" panose="05000000000000000000" pitchFamily="2" charset="2"/>
              <a:buChar char="ü"/>
            </a:pPr>
            <a:r>
              <a:rPr lang="en-US" sz="2448" dirty="0">
                <a:latin typeface="Calibri (Body)"/>
              </a:rPr>
              <a:t>	Apps</a:t>
            </a:r>
          </a:p>
          <a:p>
            <a:pPr marL="349724" indent="-349724" algn="just">
              <a:buFont typeface="Wingdings" panose="05000000000000000000" pitchFamily="2" charset="2"/>
              <a:buChar char="ü"/>
            </a:pPr>
            <a:r>
              <a:rPr lang="en-US" sz="2448" dirty="0">
                <a:latin typeface="Calibri (Body)"/>
              </a:rPr>
              <a:t>	Connectors</a:t>
            </a:r>
          </a:p>
          <a:p>
            <a:pPr algn="just"/>
            <a:r>
              <a:rPr lang="en-US" sz="2448" dirty="0">
                <a:latin typeface="Calibri (Body)"/>
              </a:rPr>
              <a:t>Data means</a:t>
            </a:r>
          </a:p>
          <a:p>
            <a:pPr marL="349724" indent="-349724" algn="just">
              <a:buFont typeface="Wingdings" panose="05000000000000000000" pitchFamily="2" charset="2"/>
              <a:buChar char="ü"/>
            </a:pPr>
            <a:r>
              <a:rPr lang="en-US" sz="2448" dirty="0">
                <a:latin typeface="Calibri (Body)"/>
              </a:rPr>
              <a:t>	A simple Excel spreadsheet</a:t>
            </a:r>
          </a:p>
          <a:p>
            <a:pPr marL="349724" indent="-349724" algn="just">
              <a:buFont typeface="Wingdings" panose="05000000000000000000" pitchFamily="2" charset="2"/>
              <a:buChar char="ü"/>
            </a:pPr>
            <a:r>
              <a:rPr lang="en-US" sz="2448" dirty="0">
                <a:latin typeface="Calibri (Body)"/>
              </a:rPr>
              <a:t>	Collection of cloud-based &amp;</a:t>
            </a:r>
          </a:p>
          <a:p>
            <a:pPr marL="349724" indent="-349724" algn="just">
              <a:buFont typeface="Wingdings" panose="05000000000000000000" pitchFamily="2" charset="2"/>
              <a:buChar char="ü"/>
            </a:pPr>
            <a:r>
              <a:rPr lang="en-US" sz="2448" dirty="0">
                <a:latin typeface="Calibri (Body)"/>
              </a:rPr>
              <a:t>	On-Premises hybrid data warehouses</a:t>
            </a:r>
          </a:p>
          <a:p>
            <a:pPr algn="just"/>
            <a:r>
              <a:rPr lang="en-US" sz="2448" dirty="0">
                <a:latin typeface="Calibri (Body)"/>
              </a:rPr>
              <a:t>To turn the unrelated sources of data into</a:t>
            </a:r>
          </a:p>
          <a:p>
            <a:pPr marL="349724" indent="-349724" algn="just">
              <a:buFont typeface="Wingdings" panose="05000000000000000000" pitchFamily="2" charset="2"/>
              <a:buChar char="ü"/>
            </a:pPr>
            <a:r>
              <a:rPr lang="en-US" sz="2448" dirty="0">
                <a:latin typeface="Calibri (Body)"/>
              </a:rPr>
              <a:t>	Coherent (Logically well organized)</a:t>
            </a:r>
          </a:p>
          <a:p>
            <a:pPr marL="349724" indent="-349724" algn="just">
              <a:buFont typeface="Wingdings" panose="05000000000000000000" pitchFamily="2" charset="2"/>
              <a:buChar char="ü"/>
            </a:pPr>
            <a:r>
              <a:rPr lang="en-US" sz="2448" dirty="0">
                <a:latin typeface="Calibri (Body)"/>
              </a:rPr>
              <a:t>	Visually immersive (A 3d image view appears surround the user)</a:t>
            </a:r>
          </a:p>
          <a:p>
            <a:pPr marL="349724" indent="-349724" algn="just">
              <a:buFont typeface="Wingdings" panose="05000000000000000000" pitchFamily="2" charset="2"/>
              <a:buChar char="ü"/>
            </a:pPr>
            <a:r>
              <a:rPr lang="en-US" sz="2448" dirty="0">
                <a:latin typeface="Calibri (Body)"/>
              </a:rPr>
              <a:t>	Interactive insights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7" y="300672"/>
            <a:ext cx="2342960" cy="3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8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Cont.,</a:t>
            </a:r>
            <a:endParaRPr lang="en-US" sz="204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20" y="2253791"/>
            <a:ext cx="8859732" cy="3341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7" y="347447"/>
            <a:ext cx="2342960" cy="3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23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Parts of Power BI</a:t>
            </a:r>
            <a:endParaRPr lang="en-US" sz="204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6088" y="1445859"/>
            <a:ext cx="8315713" cy="624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48" dirty="0">
                <a:latin typeface="Calibri (Body)"/>
              </a:rPr>
              <a:t>Power BI is consists of</a:t>
            </a:r>
          </a:p>
          <a:p>
            <a:pPr algn="just"/>
            <a:r>
              <a:rPr lang="en-US" sz="2448" dirty="0">
                <a:latin typeface="Calibri (Body)"/>
              </a:rPr>
              <a:t>	Power BI Desktop (Windows desktop application)</a:t>
            </a:r>
          </a:p>
          <a:p>
            <a:pPr algn="just"/>
            <a:endParaRPr lang="en-US" sz="2448" dirty="0">
              <a:latin typeface="Calibri (Body)"/>
            </a:endParaRPr>
          </a:p>
          <a:p>
            <a:pPr algn="just"/>
            <a:r>
              <a:rPr lang="en-US" sz="2448" dirty="0">
                <a:latin typeface="Calibri (Body)"/>
              </a:rPr>
              <a:t>	</a:t>
            </a:r>
          </a:p>
          <a:p>
            <a:pPr algn="just"/>
            <a:endParaRPr lang="en-US" sz="2448" dirty="0">
              <a:latin typeface="Calibri (Body)"/>
            </a:endParaRPr>
          </a:p>
          <a:p>
            <a:pPr algn="just"/>
            <a:r>
              <a:rPr lang="en-US" sz="2448" dirty="0">
                <a:latin typeface="Calibri (Body)"/>
              </a:rPr>
              <a:t>	Power BI Service (An online SaaS)</a:t>
            </a:r>
          </a:p>
          <a:p>
            <a:pPr algn="just"/>
            <a:endParaRPr lang="en-US" sz="2448" dirty="0">
              <a:latin typeface="Calibri (Body)"/>
            </a:endParaRPr>
          </a:p>
          <a:p>
            <a:pPr algn="just"/>
            <a:endParaRPr lang="en-US" sz="2448" dirty="0">
              <a:latin typeface="Calibri (Body)"/>
            </a:endParaRPr>
          </a:p>
          <a:p>
            <a:pPr algn="just"/>
            <a:endParaRPr lang="en-US" sz="2448" dirty="0">
              <a:latin typeface="Calibri (Body)"/>
            </a:endParaRPr>
          </a:p>
          <a:p>
            <a:pPr algn="just"/>
            <a:endParaRPr lang="en-US" sz="2448" dirty="0">
              <a:latin typeface="Calibri (Body)"/>
            </a:endParaRPr>
          </a:p>
          <a:p>
            <a:pPr algn="just"/>
            <a:r>
              <a:rPr lang="en-US" sz="2448" dirty="0">
                <a:latin typeface="Calibri (Body)"/>
              </a:rPr>
              <a:t>	Power BI Apps (Mobile power BI apps available on windows phones,tablets,IOS &amp; Android devices)</a:t>
            </a:r>
          </a:p>
          <a:p>
            <a:pPr algn="just"/>
            <a:r>
              <a:rPr lang="en-US" sz="2448" dirty="0">
                <a:latin typeface="Calibri (Body)"/>
              </a:rPr>
              <a:t>	</a:t>
            </a:r>
          </a:p>
          <a:p>
            <a:pPr algn="just"/>
            <a:endParaRPr lang="en-US" sz="2448" dirty="0">
              <a:latin typeface="Calibri (Body)"/>
            </a:endParaRPr>
          </a:p>
          <a:p>
            <a:pPr algn="just"/>
            <a:endParaRPr lang="en-US" sz="2448" dirty="0">
              <a:latin typeface="Calibri (Body)"/>
            </a:endParaRPr>
          </a:p>
          <a:p>
            <a:pPr algn="just"/>
            <a:r>
              <a:rPr lang="en-US" sz="2448" dirty="0">
                <a:latin typeface="Calibri (Body)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25" y="2253792"/>
            <a:ext cx="1554339" cy="1034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11" y="3673321"/>
            <a:ext cx="1657754" cy="1277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60" y="5595620"/>
            <a:ext cx="699453" cy="1088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37" y="295274"/>
            <a:ext cx="2342960" cy="3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55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8229598" cy="917575"/>
          </a:xfrm>
        </p:spPr>
        <p:txBody>
          <a:bodyPr/>
          <a:lstStyle/>
          <a:p>
            <a:r>
              <a:rPr lang="en-US" dirty="0"/>
              <a:t>A Flow of Work in Power BI</a:t>
            </a:r>
            <a:endParaRPr lang="en-US" sz="204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56037" y="1516062"/>
            <a:ext cx="6373142" cy="5075027"/>
            <a:chOff x="1244353" y="-1820651"/>
            <a:chExt cx="9659105" cy="86281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118" y="1321188"/>
              <a:ext cx="8297441" cy="5188330"/>
            </a:xfrm>
            <a:prstGeom prst="rect">
              <a:avLst/>
            </a:prstGeom>
          </p:spPr>
        </p:pic>
        <p:sp>
          <p:nvSpPr>
            <p:cNvPr id="7" name="Speech Bubble: Oval 6"/>
            <p:cNvSpPr/>
            <p:nvPr/>
          </p:nvSpPr>
          <p:spPr>
            <a:xfrm>
              <a:off x="1244353" y="2253792"/>
              <a:ext cx="2797578" cy="1989067"/>
            </a:xfrm>
            <a:prstGeom prst="wedgeEllipseCallout">
              <a:avLst>
                <a:gd name="adj1" fmla="val -1784"/>
                <a:gd name="adj2" fmla="val 6845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36" dirty="0"/>
                <a:t>Bring data into power BI desktop, and create a report</a:t>
              </a:r>
            </a:p>
          </p:txBody>
        </p:sp>
        <p:sp>
          <p:nvSpPr>
            <p:cNvPr id="11" name="Speech Bubble: Oval 10"/>
            <p:cNvSpPr/>
            <p:nvPr/>
          </p:nvSpPr>
          <p:spPr>
            <a:xfrm>
              <a:off x="6526991" y="-1820651"/>
              <a:ext cx="3421428" cy="3678166"/>
            </a:xfrm>
            <a:prstGeom prst="wedgeEllipseCallout">
              <a:avLst>
                <a:gd name="adj1" fmla="val -21362"/>
                <a:gd name="adj2" fmla="val 572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36" dirty="0"/>
                <a:t>Publish to power BI service, where you create new visualizations or build dashboards</a:t>
              </a:r>
            </a:p>
          </p:txBody>
        </p:sp>
        <p:sp>
          <p:nvSpPr>
            <p:cNvPr id="12" name="Speech Bubble: Oval 11"/>
            <p:cNvSpPr/>
            <p:nvPr/>
          </p:nvSpPr>
          <p:spPr>
            <a:xfrm>
              <a:off x="8105880" y="4818451"/>
              <a:ext cx="2797578" cy="1989067"/>
            </a:xfrm>
            <a:prstGeom prst="wedgeEllipseCallout">
              <a:avLst>
                <a:gd name="adj1" fmla="val 1920"/>
                <a:gd name="adj2" fmla="val -655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36" dirty="0"/>
                <a:t>View the shared reports in the power BI mobile apps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37" y="295274"/>
            <a:ext cx="2342960" cy="3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155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with Azure Audit Logs</a:t>
            </a:r>
            <a:endParaRPr lang="en-US" sz="204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3898" y="2486942"/>
            <a:ext cx="8315713" cy="432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975" dirty="0">
                <a:latin typeface="Calibri (Body)"/>
              </a:rPr>
              <a:t>Demo</a:t>
            </a:r>
          </a:p>
          <a:p>
            <a:pPr algn="just"/>
            <a:endParaRPr lang="en-US" sz="8975" dirty="0">
              <a:latin typeface="Calibri (Body)"/>
            </a:endParaRPr>
          </a:p>
          <a:p>
            <a:pPr algn="just"/>
            <a:r>
              <a:rPr lang="en-US" sz="8975" dirty="0">
                <a:latin typeface="Calibri (Body)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7" y="361632"/>
            <a:ext cx="2342960" cy="3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29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with SQL Database</a:t>
            </a:r>
            <a:endParaRPr lang="en-US" sz="204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3898" y="2486942"/>
            <a:ext cx="8315713" cy="432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975" dirty="0">
                <a:latin typeface="Calibri (Body)"/>
              </a:rPr>
              <a:t>Demo</a:t>
            </a:r>
          </a:p>
          <a:p>
            <a:pPr algn="just"/>
            <a:endParaRPr lang="en-US" sz="8975" dirty="0">
              <a:latin typeface="Calibri (Body)"/>
            </a:endParaRPr>
          </a:p>
          <a:p>
            <a:pPr algn="just"/>
            <a:r>
              <a:rPr lang="en-US" sz="8975" dirty="0">
                <a:latin typeface="Calibri (Body)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37" y="295274"/>
            <a:ext cx="2342960" cy="3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450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1FF4E5EF-A7EE-42D8-BBEA-D087044C36FF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C3BAF28A-4E63-4DB5-8E37-36491662522A}"/>
    </a:ext>
  </a:extLst>
</a:theme>
</file>

<file path=ppt/theme/theme3.xml><?xml version="1.0" encoding="utf-8"?>
<a:theme xmlns:a="http://schemas.openxmlformats.org/drawingml/2006/main" name="Generic Content">
  <a:themeElements>
    <a:clrScheme name="Cloud Campaign">
      <a:dk1>
        <a:srgbClr val="616161"/>
      </a:dk1>
      <a:lt1>
        <a:sysClr val="window" lastClr="FFFFFF"/>
      </a:lt1>
      <a:dk2>
        <a:srgbClr val="341547"/>
      </a:dk2>
      <a:lt2>
        <a:srgbClr val="541868"/>
      </a:lt2>
      <a:accent1>
        <a:srgbClr val="8A3986"/>
      </a:accent1>
      <a:accent2>
        <a:srgbClr val="2FAFE9"/>
      </a:accent2>
      <a:accent3>
        <a:srgbClr val="1B5CA9"/>
      </a:accent3>
      <a:accent4>
        <a:srgbClr val="F8C710"/>
      </a:accent4>
      <a:accent5>
        <a:srgbClr val="F17719"/>
      </a:accent5>
      <a:accent6>
        <a:srgbClr val="D52D1A"/>
      </a:accent6>
      <a:hlink>
        <a:srgbClr val="1B5CA9"/>
      </a:hlink>
      <a:folHlink>
        <a:srgbClr val="61625E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B4F816B8-EA9C-41C8-8CE0-884B13230C6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513</Words>
  <Application>Microsoft Office PowerPoint</Application>
  <PresentationFormat>Custom</PresentationFormat>
  <Paragraphs>89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 (Body)</vt:lpstr>
      <vt:lpstr>Consolas</vt:lpstr>
      <vt:lpstr>Segoe UI</vt:lpstr>
      <vt:lpstr>Segoe UI Light</vt:lpstr>
      <vt:lpstr>Times New Roman</vt:lpstr>
      <vt:lpstr>Wingdings</vt:lpstr>
      <vt:lpstr>Connect_2016_Template_Light</vt:lpstr>
      <vt:lpstr>Connect_2016_Template_Dark</vt:lpstr>
      <vt:lpstr>Generic Content</vt:lpstr>
      <vt:lpstr>Microsoft Power BI with Azure Services</vt:lpstr>
      <vt:lpstr>Agenda</vt:lpstr>
      <vt:lpstr>Business intelligence</vt:lpstr>
      <vt:lpstr>What is Power BI </vt:lpstr>
      <vt:lpstr>Cont.,</vt:lpstr>
      <vt:lpstr>The Parts of Power BI</vt:lpstr>
      <vt:lpstr>A Flow of Work in Power BI</vt:lpstr>
      <vt:lpstr>Integration with Azure Audit Logs</vt:lpstr>
      <vt:lpstr>Integration with SQL Database</vt:lpstr>
      <vt:lpstr>Integration with Web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2016-11-11T17:12:51Z</dcterms:created>
  <dcterms:modified xsi:type="dcterms:W3CDTF">2017-08-31T07:15:56Z</dcterms:modified>
  <cp:category/>
</cp:coreProperties>
</file>