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36"/>
  </p:notesMasterIdLst>
  <p:handoutMasterIdLst>
    <p:handoutMasterId r:id="rId37"/>
  </p:handoutMasterIdLst>
  <p:sldIdLst>
    <p:sldId id="1367" r:id="rId4"/>
    <p:sldId id="1493" r:id="rId5"/>
    <p:sldId id="1501" r:id="rId6"/>
    <p:sldId id="1502" r:id="rId7"/>
    <p:sldId id="1529" r:id="rId8"/>
    <p:sldId id="1505" r:id="rId9"/>
    <p:sldId id="1504" r:id="rId10"/>
    <p:sldId id="1503" r:id="rId11"/>
    <p:sldId id="1508" r:id="rId12"/>
    <p:sldId id="1520" r:id="rId13"/>
    <p:sldId id="1511" r:id="rId14"/>
    <p:sldId id="1512" r:id="rId15"/>
    <p:sldId id="1513" r:id="rId16"/>
    <p:sldId id="1509" r:id="rId17"/>
    <p:sldId id="1514" r:id="rId18"/>
    <p:sldId id="1515" r:id="rId19"/>
    <p:sldId id="1516" r:id="rId20"/>
    <p:sldId id="1517" r:id="rId21"/>
    <p:sldId id="1518" r:id="rId22"/>
    <p:sldId id="1324" r:id="rId23"/>
    <p:sldId id="1498" r:id="rId24"/>
    <p:sldId id="1521" r:id="rId25"/>
    <p:sldId id="1499" r:id="rId26"/>
    <p:sldId id="1522" r:id="rId27"/>
    <p:sldId id="1523" r:id="rId28"/>
    <p:sldId id="1524" r:id="rId29"/>
    <p:sldId id="1525" r:id="rId30"/>
    <p:sldId id="1497" r:id="rId31"/>
    <p:sldId id="1494" r:id="rId32"/>
    <p:sldId id="1526" r:id="rId33"/>
    <p:sldId id="1527" r:id="rId34"/>
    <p:sldId id="1528" r:id="rId3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501"/>
            <p14:sldId id="1502"/>
            <p14:sldId id="1529"/>
            <p14:sldId id="1505"/>
            <p14:sldId id="1504"/>
            <p14:sldId id="1503"/>
            <p14:sldId id="1508"/>
            <p14:sldId id="1520"/>
            <p14:sldId id="1511"/>
            <p14:sldId id="1512"/>
            <p14:sldId id="1513"/>
            <p14:sldId id="1509"/>
            <p14:sldId id="1514"/>
            <p14:sldId id="1515"/>
            <p14:sldId id="1516"/>
            <p14:sldId id="1517"/>
            <p14:sldId id="1518"/>
            <p14:sldId id="1324"/>
            <p14:sldId id="1498"/>
            <p14:sldId id="1521"/>
            <p14:sldId id="1499"/>
            <p14:sldId id="1522"/>
            <p14:sldId id="1523"/>
            <p14:sldId id="1524"/>
            <p14:sldId id="1525"/>
            <p14:sldId id="1497"/>
            <p14:sldId id="1494"/>
            <p14:sldId id="1526"/>
            <p14:sldId id="1527"/>
            <p14:sldId id="15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2C8C"/>
    <a:srgbClr val="505050"/>
    <a:srgbClr val="00BCF2"/>
    <a:srgbClr val="D2D2D2"/>
    <a:srgbClr val="0078D7"/>
    <a:srgbClr val="32145A"/>
    <a:srgbClr val="008272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3001" autoAdjust="0"/>
  </p:normalViewPr>
  <p:slideViewPr>
    <p:cSldViewPr>
      <p:cViewPr varScale="1">
        <p:scale>
          <a:sx n="104" d="100"/>
          <a:sy n="104" d="100"/>
        </p:scale>
        <p:origin x="630" y="84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8/8/2017 2:29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5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Many designs for classes include methods that are called from only one location. </a:t>
            </a:r>
          </a:p>
          <a:p>
            <a:r>
              <a:rPr lang="en-IN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These additional private methods keep each method small and focused. </a:t>
            </a:r>
          </a:p>
          <a:p>
            <a:r>
              <a:rPr lang="en-IN" dirty="0"/>
              <a:t>It easier for readers of the class to see that the local method is only called from the context in which is it declared.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7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0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The most common reason for grouping up of temporary variables is to return multiple values from a method. 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C# provides a rich syntax used for classes and </a:t>
            </a:r>
            <a:r>
              <a:rPr lang="en-IN" sz="900" b="0" i="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structs</a:t>
            </a:r>
            <a:r>
              <a:rPr lang="en-IN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provides to explain your design intent. </a:t>
            </a:r>
          </a:p>
          <a:p>
            <a:r>
              <a:rPr lang="en-IN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But sometimes that rich syntax requires extra work with minimal benefit.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1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6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72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6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6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/>
              <a:t>New Features of C#</a:t>
            </a:r>
            <a:br>
              <a:rPr lang="en-IN" b="1" dirty="0"/>
            </a:br>
            <a:r>
              <a:rPr lang="en-IN" b="1" dirty="0"/>
              <a:t>                     </a:t>
            </a:r>
            <a:r>
              <a:rPr lang="en-IN" sz="2800" b="1" dirty="0"/>
              <a:t>30.03.2017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54037" y="4335463"/>
            <a:ext cx="5664200" cy="838200"/>
          </a:xfrm>
        </p:spPr>
        <p:txBody>
          <a:bodyPr/>
          <a:lstStyle/>
          <a:p>
            <a:r>
              <a:rPr lang="en-IN" b="1" dirty="0"/>
              <a:t>Kuppurasu Nagaraj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Read-only Auto-properties</a:t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004" y="1363662"/>
            <a:ext cx="11887199" cy="4616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Read-only auto-properties provide a more concise syntax to create immutable types.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437" y="2430462"/>
            <a:ext cx="244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222222"/>
                </a:solidFill>
                <a:latin typeface="+mj-lt"/>
              </a:rPr>
              <a:t>Earlier versions of C#</a:t>
            </a:r>
            <a:endParaRPr lang="en-IN" sz="20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6889" y="3040062"/>
            <a:ext cx="4538999" cy="104832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378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FirstName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{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get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private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set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LastName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{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get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private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set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; 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9237" y="2430462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222222"/>
                </a:solidFill>
                <a:latin typeface="+mj-lt"/>
              </a:rPr>
              <a:t>C# 6.0</a:t>
            </a:r>
            <a:endParaRPr lang="en-IN" sz="2000" b="1" dirty="0"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99237" y="3040062"/>
            <a:ext cx="3301481" cy="104832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378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FirstName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{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get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LastName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{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get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; 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1782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 property initializer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8405" y="1363662"/>
            <a:ext cx="11887199" cy="461665"/>
          </a:xfrm>
        </p:spPr>
        <p:txBody>
          <a:bodyPr/>
          <a:lstStyle/>
          <a:p>
            <a:r>
              <a:rPr lang="en-IN" sz="2000" dirty="0">
                <a:latin typeface="+mj-lt"/>
              </a:rPr>
              <a:t>Auto property initializer is a new concept to set the value of a property during of property declaration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210" y="2106552"/>
            <a:ext cx="5808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+mj-lt"/>
              </a:rPr>
              <a:t>In C# 5.0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4385" y="2506662"/>
            <a:ext cx="5752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+mj-lt"/>
              </a:rPr>
              <a:t>In C# 6.0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4385" y="3040062"/>
            <a:ext cx="5542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Employee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Name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"Ram"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Age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 = 25;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Salary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 = 10000;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4237" y="252999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Employee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Employee()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Name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"Ram"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Age = 25;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Salary = 10000;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Name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Age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Salary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7554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Index Initializers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" y="2582862"/>
            <a:ext cx="621665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2B91AF"/>
                </a:solidFill>
                <a:latin typeface="+mj-lt"/>
              </a:rPr>
              <a:t>Dictionary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&gt;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dicInt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new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2B91AF"/>
                </a:solidFill>
                <a:latin typeface="+mj-lt"/>
              </a:rPr>
              <a:t>Dictionary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&gt;()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{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{1,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"Chennai"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},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{2,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"Madurai"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},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{3,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"Coimbatore"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},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};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dicInt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[4] =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"Salem"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foreach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item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in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dicInt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{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</a:t>
            </a:r>
            <a:r>
              <a:rPr lang="en-IN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item.Key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 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item.Value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}</a:t>
            </a:r>
            <a:endParaRPr lang="en-I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837" y="1288822"/>
            <a:ext cx="937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We can directly initialize a value of a key in a Dictionary Collection by “=“ Operator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9276" y="2582861"/>
            <a:ext cx="621665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2B91AF"/>
                </a:solidFill>
                <a:latin typeface="+mj-lt"/>
              </a:rPr>
              <a:t>Dictionary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&gt;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dicInt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new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2B91AF"/>
                </a:solidFill>
                <a:latin typeface="+mj-lt"/>
              </a:rPr>
              <a:t>Dictionary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&gt;()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    [1] =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"Chennai"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    [2] =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"Madurai"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    [3] =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"Coimbatore"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};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dicInt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[4] =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"Salem"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foreach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item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in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dicInt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item.Key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 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item.Value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}</a:t>
            </a:r>
            <a:endParaRPr lang="en-IN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437" y="2087834"/>
            <a:ext cx="5808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+mj-lt"/>
              </a:rPr>
              <a:t>In C# 5.0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3817" y="2087834"/>
            <a:ext cx="5752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+mj-lt"/>
              </a:rPr>
              <a:t>In C# 6.0 </a:t>
            </a:r>
          </a:p>
        </p:txBody>
      </p:sp>
    </p:spTree>
    <p:extLst>
      <p:ext uri="{BB962C8B-B14F-4D97-AF65-F5344CB8AC3E}">
        <p14:creationId xmlns:p14="http://schemas.microsoft.com/office/powerpoint/2010/main" val="36070242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Name of Expression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2837" y="1363662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Employee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Name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"Ram"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Age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 = 25;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Salary {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} = 10000;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Program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Employee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emp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new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Employee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"{0} : {1}"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nameof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Employee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emp.Name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"{0} : {1}"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nameof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Employee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.Age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emp.Age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"{0} : {1}"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nameof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Employee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.Salary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emp.Salary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83672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using static</a:t>
            </a:r>
            <a:br>
              <a:rPr lang="en-IN" dirty="0"/>
            </a:b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73783" y="1858613"/>
            <a:ext cx="5808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+mj-lt"/>
              </a:rPr>
              <a:t>In C# 5.0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9163" y="1858613"/>
            <a:ext cx="5752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+mj-lt"/>
              </a:rPr>
              <a:t>In C# 6.0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1" y="2391496"/>
            <a:ext cx="5299506" cy="3393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37" y="2391496"/>
            <a:ext cx="5599690" cy="33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84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Exception filters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131" y="1212849"/>
            <a:ext cx="11855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+mj-lt"/>
              </a:rPr>
              <a:t>Exception filters allow us to specify a condition with a catch block so if the condition will return true then the catch block is executed only if the condition is satisfied.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1922" y="2511126"/>
            <a:ext cx="58237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            catch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Exception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ex)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(val2 == 0)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"Can't be Division by zero ☺"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catch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Exception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ex)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ex.Message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037" y="2049462"/>
            <a:ext cx="621665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Program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val1 = 0;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val2 = 0;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try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"Enter first value :"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val1 =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.Parse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"Enter Next value :"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val2 =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.Parse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());</a:t>
            </a:r>
          </a:p>
          <a:p>
            <a:r>
              <a:rPr lang="nn-NO" sz="2000" dirty="0">
                <a:solidFill>
                  <a:srgbClr val="000000"/>
                </a:solidFill>
                <a:latin typeface="+mj-lt"/>
              </a:rPr>
              <a:t>                WriteLine(</a:t>
            </a:r>
            <a:r>
              <a:rPr lang="nn-NO" sz="2000" dirty="0">
                <a:solidFill>
                  <a:srgbClr val="A31515"/>
                </a:solidFill>
                <a:latin typeface="+mj-lt"/>
              </a:rPr>
              <a:t>"Div : {0}"</a:t>
            </a:r>
            <a:r>
              <a:rPr lang="nn-NO" sz="2000" dirty="0">
                <a:solidFill>
                  <a:srgbClr val="000000"/>
                </a:solidFill>
                <a:latin typeface="+mj-lt"/>
              </a:rPr>
              <a:t>, (val1 / val2));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</p:txBody>
      </p:sp>
    </p:spTree>
    <p:extLst>
      <p:ext uri="{BB962C8B-B14F-4D97-AF65-F5344CB8AC3E}">
        <p14:creationId xmlns:p14="http://schemas.microsoft.com/office/powerpoint/2010/main" val="11387812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Await in catch and finally block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512" y="1212849"/>
            <a:ext cx="621665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MyMath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async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Div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value1,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value2)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try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res = value1 / value2;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Div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 : {0}"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res);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catch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Exception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ex)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await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asyncMethodForCatch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finally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await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asyncMethodForFinally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7" y="2582862"/>
            <a:ext cx="6261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async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Task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asyncMethodForFinally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"Method from 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async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 finally Method !!"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  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async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Task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asyncMethodForCatch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"Method from 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async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 Catch Method !!"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7032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Null-Conditional Operator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323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Reducing lines of code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Null conditional operator (?.)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07" y="2887662"/>
            <a:ext cx="10210799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(response !=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Courier New" panose="02070309020205020404" pitchFamily="49" charset="0"/>
              </a:rPr>
              <a:t>null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&amp;&amp;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response.Results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!=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Courier New" panose="02070309020205020404" pitchFamily="49" charset="0"/>
              </a:rPr>
              <a:t>null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&amp;&amp;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response.Results.Status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==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Status.Success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+mj-lt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Console.WriteLine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80"/>
                </a:solidFill>
                <a:effectLst/>
                <a:latin typeface="+mj-lt"/>
                <a:cs typeface="Courier New" panose="02070309020205020404" pitchFamily="49" charset="0"/>
              </a:rPr>
              <a:t>"We were successful!"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);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+mj-lt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107" y="4945062"/>
            <a:ext cx="5025094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Courier New" panose="020703090202050204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response?.Results?.Status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 ==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Status.Success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)</a:t>
            </a:r>
            <a:endParaRPr lang="en-US" altLang="en-US" sz="2000" dirty="0">
              <a:solidFill>
                <a:srgbClr val="606060"/>
              </a:solidFill>
              <a:latin typeface="+mj-lt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{</a:t>
            </a:r>
            <a:endParaRPr lang="en-US" altLang="en-US" sz="2000" dirty="0">
              <a:solidFill>
                <a:srgbClr val="606060"/>
              </a:solidFill>
              <a:latin typeface="+mj-lt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Console.WriteLine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80"/>
                </a:solidFill>
                <a:effectLst/>
                <a:latin typeface="+mj-lt"/>
                <a:cs typeface="Courier New" panose="02070309020205020404" pitchFamily="49" charset="0"/>
              </a:rPr>
              <a:t>"We were successful!"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ourier New" panose="02070309020205020404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1833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Expression–Bodied Methods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99237" y="1973262"/>
            <a:ext cx="56387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Program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GetTime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GetTime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 =&gt;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"Current Time - 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DateTime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.Now.ToString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hh:mm:ss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endParaRPr lang="en-IN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637" y="1973262"/>
            <a:ext cx="40385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Program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GetTime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GetTime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"Current Time - 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DateTime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.Now.ToString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hh:mm:ss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1212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String Interpolation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9421" y="2432580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"Kuppurasu"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"Nagaraj"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output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$"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 - 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(output);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637" y="2278692"/>
            <a:ext cx="62166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"Kuppurasu"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"Nagaraj"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output =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String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.Format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"{0} - {1}"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(output);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701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C# Features Highlights </a:t>
            </a:r>
            <a:br>
              <a:rPr lang="en-IN" dirty="0"/>
            </a:b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4190998" cy="5219891"/>
          </a:xfrm>
        </p:spPr>
        <p:txBody>
          <a:bodyPr/>
          <a:lstStyle/>
          <a:p>
            <a:pPr lvl="0"/>
            <a:r>
              <a:rPr lang="en-IN" sz="1600" dirty="0"/>
              <a:t>What is new in C# 1.0</a:t>
            </a:r>
          </a:p>
          <a:p>
            <a:pPr lvl="1"/>
            <a:r>
              <a:rPr lang="en-IN" sz="1600" dirty="0">
                <a:latin typeface="+mj-lt"/>
              </a:rPr>
              <a:t>Managed Code</a:t>
            </a:r>
          </a:p>
          <a:p>
            <a:pPr lvl="0"/>
            <a:r>
              <a:rPr lang="en-IN" sz="1600" dirty="0"/>
              <a:t>What is new in C# 2.0</a:t>
            </a:r>
          </a:p>
          <a:p>
            <a:pPr lvl="1"/>
            <a:r>
              <a:rPr lang="en-IN" sz="1600" dirty="0">
                <a:latin typeface="+mj-lt"/>
              </a:rPr>
              <a:t>Generics</a:t>
            </a:r>
          </a:p>
          <a:p>
            <a:pPr lvl="1"/>
            <a:r>
              <a:rPr lang="en-IN" sz="1600" dirty="0">
                <a:latin typeface="+mj-lt"/>
              </a:rPr>
              <a:t>Partial types</a:t>
            </a:r>
          </a:p>
          <a:p>
            <a:pPr lvl="1"/>
            <a:r>
              <a:rPr lang="en-IN" sz="1600" dirty="0">
                <a:latin typeface="+mj-lt"/>
              </a:rPr>
              <a:t>Anonymous methods</a:t>
            </a:r>
          </a:p>
          <a:p>
            <a:pPr lvl="1"/>
            <a:r>
              <a:rPr lang="en-IN" sz="1600" dirty="0">
                <a:latin typeface="+mj-lt"/>
              </a:rPr>
              <a:t>Iterators</a:t>
            </a:r>
          </a:p>
          <a:p>
            <a:pPr lvl="1"/>
            <a:r>
              <a:rPr lang="en-IN" sz="1600" dirty="0">
                <a:latin typeface="+mj-lt"/>
              </a:rPr>
              <a:t>Nullable types</a:t>
            </a:r>
          </a:p>
          <a:p>
            <a:pPr lvl="1"/>
            <a:r>
              <a:rPr lang="en-IN" sz="1600" dirty="0">
                <a:latin typeface="+mj-lt"/>
              </a:rPr>
              <a:t>Getter/setter separate accessibility</a:t>
            </a:r>
          </a:p>
          <a:p>
            <a:pPr lvl="1"/>
            <a:r>
              <a:rPr lang="en-IN" sz="1600" dirty="0">
                <a:latin typeface="+mj-lt"/>
              </a:rPr>
              <a:t>Method group conversions (delegates)</a:t>
            </a:r>
          </a:p>
          <a:p>
            <a:pPr lvl="1"/>
            <a:r>
              <a:rPr lang="en-IN" sz="1600" dirty="0">
                <a:latin typeface="+mj-lt"/>
              </a:rPr>
              <a:t>Co- and Contra-variance for delegates</a:t>
            </a:r>
          </a:p>
          <a:p>
            <a:pPr lvl="1"/>
            <a:r>
              <a:rPr lang="en-IN" sz="1600" dirty="0">
                <a:latin typeface="+mj-lt"/>
              </a:rPr>
              <a:t>Static classes</a:t>
            </a:r>
          </a:p>
          <a:p>
            <a:pPr lvl="1"/>
            <a:r>
              <a:rPr lang="en-IN" sz="1600" dirty="0">
                <a:latin typeface="+mj-lt"/>
              </a:rPr>
              <a:t>Delegate inference</a:t>
            </a:r>
          </a:p>
          <a:p>
            <a:pPr lvl="0"/>
            <a:r>
              <a:rPr lang="en-IN" sz="1600" dirty="0"/>
              <a:t>What is new in C# 3.0</a:t>
            </a:r>
          </a:p>
          <a:p>
            <a:pPr lvl="1"/>
            <a:r>
              <a:rPr lang="en-IN" sz="1600" dirty="0">
                <a:latin typeface="+mj-lt"/>
              </a:rPr>
              <a:t>Implicitly typed local variables</a:t>
            </a:r>
          </a:p>
          <a:p>
            <a:pPr lvl="1"/>
            <a:r>
              <a:rPr lang="en-IN" sz="1600" dirty="0">
                <a:latin typeface="+mj-lt"/>
              </a:rPr>
              <a:t>Object and collection initializers</a:t>
            </a:r>
          </a:p>
          <a:p>
            <a:pPr lvl="1"/>
            <a:r>
              <a:rPr lang="en-IN" sz="1600" dirty="0">
                <a:latin typeface="+mj-lt"/>
              </a:rPr>
              <a:t>Auto-Implemented properties</a:t>
            </a:r>
          </a:p>
          <a:p>
            <a:pPr lvl="1"/>
            <a:r>
              <a:rPr lang="en-IN" sz="1600" dirty="0">
                <a:latin typeface="+mj-lt"/>
              </a:rPr>
              <a:t>Anonymous types</a:t>
            </a:r>
            <a:endParaRPr lang="en-IN" sz="160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23179" y="1212849"/>
            <a:ext cx="4190998" cy="5324535"/>
          </a:xfrm>
        </p:spPr>
        <p:txBody>
          <a:bodyPr/>
          <a:lstStyle/>
          <a:p>
            <a:pPr lvl="1"/>
            <a:r>
              <a:rPr lang="en-IN" sz="1600" dirty="0">
                <a:latin typeface="+mj-lt"/>
              </a:rPr>
              <a:t>Extension methods</a:t>
            </a:r>
          </a:p>
          <a:p>
            <a:pPr lvl="1"/>
            <a:r>
              <a:rPr lang="en-IN" sz="1600" dirty="0">
                <a:latin typeface="+mj-lt"/>
              </a:rPr>
              <a:t>Query expressions</a:t>
            </a:r>
          </a:p>
          <a:p>
            <a:pPr lvl="1"/>
            <a:r>
              <a:rPr lang="en-IN" sz="1600" dirty="0">
                <a:latin typeface="+mj-lt"/>
              </a:rPr>
              <a:t>Lambda expressions</a:t>
            </a:r>
          </a:p>
          <a:p>
            <a:pPr lvl="1"/>
            <a:r>
              <a:rPr lang="en-IN" sz="1600" dirty="0">
                <a:latin typeface="+mj-lt"/>
              </a:rPr>
              <a:t>Expression trees</a:t>
            </a:r>
          </a:p>
          <a:p>
            <a:pPr lvl="1"/>
            <a:r>
              <a:rPr lang="en-IN" sz="1600" dirty="0">
                <a:latin typeface="+mj-lt"/>
              </a:rPr>
              <a:t>Partial Methods</a:t>
            </a:r>
          </a:p>
          <a:p>
            <a:pPr lvl="0"/>
            <a:r>
              <a:rPr lang="en-IN" sz="1600" dirty="0"/>
              <a:t>What is new in C# 4.0</a:t>
            </a:r>
          </a:p>
          <a:p>
            <a:pPr lvl="1"/>
            <a:r>
              <a:rPr lang="en-IN" sz="1600" dirty="0">
                <a:latin typeface="+mj-lt"/>
              </a:rPr>
              <a:t>Dynamic binding (late binding)</a:t>
            </a:r>
          </a:p>
          <a:p>
            <a:pPr lvl="1"/>
            <a:r>
              <a:rPr lang="en-IN" sz="1600" dirty="0">
                <a:latin typeface="+mj-lt"/>
              </a:rPr>
              <a:t>Named and optional arguments</a:t>
            </a:r>
          </a:p>
          <a:p>
            <a:pPr lvl="1"/>
            <a:r>
              <a:rPr lang="en-IN" sz="1600" dirty="0">
                <a:latin typeface="+mj-lt"/>
              </a:rPr>
              <a:t>Generic co- and contravariance</a:t>
            </a:r>
          </a:p>
          <a:p>
            <a:pPr lvl="1"/>
            <a:r>
              <a:rPr lang="en-IN" sz="1600" dirty="0">
                <a:latin typeface="+mj-lt"/>
              </a:rPr>
              <a:t>Embedded interop types</a:t>
            </a:r>
          </a:p>
          <a:p>
            <a:pPr lvl="0"/>
            <a:r>
              <a:rPr lang="en-IN" sz="1600" dirty="0"/>
              <a:t>What is new in C# 5.0</a:t>
            </a:r>
          </a:p>
          <a:p>
            <a:pPr lvl="1"/>
            <a:r>
              <a:rPr lang="en-IN" sz="1600" dirty="0">
                <a:latin typeface="+mj-lt"/>
              </a:rPr>
              <a:t>Async features</a:t>
            </a:r>
          </a:p>
          <a:p>
            <a:pPr lvl="1"/>
            <a:r>
              <a:rPr lang="en-IN" sz="1600" dirty="0">
                <a:latin typeface="+mj-lt"/>
              </a:rPr>
              <a:t>Caller information</a:t>
            </a:r>
          </a:p>
          <a:p>
            <a:pPr lvl="0"/>
            <a:r>
              <a:rPr lang="en-IN" sz="1600" dirty="0"/>
              <a:t>What is new in C# 6.0</a:t>
            </a:r>
          </a:p>
          <a:p>
            <a:pPr lvl="1"/>
            <a:r>
              <a:rPr lang="en-IN" sz="1600" dirty="0">
                <a:latin typeface="+mj-lt"/>
              </a:rPr>
              <a:t>Read-only Auto-properties</a:t>
            </a:r>
          </a:p>
          <a:p>
            <a:pPr lvl="1"/>
            <a:r>
              <a:rPr lang="en-IN" sz="1600" dirty="0">
                <a:latin typeface="+mj-lt"/>
              </a:rPr>
              <a:t>Auto-Property Initializers</a:t>
            </a:r>
          </a:p>
          <a:p>
            <a:pPr lvl="1"/>
            <a:r>
              <a:rPr lang="en-IN" sz="1600" dirty="0">
                <a:latin typeface="+mj-lt"/>
              </a:rPr>
              <a:t>Expression-bodied function members</a:t>
            </a:r>
          </a:p>
          <a:p>
            <a:pPr lvl="1"/>
            <a:r>
              <a:rPr lang="en-IN" sz="1600" dirty="0">
                <a:latin typeface="+mj-lt"/>
              </a:rPr>
              <a:t>using static</a:t>
            </a:r>
            <a:endParaRPr lang="en-IN" sz="16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27143" y="1218766"/>
            <a:ext cx="3937060" cy="5336846"/>
          </a:xfrm>
        </p:spPr>
        <p:txBody>
          <a:bodyPr/>
          <a:lstStyle/>
          <a:p>
            <a:pPr lvl="1"/>
            <a:r>
              <a:rPr lang="en-IN" sz="1600" dirty="0">
                <a:latin typeface="+mj-lt"/>
              </a:rPr>
              <a:t>Null - conditional operators</a:t>
            </a:r>
          </a:p>
          <a:p>
            <a:pPr lvl="1"/>
            <a:r>
              <a:rPr lang="en-IN" sz="1600" dirty="0">
                <a:latin typeface="+mj-lt"/>
              </a:rPr>
              <a:t>String Interpolation</a:t>
            </a:r>
          </a:p>
          <a:p>
            <a:pPr lvl="1"/>
            <a:r>
              <a:rPr lang="en-IN" sz="1600" dirty="0">
                <a:latin typeface="+mj-lt"/>
              </a:rPr>
              <a:t>Exception filters</a:t>
            </a:r>
          </a:p>
          <a:p>
            <a:pPr lvl="1"/>
            <a:r>
              <a:rPr lang="en-IN" sz="1600" dirty="0">
                <a:latin typeface="+mj-lt"/>
              </a:rPr>
              <a:t>nameof Expressions</a:t>
            </a:r>
          </a:p>
          <a:p>
            <a:pPr lvl="1"/>
            <a:r>
              <a:rPr lang="en-IN" sz="1600" dirty="0">
                <a:latin typeface="+mj-lt"/>
              </a:rPr>
              <a:t>await in catch and finally blocks</a:t>
            </a:r>
          </a:p>
          <a:p>
            <a:pPr lvl="1"/>
            <a:r>
              <a:rPr lang="en-IN" sz="1600" dirty="0">
                <a:latin typeface="+mj-lt"/>
              </a:rPr>
              <a:t>index initializers</a:t>
            </a:r>
          </a:p>
          <a:p>
            <a:pPr lvl="1"/>
            <a:r>
              <a:rPr lang="en-IN" sz="1600" dirty="0">
                <a:latin typeface="+mj-lt"/>
              </a:rPr>
              <a:t>Extension methods for collection initializers</a:t>
            </a:r>
          </a:p>
          <a:p>
            <a:pPr lvl="1"/>
            <a:r>
              <a:rPr lang="en-IN" sz="1600" dirty="0">
                <a:latin typeface="+mj-lt"/>
              </a:rPr>
              <a:t>Improved overload resolution</a:t>
            </a:r>
          </a:p>
          <a:p>
            <a:pPr lvl="0"/>
            <a:r>
              <a:rPr lang="en-IN" sz="1600" dirty="0"/>
              <a:t>What is new in C# 7.0</a:t>
            </a:r>
          </a:p>
          <a:p>
            <a:pPr lvl="1"/>
            <a:r>
              <a:rPr lang="en-IN" sz="1600" dirty="0">
                <a:latin typeface="+mj-lt"/>
              </a:rPr>
              <a:t>out variables</a:t>
            </a:r>
          </a:p>
          <a:p>
            <a:pPr lvl="1"/>
            <a:r>
              <a:rPr lang="en-IN" sz="1600" dirty="0">
                <a:latin typeface="+mj-lt"/>
              </a:rPr>
              <a:t>Tuples</a:t>
            </a:r>
          </a:p>
          <a:p>
            <a:pPr lvl="1"/>
            <a:r>
              <a:rPr lang="en-IN" sz="1600" dirty="0">
                <a:latin typeface="+mj-lt"/>
              </a:rPr>
              <a:t>Pattern Matching</a:t>
            </a:r>
          </a:p>
          <a:p>
            <a:pPr lvl="1"/>
            <a:r>
              <a:rPr lang="en-IN" sz="1600" dirty="0">
                <a:latin typeface="+mj-lt"/>
              </a:rPr>
              <a:t>ref locals and returns</a:t>
            </a:r>
          </a:p>
          <a:p>
            <a:pPr lvl="1"/>
            <a:r>
              <a:rPr lang="en-IN" sz="1600" dirty="0">
                <a:latin typeface="+mj-lt"/>
              </a:rPr>
              <a:t>Local Functions</a:t>
            </a:r>
          </a:p>
          <a:p>
            <a:pPr lvl="1"/>
            <a:r>
              <a:rPr lang="en-IN" sz="1600" dirty="0">
                <a:latin typeface="+mj-lt"/>
              </a:rPr>
              <a:t>More expression-bodied members</a:t>
            </a:r>
          </a:p>
          <a:p>
            <a:pPr lvl="1"/>
            <a:r>
              <a:rPr lang="en-IN" sz="1600" dirty="0">
                <a:latin typeface="+mj-lt"/>
              </a:rPr>
              <a:t>throw Expressions</a:t>
            </a:r>
          </a:p>
          <a:p>
            <a:pPr lvl="1"/>
            <a:r>
              <a:rPr lang="en-IN" sz="1600" dirty="0">
                <a:latin typeface="+mj-lt"/>
              </a:rPr>
              <a:t>Generalized </a:t>
            </a:r>
            <a:r>
              <a:rPr lang="en-IN" sz="1600" dirty="0" err="1">
                <a:latin typeface="+mj-lt"/>
              </a:rPr>
              <a:t>async</a:t>
            </a:r>
            <a:r>
              <a:rPr lang="en-IN" sz="1600" dirty="0">
                <a:latin typeface="+mj-lt"/>
              </a:rPr>
              <a:t> return types</a:t>
            </a:r>
          </a:p>
          <a:p>
            <a:pPr lvl="1"/>
            <a:r>
              <a:rPr lang="en-IN" sz="1600" dirty="0">
                <a:latin typeface="+mj-lt"/>
              </a:rPr>
              <a:t>Numeric literal syntax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What is new in C# 7.0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841" y="1516062"/>
            <a:ext cx="11887199" cy="4705904"/>
          </a:xfrm>
        </p:spPr>
        <p:txBody>
          <a:bodyPr/>
          <a:lstStyle/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out variables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Tuples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Pattern Matching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ref locals and returns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Local Functions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More expression-bodied members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throw Expressions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Generalized </a:t>
            </a:r>
            <a:r>
              <a:rPr lang="en-IN" sz="2500" dirty="0" err="1">
                <a:latin typeface="+mj-lt"/>
              </a:rPr>
              <a:t>async</a:t>
            </a:r>
            <a:r>
              <a:rPr lang="en-IN" sz="2500" dirty="0">
                <a:latin typeface="+mj-lt"/>
              </a:rPr>
              <a:t> return types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Numeric literal syntax improvements</a:t>
            </a:r>
          </a:p>
          <a:p>
            <a:pPr marL="63230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Non-</a:t>
            </a:r>
            <a:r>
              <a:rPr lang="en-IN" sz="2500" dirty="0" err="1">
                <a:latin typeface="+mj-lt"/>
              </a:rPr>
              <a:t>nullable</a:t>
            </a:r>
            <a:r>
              <a:rPr lang="en-IN" sz="2500" dirty="0">
                <a:latin typeface="+mj-lt"/>
              </a:rPr>
              <a:t> reference types</a:t>
            </a:r>
            <a:endParaRPr lang="en-US" sz="25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86"/>
          <a:stretch/>
        </p:blipFill>
        <p:spPr>
          <a:xfrm>
            <a:off x="7056437" y="1660503"/>
            <a:ext cx="4438361" cy="4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Local Functions</a:t>
            </a:r>
            <a:br>
              <a:rPr lang="en-IN" dirty="0"/>
            </a:b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50837" y="1363662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3A4145"/>
                </a:solidFill>
                <a:latin typeface="+mj-lt"/>
              </a:rPr>
              <a:t>This is the ability to declare methods and types in your block scope.</a:t>
            </a:r>
            <a:endParaRPr lang="en-IN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03" y="1551161"/>
            <a:ext cx="2209800" cy="1495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2837" y="2277080"/>
            <a:ext cx="739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GetAgeGroup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age)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(age &lt; 10)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"Child"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else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(age &lt; 50)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"Adult"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else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"Old"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"My age group is {0}"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GetAgeGroup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(33));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.ReadKey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2748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Binary Literals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8637" y="2125662"/>
            <a:ext cx="3435236" cy="1971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12378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One = 0b0001;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Two = 0b0010;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Four = 0b0100;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101FD"/>
                </a:solidFill>
                <a:effectLst/>
                <a:latin typeface="+mj-lt"/>
                <a:cs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nsolas" panose="020B0609020204030204" pitchFamily="49" charset="0"/>
              </a:rPr>
              <a:t> Eight = 0b1000;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7939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Numeric literal syntax improvements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0037" y="3001453"/>
            <a:ext cx="65" cy="564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037" y="2365715"/>
            <a:ext cx="621665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bin = 0b1001_1010_0001_0100;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hex = 0x1b_a0_44_fe;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dec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33_554_432;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weird = 100_000;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srgbClr val="0000FF"/>
                </a:solidFill>
                <a:latin typeface="+mj-lt"/>
              </a:rPr>
              <a:t>double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real = 1_000.111_1e-1_000;</a:t>
            </a:r>
            <a:endParaRPr lang="en-IN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578" y="1534458"/>
            <a:ext cx="23336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8392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Pattern Matching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22513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+mj-lt"/>
              </a:rPr>
              <a:t>In C# 7.0 , patterns are applied to the two existing language feature that includes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is expression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switch statement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92" y="1363662"/>
            <a:ext cx="1071245" cy="107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5554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 expression </a:t>
            </a:r>
            <a:br>
              <a:rPr lang="en-IN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951037" y="1668462"/>
            <a:ext cx="929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dynamic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input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null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Demo1(input);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input = 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Kuppu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Demo1(input);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.ReadLine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Demo1(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object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input)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(input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null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"Null Value"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 Check if the input is of type string , if yes , extract the value to 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tempStr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(input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tempStr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tempStr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73426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switch statement</a:t>
            </a:r>
            <a:br>
              <a:rPr lang="en-IN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941637" y="1668462"/>
            <a:ext cx="621665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powerUnits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150;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//object 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powerUnits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 = "150";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switch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powerUnits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case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&gt; 100: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"Sufficient power units."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break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case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i: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"Insufficient power units."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break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default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"Unknown power units."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break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7282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</a:t>
            </a:r>
            <a:r>
              <a:rPr lang="en-IN" dirty="0" err="1"/>
              <a:t>nullable</a:t>
            </a:r>
            <a:r>
              <a:rPr lang="en-IN" dirty="0"/>
              <a:t> reference 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8237" y="1897062"/>
            <a:ext cx="621665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fr-FR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 a; </a:t>
            </a:r>
            <a:r>
              <a:rPr lang="fr-FR" sz="2000" dirty="0">
                <a:solidFill>
                  <a:srgbClr val="008000"/>
                </a:solidFill>
                <a:latin typeface="+mj-lt"/>
              </a:rPr>
              <a:t>//non-</a:t>
            </a:r>
            <a:r>
              <a:rPr lang="fr-FR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fr-FR" sz="2000" dirty="0">
                <a:solidFill>
                  <a:srgbClr val="008000"/>
                </a:solidFill>
                <a:latin typeface="+mj-lt"/>
              </a:rPr>
              <a:t> value type  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? b;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 value type  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! c;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//non-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 reference type  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d;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 reference type  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MyClass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a;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 Nullable reference type  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fr-FR" sz="2000" dirty="0" err="1">
                <a:solidFill>
                  <a:srgbClr val="000000"/>
                </a:solidFill>
                <a:latin typeface="+mj-lt"/>
              </a:rPr>
              <a:t>MyClass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! b; </a:t>
            </a:r>
            <a:r>
              <a:rPr lang="fr-FR" sz="2000" dirty="0">
                <a:solidFill>
                  <a:srgbClr val="008000"/>
                </a:solidFill>
                <a:latin typeface="+mj-lt"/>
              </a:rPr>
              <a:t>// Non-</a:t>
            </a:r>
            <a:r>
              <a:rPr lang="fr-FR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fr-FR" sz="2000" dirty="0">
                <a:solidFill>
                  <a:srgbClr val="008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+mj-lt"/>
              </a:rPr>
              <a:t>reference</a:t>
            </a:r>
            <a:r>
              <a:rPr lang="fr-FR" sz="2000" dirty="0">
                <a:solidFill>
                  <a:srgbClr val="008000"/>
                </a:solidFill>
                <a:latin typeface="+mj-lt"/>
              </a:rPr>
              <a:t> type  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a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null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 OK, this is 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  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b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null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 Error, b is non-</a:t>
            </a:r>
            <a:r>
              <a:rPr lang="en-IN" sz="2000" dirty="0" err="1">
                <a:solidFill>
                  <a:srgbClr val="008000"/>
                </a:solidFill>
                <a:latin typeface="+mj-lt"/>
              </a:rPr>
              <a:t>nullable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  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b = a; </a:t>
            </a:r>
            <a:r>
              <a:rPr lang="en-IN" sz="2000" dirty="0">
                <a:solidFill>
                  <a:srgbClr val="008000"/>
                </a:solidFill>
                <a:latin typeface="+mj-lt"/>
              </a:rPr>
              <a:t>// Error, a might be null, b can't be null </a:t>
            </a:r>
            <a:endParaRPr lang="en-IN" sz="2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720" y="1439862"/>
            <a:ext cx="160948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5159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More expression-bodied members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3731" y="1431100"/>
            <a:ext cx="11455572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 C# 7, you can implement 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constructors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, 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finalizers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and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Consolas" panose="020B0609020204030204" pitchFamily="49" charset="0"/>
              </a:rPr>
              <a:t>get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 and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Consolas" panose="020B0609020204030204" pitchFamily="49" charset="0"/>
              </a:rPr>
              <a:t>set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 accessors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 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properties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 and 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indexers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8855" y="2113104"/>
            <a:ext cx="9585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2B91AF"/>
                </a:solidFill>
                <a:latin typeface="+mj-lt"/>
              </a:rPr>
              <a:t>ExpressionMembersExample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// Expression-bodied constructor 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ExpressionMembersExample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label) =&gt; 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this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.Label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 label;</a:t>
            </a:r>
          </a:p>
          <a:p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// Expression-bodied finalizer 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~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ExpressionMembersExample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() =&gt; </a:t>
            </a:r>
            <a:r>
              <a:rPr lang="en-IN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.Error.WriteLine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"Finalized!"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label;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// Expression-bodied get / set accessors. 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Label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get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=&gt; label;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set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=&gt; </a:t>
            </a:r>
            <a:r>
              <a:rPr lang="en-IN" dirty="0" err="1">
                <a:solidFill>
                  <a:srgbClr val="0000FF"/>
                </a:solidFill>
                <a:latin typeface="+mj-lt"/>
              </a:rPr>
              <a:t>this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.label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value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??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"Default label"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dirty="0">
                <a:solidFill>
                  <a:srgbClr val="000000"/>
                </a:solidFill>
                <a:latin typeface="+mj-lt"/>
              </a:rPr>
              <a:t>    }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66365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 variables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345" y="1516062"/>
            <a:ext cx="1607858" cy="1447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237" y="2049462"/>
            <a:ext cx="62166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CreateName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out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out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$"Hello 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37" y="4945062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CreateName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out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out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$"Hello 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firstName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lastName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2269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new in C# 5.0</a:t>
            </a:r>
            <a:br>
              <a:rPr lang="en-IN" dirty="0"/>
            </a:br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5637" y="1516062"/>
            <a:ext cx="5486399" cy="212365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IN" sz="2000" dirty="0"/>
              <a:t>What is new in C# 5.0</a:t>
            </a:r>
          </a:p>
          <a:p>
            <a:pPr lvl="1">
              <a:lnSpc>
                <a:spcPct val="150000"/>
              </a:lnSpc>
            </a:pPr>
            <a:r>
              <a:rPr lang="en-IN" sz="2000" dirty="0">
                <a:latin typeface="+mj-lt"/>
              </a:rPr>
              <a:t>Async features</a:t>
            </a:r>
          </a:p>
          <a:p>
            <a:pPr lvl="1">
              <a:lnSpc>
                <a:spcPct val="150000"/>
              </a:lnSpc>
            </a:pPr>
            <a:r>
              <a:rPr lang="en-IN" sz="2000" dirty="0">
                <a:latin typeface="+mj-lt"/>
              </a:rPr>
              <a:t>Caller information</a:t>
            </a:r>
          </a:p>
          <a:p>
            <a:endParaRPr lang="en-I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037" y="1820862"/>
            <a:ext cx="1668322" cy="27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856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Throw Exception from Expression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53" y="1516062"/>
            <a:ext cx="1619250" cy="1514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237" y="1439862"/>
            <a:ext cx="967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+mj-lt"/>
              </a:rPr>
              <a:t>In C# 7, we can throw an exception directly through expression. Thus, an exception can be thrown from an expression.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7696" y="3019920"/>
            <a:ext cx="76029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2B91AF"/>
                </a:solidFill>
                <a:latin typeface="+mj-lt"/>
              </a:rPr>
              <a:t>Program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[]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args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a = Divide(10, 0);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double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Divide(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x,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y)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y != 0 ? x % y :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throw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new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DivideByZeroException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28409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 locals and returns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3837" y="2049462"/>
            <a:ext cx="7832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private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GetBiggerNumber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num1,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num2)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localVariable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num1;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if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(num1 &gt; num2)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num1;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else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return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ref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num2;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  <a:endParaRPr lang="en-IN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203" y="1363662"/>
            <a:ext cx="1524000" cy="12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085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Tubles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90170" y="1396058"/>
            <a:ext cx="10858501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solidFill>
                  <a:srgbClr val="444444"/>
                </a:solidFill>
                <a:latin typeface="+mj-lt"/>
              </a:rPr>
              <a:t>A tuple allows us to </a:t>
            </a:r>
            <a:r>
              <a:rPr lang="en-IN" sz="2000" b="1" dirty="0">
                <a:solidFill>
                  <a:schemeClr val="tx2"/>
                </a:solidFill>
                <a:latin typeface="+mj-lt"/>
              </a:rPr>
              <a:t>combine multiple values </a:t>
            </a:r>
            <a:r>
              <a:rPr lang="en-IN" sz="2000" dirty="0">
                <a:solidFill>
                  <a:srgbClr val="444444"/>
                </a:solidFill>
                <a:latin typeface="+mj-lt"/>
              </a:rPr>
              <a:t>of possibly </a:t>
            </a:r>
            <a:r>
              <a:rPr lang="en-IN" sz="2000" b="1" dirty="0">
                <a:solidFill>
                  <a:schemeClr val="tx2"/>
                </a:solidFill>
                <a:latin typeface="+mj-lt"/>
              </a:rPr>
              <a:t>different types </a:t>
            </a:r>
            <a:r>
              <a:rPr lang="en-IN" sz="2000" dirty="0">
                <a:solidFill>
                  <a:srgbClr val="444444"/>
                </a:solidFill>
                <a:latin typeface="+mj-lt"/>
              </a:rPr>
              <a:t>into a </a:t>
            </a:r>
            <a:r>
              <a:rPr lang="en-IN" sz="2000" b="1" dirty="0">
                <a:solidFill>
                  <a:schemeClr val="tx2"/>
                </a:solidFill>
                <a:latin typeface="+mj-lt"/>
              </a:rPr>
              <a:t>single object </a:t>
            </a:r>
          </a:p>
          <a:p>
            <a:pPr algn="just">
              <a:lnSpc>
                <a:spcPct val="150000"/>
              </a:lnSpc>
            </a:pPr>
            <a:r>
              <a:rPr lang="en-IN" sz="2000" b="1" dirty="0">
                <a:solidFill>
                  <a:schemeClr val="tx2"/>
                </a:solidFill>
                <a:latin typeface="+mj-lt"/>
              </a:rPr>
              <a:t>without having to create a custom class.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215" y="1684022"/>
            <a:ext cx="1042988" cy="1095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871" y="2826446"/>
            <a:ext cx="10591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008000"/>
                </a:solidFill>
                <a:latin typeface="+mj-lt"/>
              </a:rPr>
              <a:t>//types of </a:t>
            </a:r>
            <a:r>
              <a:rPr lang="en-IN" dirty="0" err="1">
                <a:solidFill>
                  <a:srgbClr val="008000"/>
                </a:solidFill>
                <a:latin typeface="+mj-lt"/>
              </a:rPr>
              <a:t>struct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 members are automatically inferred by the compiler as </a:t>
            </a:r>
            <a:r>
              <a:rPr lang="en-IN" dirty="0" err="1">
                <a:solidFill>
                  <a:srgbClr val="008000"/>
                </a:solidFill>
                <a:latin typeface="+mj-lt"/>
              </a:rPr>
              <a:t>string,string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genders = (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"Male"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"Female"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"Possible genders in human race are : {0} and {1} 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genders.Item1, genders.Item2);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$"Possible genders in human race are 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{genders.Item1}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, 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{genders.Item2}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."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008000"/>
                </a:solidFill>
                <a:latin typeface="+mj-lt"/>
              </a:rPr>
              <a:t>//</a:t>
            </a:r>
            <a:r>
              <a:rPr lang="en-IN" dirty="0" err="1">
                <a:solidFill>
                  <a:srgbClr val="008000"/>
                </a:solidFill>
                <a:latin typeface="+mj-lt"/>
              </a:rPr>
              <a:t>hetrogeneous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 data types are also possible in tuple.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employeeDetail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 = (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"Michael"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33, </a:t>
            </a:r>
            <a:r>
              <a:rPr lang="en-IN" dirty="0">
                <a:solidFill>
                  <a:srgbClr val="0000FF"/>
                </a:solidFill>
                <a:latin typeface="+mj-lt"/>
              </a:rPr>
              <a:t>true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); 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//(</a:t>
            </a:r>
            <a:r>
              <a:rPr lang="en-IN" dirty="0" err="1">
                <a:solidFill>
                  <a:srgbClr val="008000"/>
                </a:solidFill>
                <a:latin typeface="+mj-lt"/>
              </a:rPr>
              <a:t>string,int,bool</a:t>
            </a:r>
            <a:r>
              <a:rPr lang="en-IN" dirty="0">
                <a:solidFill>
                  <a:srgbClr val="008000"/>
                </a:solidFill>
                <a:latin typeface="+mj-lt"/>
              </a:rPr>
              <a:t>)</a:t>
            </a:r>
            <a:endParaRPr lang="en-IN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"Details of employee are Name: {0}, Age : {1}, </a:t>
            </a:r>
            <a:r>
              <a:rPr lang="en-IN" dirty="0" err="1">
                <a:solidFill>
                  <a:srgbClr val="A31515"/>
                </a:solidFill>
                <a:latin typeface="+mj-lt"/>
              </a:rPr>
              <a:t>IsPermanent</a:t>
            </a:r>
            <a:r>
              <a:rPr lang="en-IN" dirty="0">
                <a:solidFill>
                  <a:srgbClr val="A31515"/>
                </a:solidFill>
                <a:latin typeface="+mj-lt"/>
              </a:rPr>
              <a:t>: {2} "</a:t>
            </a:r>
            <a:r>
              <a:rPr lang="en-IN" dirty="0">
                <a:solidFill>
                  <a:srgbClr val="000000"/>
                </a:solidFill>
                <a:latin typeface="+mj-lt"/>
              </a:rPr>
              <a:t>, employeeDetail.Item1, employeeDetail.Item2, employeeDetail.Item3);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2261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Async features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637" y="1516062"/>
            <a:ext cx="115085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Introduced in C# 5.0 and 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Target framework 4.5.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This method can 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return before 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it has finished executing.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Any method perform 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long running task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, such as 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web resource or reading file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Especially important in 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graphical program.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VS 2012 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onwards support </a:t>
            </a:r>
          </a:p>
          <a:p>
            <a:pPr>
              <a:lnSpc>
                <a:spcPct val="200000"/>
              </a:lnSpc>
            </a:pPr>
            <a:endParaRPr lang="en-IN" sz="2000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76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Async features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637" y="1516062"/>
            <a:ext cx="1150856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The </a:t>
            </a:r>
            <a:r>
              <a:rPr lang="en-IN" sz="2000" b="1" dirty="0" err="1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async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 keyword marks a method for the compiler. The 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await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 keyword signals the code to wait for the return of a long running operation.</a:t>
            </a:r>
          </a:p>
          <a:p>
            <a:pPr>
              <a:lnSpc>
                <a:spcPct val="150000"/>
              </a:lnSpc>
            </a:pPr>
            <a:endParaRPr lang="en-IN" sz="2000" b="1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IN" sz="2000" b="1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Creating Asynchronous Methods</a:t>
            </a:r>
          </a:p>
          <a:p>
            <a:pPr>
              <a:lnSpc>
                <a:spcPct val="150000"/>
              </a:lnSpc>
            </a:pPr>
            <a:endParaRPr lang="en-IN" sz="2000" b="1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  <a:p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There are three approaches to creating asynchronous methods using the new features; each being defined by its return type:</a:t>
            </a:r>
          </a:p>
          <a:p>
            <a:endParaRPr lang="en-IN" sz="2000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Methods that return void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Methods that return Task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Methods that return Task&lt;T&gt;</a:t>
            </a:r>
          </a:p>
          <a:p>
            <a:endParaRPr lang="en-IN" sz="2500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7367" y="5358706"/>
            <a:ext cx="7239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15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CalculateSumAsync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i1, </a:t>
            </a:r>
            <a:r>
              <a:rPr lang="en-IN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i2)</a:t>
            </a:r>
          </a:p>
          <a:p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IN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sum = </a:t>
            </a:r>
            <a:r>
              <a:rPr lang="en-IN" sz="15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sz="1500" dirty="0" err="1">
                <a:solidFill>
                  <a:srgbClr val="2B91AF"/>
                </a:solidFill>
                <a:latin typeface="Consolas" panose="020B0609020204030204" pitchFamily="49" charset="0"/>
              </a:rPr>
              <a:t>Task</a:t>
            </a:r>
            <a:r>
              <a:rPr lang="en-IN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.Run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(() =&gt; { </a:t>
            </a:r>
            <a:r>
              <a:rPr lang="en-IN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i1 + i2; });</a:t>
            </a:r>
          </a:p>
          <a:p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IN" sz="15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IN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sz="1500" dirty="0">
                <a:solidFill>
                  <a:srgbClr val="A31515"/>
                </a:solidFill>
                <a:latin typeface="Consolas" panose="020B0609020204030204" pitchFamily="49" charset="0"/>
              </a:rPr>
              <a:t>"Value: {0}"</a:t>
            </a:r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, sum);</a:t>
            </a:r>
          </a:p>
          <a:p>
            <a:r>
              <a:rPr lang="en-IN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en-IN" sz="1500" dirty="0"/>
          </a:p>
        </p:txBody>
      </p:sp>
    </p:spTree>
    <p:extLst>
      <p:ext uri="{BB962C8B-B14F-4D97-AF65-F5344CB8AC3E}">
        <p14:creationId xmlns:p14="http://schemas.microsoft.com/office/powerpoint/2010/main" val="3780688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Rules for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278094"/>
          </a:xfrm>
        </p:spPr>
        <p:txBody>
          <a:bodyPr/>
          <a:lstStyle/>
          <a:p>
            <a:r>
              <a:rPr lang="en-IN" sz="2000" dirty="0">
                <a:latin typeface="+mj-lt"/>
              </a:rPr>
              <a:t>The following are the rules for use:</a:t>
            </a:r>
          </a:p>
          <a:p>
            <a:endParaRPr lang="en-IN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The await keyword may </a:t>
            </a:r>
            <a:r>
              <a:rPr lang="en-IN" sz="2000" b="1" dirty="0">
                <a:solidFill>
                  <a:schemeClr val="tx2"/>
                </a:solidFill>
                <a:latin typeface="+mj-lt"/>
              </a:rPr>
              <a:t>not be inserted </a:t>
            </a:r>
            <a:r>
              <a:rPr lang="en-IN" sz="2000" dirty="0">
                <a:latin typeface="+mj-lt"/>
              </a:rPr>
              <a:t>into a </a:t>
            </a:r>
            <a:r>
              <a:rPr lang="en-IN" sz="2000" b="1" dirty="0">
                <a:solidFill>
                  <a:schemeClr val="tx2"/>
                </a:solidFill>
                <a:latin typeface="+mj-lt"/>
              </a:rPr>
              <a:t>"lock" code block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strike="sngStrike" dirty="0">
                <a:latin typeface="+mj-lt"/>
              </a:rPr>
              <a:t>With try-catch-finally blocks, await may not be used in the catch or finally sections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Async methods may not use "ref" nor "out" parameters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Class constructors may not be marked </a:t>
            </a:r>
            <a:r>
              <a:rPr lang="en-IN" sz="2000" dirty="0" err="1">
                <a:latin typeface="+mj-lt"/>
              </a:rPr>
              <a:t>async</a:t>
            </a:r>
            <a:r>
              <a:rPr lang="en-IN" sz="2000" dirty="0">
                <a:latin typeface="+mj-lt"/>
              </a:rPr>
              <a:t> nor may they use the await keyword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Await may only be used in methods marked as </a:t>
            </a:r>
            <a:r>
              <a:rPr lang="en-IN" sz="2000" dirty="0" err="1">
                <a:latin typeface="+mj-lt"/>
              </a:rPr>
              <a:t>async</a:t>
            </a:r>
            <a:endParaRPr lang="en-IN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Property accessors may not be marked as </a:t>
            </a:r>
            <a:r>
              <a:rPr lang="en-IN" sz="2000" dirty="0" err="1">
                <a:latin typeface="+mj-lt"/>
              </a:rPr>
              <a:t>async</a:t>
            </a:r>
            <a:r>
              <a:rPr lang="en-IN" sz="2000" dirty="0">
                <a:latin typeface="+mj-lt"/>
              </a:rPr>
              <a:t> nor may they use await</a:t>
            </a:r>
          </a:p>
          <a:p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4324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Caller information</a:t>
            </a:r>
            <a:br>
              <a:rPr lang="en-IN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55637" y="1516062"/>
            <a:ext cx="1150856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Caller information gives information about the caller of any function.</a:t>
            </a:r>
          </a:p>
          <a:p>
            <a:pPr>
              <a:lnSpc>
                <a:spcPct val="150000"/>
              </a:lnSpc>
            </a:pPr>
            <a:endParaRPr lang="en-IN" sz="2000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These three types of attributes that are used in tracking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dirty="0" err="1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CallerFilePath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: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 Sets the information about caller's source code file.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dirty="0" err="1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CallerLineNumber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: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 Sets the information about caller's line number.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dirty="0" err="1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CallerMemberName</a:t>
            </a:r>
            <a:r>
              <a:rPr lang="en-IN" sz="2000" b="1" dirty="0">
                <a:solidFill>
                  <a:schemeClr val="tx2"/>
                </a:solidFill>
                <a:latin typeface="+mj-lt"/>
                <a:cs typeface="Consolas" panose="020B0609020204030204" pitchFamily="49" charset="0"/>
              </a:rPr>
              <a:t>: </a:t>
            </a:r>
            <a:r>
              <a:rPr lang="en-IN" sz="2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cs typeface="Consolas" panose="020B0609020204030204" pitchFamily="49" charset="0"/>
              </a:rPr>
              <a:t>Sets the information about caller member name.</a:t>
            </a:r>
          </a:p>
          <a:p>
            <a:endParaRPr lang="en-IN" sz="2500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458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Caller information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731837" y="1212849"/>
            <a:ext cx="1074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FF"/>
                </a:solidFill>
                <a:latin typeface="+mj-lt"/>
              </a:rPr>
              <a:t>namespace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CallerInformation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class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CallerInfoDemo</a:t>
            </a:r>
            <a:endParaRPr lang="en-IN" sz="2000" dirty="0">
              <a:solidFill>
                <a:srgbClr val="000000"/>
              </a:solidFill>
              <a:latin typeface="+mj-lt"/>
            </a:endParaRP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Main()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ShowCallerInfo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.ReadKey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public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static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void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ShowCallerInfo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([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CallerMemberName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]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null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  [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CallerFilePath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]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string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callerFilePath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IN" sz="2000" dirty="0">
                <a:solidFill>
                  <a:srgbClr val="0000FF"/>
                </a:solidFill>
                <a:latin typeface="+mj-lt"/>
              </a:rPr>
              <a:t>null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[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CallerLineNumber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] </a:t>
            </a:r>
            <a:r>
              <a:rPr lang="en-IN" sz="2000" dirty="0" err="1">
                <a:solidFill>
                  <a:srgbClr val="0000FF"/>
                </a:solidFill>
                <a:latin typeface="+mj-lt"/>
              </a:rPr>
              <a:t>int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 = -1)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{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"Caller Name: {0}"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callerName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"Caller </a:t>
            </a:r>
            <a:r>
              <a:rPr lang="en-IN" sz="2000" dirty="0" err="1">
                <a:solidFill>
                  <a:srgbClr val="A31515"/>
                </a:solidFill>
                <a:latin typeface="+mj-lt"/>
              </a:rPr>
              <a:t>FilePath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: {0}"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callerFilePath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IN" sz="2000" dirty="0" err="1">
                <a:solidFill>
                  <a:srgbClr val="2B91AF"/>
                </a:solidFill>
                <a:latin typeface="+mj-lt"/>
              </a:rPr>
              <a:t>Console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.WriteLine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IN" sz="2000" dirty="0">
                <a:solidFill>
                  <a:srgbClr val="A31515"/>
                </a:solidFill>
                <a:latin typeface="+mj-lt"/>
              </a:rPr>
              <a:t>"Caller Line number: {0}"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N" sz="2000" dirty="0" err="1">
                <a:solidFill>
                  <a:srgbClr val="000000"/>
                </a:solidFill>
                <a:latin typeface="+mj-lt"/>
              </a:rPr>
              <a:t>callerLine</a:t>
            </a:r>
            <a:r>
              <a:rPr lang="en-IN" sz="20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    }</a:t>
            </a:r>
          </a:p>
          <a:p>
            <a:r>
              <a:rPr lang="en-IN" sz="2000" dirty="0">
                <a:solidFill>
                  <a:srgbClr val="000000"/>
                </a:solidFill>
                <a:latin typeface="+mj-lt"/>
              </a:rPr>
              <a:t>}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1461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What is new in C# 6.0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363662"/>
            <a:ext cx="11887199" cy="5093702"/>
          </a:xfrm>
        </p:spPr>
        <p:txBody>
          <a:bodyPr/>
          <a:lstStyle/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Read-only Auto-properties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Auto-Property Initializers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index initializers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nameof Expressions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using static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Exception filters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await in catch and finally blocks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Null - conditional operators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Expression-bodied function members</a:t>
            </a:r>
          </a:p>
          <a:p>
            <a:pPr marL="68945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String Interpolation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837" y="1637762"/>
            <a:ext cx="3202183" cy="45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2935</Words>
  <Application>Microsoft Office PowerPoint</Application>
  <PresentationFormat>Custom</PresentationFormat>
  <Paragraphs>491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Consolas</vt:lpstr>
      <vt:lpstr>Courier New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New Features of C#                      30.03.2017</vt:lpstr>
      <vt:lpstr>C# Features Highlights  </vt:lpstr>
      <vt:lpstr>What is new in C# 5.0 </vt:lpstr>
      <vt:lpstr>Async features</vt:lpstr>
      <vt:lpstr>Async features</vt:lpstr>
      <vt:lpstr>Rules for use</vt:lpstr>
      <vt:lpstr>Caller information </vt:lpstr>
      <vt:lpstr>Caller information </vt:lpstr>
      <vt:lpstr>What is new in C# 6.0</vt:lpstr>
      <vt:lpstr>Read-only Auto-properties </vt:lpstr>
      <vt:lpstr>Auto property initializer </vt:lpstr>
      <vt:lpstr>Index Initializers</vt:lpstr>
      <vt:lpstr>Name of Expression </vt:lpstr>
      <vt:lpstr>using static </vt:lpstr>
      <vt:lpstr>Exception filters </vt:lpstr>
      <vt:lpstr>Await in catch and finally block </vt:lpstr>
      <vt:lpstr>Null-Conditional Operator </vt:lpstr>
      <vt:lpstr>Expression–Bodied Methods </vt:lpstr>
      <vt:lpstr>String Interpolation </vt:lpstr>
      <vt:lpstr>What is new in C# 7.0</vt:lpstr>
      <vt:lpstr>Local Functions </vt:lpstr>
      <vt:lpstr>Binary Literals</vt:lpstr>
      <vt:lpstr>Numeric literal syntax improvements</vt:lpstr>
      <vt:lpstr>Pattern Matching</vt:lpstr>
      <vt:lpstr>is expression  </vt:lpstr>
      <vt:lpstr>switch statement </vt:lpstr>
      <vt:lpstr>Non-nullable reference types</vt:lpstr>
      <vt:lpstr>More expression-bodied members</vt:lpstr>
      <vt:lpstr>out variables </vt:lpstr>
      <vt:lpstr>Throw Exception from Expression</vt:lpstr>
      <vt:lpstr>Ref locals and returns</vt:lpstr>
      <vt:lpstr>Tubles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2017-08-08T09:00:14Z</dcterms:modified>
  <cp:category/>
</cp:coreProperties>
</file>