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8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embeddedFontLs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50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006FA6"/>
    <a:srgbClr val="E6E6E6"/>
    <a:srgbClr val="666666"/>
    <a:srgbClr val="33363B"/>
    <a:srgbClr val="0495FE"/>
    <a:srgbClr val="12A7E1"/>
    <a:srgbClr val="4EC1B2"/>
    <a:srgbClr val="FF9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443" autoAdjust="0"/>
  </p:normalViewPr>
  <p:slideViewPr>
    <p:cSldViewPr snapToGrid="0">
      <p:cViewPr varScale="1">
        <p:scale>
          <a:sx n="92" d="100"/>
          <a:sy n="92" d="100"/>
        </p:scale>
        <p:origin x="54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F37ED-90F5-4EAF-98A6-55B7F0E1EFCE}" type="datetimeFigureOut">
              <a:rPr lang="en-IN" smtClean="0"/>
              <a:t>16-10-2017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1C63-4A19-4F29-92CF-3B41E46C3E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31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C237-54E6-445A-A7FA-512DE34CCA1B}" type="datetimeFigureOut">
              <a:rPr lang="en-IN" smtClean="0"/>
              <a:t>16-10-2017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EEA90-197E-479D-89C5-AF38B411E3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59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10/16/2017 10:32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50875" y="653143"/>
            <a:ext cx="199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EE78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PRESENTS</a:t>
            </a: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1100097" y="3208333"/>
            <a:ext cx="2509200" cy="2507576"/>
            <a:chOff x="1118723" y="2803638"/>
            <a:chExt cx="2509200" cy="2507576"/>
          </a:xfrm>
        </p:grpSpPr>
        <p:sp>
          <p:nvSpPr>
            <p:cNvPr id="45" name="Donut 44"/>
            <p:cNvSpPr/>
            <p:nvPr/>
          </p:nvSpPr>
          <p:spPr>
            <a:xfrm>
              <a:off x="1118723" y="2803638"/>
              <a:ext cx="2509200" cy="2507576"/>
            </a:xfrm>
            <a:prstGeom prst="donut">
              <a:avLst>
                <a:gd name="adj" fmla="val 12578"/>
              </a:avLst>
            </a:prstGeom>
            <a:solidFill>
              <a:srgbClr val="EE78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6" name="Donut 45"/>
            <p:cNvSpPr/>
            <p:nvPr userDrawn="1"/>
          </p:nvSpPr>
          <p:spPr>
            <a:xfrm>
              <a:off x="2751493" y="2892222"/>
              <a:ext cx="597600" cy="597251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" y="285596"/>
            <a:ext cx="2683310" cy="3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3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118656"/>
            <a:ext cx="12191999" cy="73934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5552853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7" y="3878574"/>
            <a:ext cx="555285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6997" y="6311820"/>
            <a:ext cx="2346579" cy="3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16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D173E30-8D43-43BA-9C8B-0C6B0D93C55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Title 1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6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4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3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1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9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9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7606"/>
            <a:ext cx="105156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D173E30-8D43-43BA-9C8B-0C6B0D93C55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101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194" y="2009661"/>
            <a:ext cx="11379614" cy="1792836"/>
          </a:xfrm>
        </p:spPr>
        <p:txBody>
          <a:bodyPr/>
          <a:lstStyle/>
          <a:p>
            <a:pPr algn="ctr"/>
            <a:r>
              <a:rPr lang="en-IN" b="1" dirty="0"/>
              <a:t>Modern Web Development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sz="2800" b="1" dirty="0" err="1">
                <a:solidFill>
                  <a:schemeClr val="tx1"/>
                </a:solidFill>
                <a:ea typeface="Lato" panose="020F0502020204030203" pitchFamily="34" charset="0"/>
              </a:rPr>
              <a:t>Umamaheswaran</a:t>
            </a:r>
            <a:r>
              <a:rPr lang="en-IN" sz="2800" b="1" dirty="0">
                <a:solidFill>
                  <a:schemeClr val="tx1"/>
                </a:solidFill>
                <a:ea typeface="Lato" panose="020F0502020204030203" pitchFamily="34" charset="0"/>
              </a:rPr>
              <a:t> (UMW360)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32A40-B4F6-4113-A0D9-E08583ABD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Popular Core JavaScript Frameworks</a:t>
            </a:r>
          </a:p>
          <a:p>
            <a:pPr lvl="1"/>
            <a:r>
              <a:rPr lang="en-US" dirty="0"/>
              <a:t>Angular | React | Ember | Backbone | Knockout | Aurelia</a:t>
            </a:r>
          </a:p>
          <a:p>
            <a:r>
              <a:rPr lang="en-US" dirty="0"/>
              <a:t>Popular UI JavaScript/HTML Frameworks</a:t>
            </a:r>
          </a:p>
          <a:p>
            <a:pPr lvl="1"/>
            <a:r>
              <a:rPr lang="en-US" dirty="0"/>
              <a:t>Kendo UI | Bootstrap | </a:t>
            </a:r>
            <a:r>
              <a:rPr lang="en-US" dirty="0" err="1"/>
              <a:t>JQuery</a:t>
            </a:r>
            <a:endParaRPr lang="en-US" dirty="0"/>
          </a:p>
          <a:p>
            <a:r>
              <a:rPr lang="en-US" dirty="0"/>
              <a:t>Cross-Platform tooling | CLI rules | Flexibility in IDEs/Editors</a:t>
            </a:r>
          </a:p>
          <a:p>
            <a:r>
              <a:rPr lang="en-US" dirty="0"/>
              <a:t>Package Management can be tricky business</a:t>
            </a:r>
          </a:p>
          <a:p>
            <a:pPr lvl="1"/>
            <a:r>
              <a:rPr lang="en-US" dirty="0" err="1"/>
              <a:t>NuGet</a:t>
            </a:r>
            <a:r>
              <a:rPr lang="en-US" dirty="0"/>
              <a:t> | NPM | Bower | </a:t>
            </a:r>
            <a:r>
              <a:rPr lang="en-US" dirty="0" err="1"/>
              <a:t>WebPack</a:t>
            </a:r>
            <a:endParaRPr lang="en-US" dirty="0"/>
          </a:p>
          <a:p>
            <a:r>
              <a:rPr lang="en-US" dirty="0"/>
              <a:t>Build/Deployment Automation options | </a:t>
            </a:r>
            <a:r>
              <a:rPr lang="en-US" dirty="0" err="1"/>
              <a:t>Transpilers</a:t>
            </a:r>
            <a:r>
              <a:rPr lang="en-US" dirty="0"/>
              <a:t> are important</a:t>
            </a:r>
          </a:p>
          <a:p>
            <a:pPr lvl="1"/>
            <a:r>
              <a:rPr lang="en-US" dirty="0"/>
              <a:t>Grunt | Gulp| </a:t>
            </a:r>
            <a:r>
              <a:rPr lang="en-US" dirty="0" err="1"/>
              <a:t>MSBuild</a:t>
            </a:r>
            <a:r>
              <a:rPr lang="en-US" dirty="0"/>
              <a:t> | Babel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884D0-800D-44F6-A0D1-B91DF2693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85C8A0-EB0F-4FF9-80B6-F41097B4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resist .. Adopt &amp; Customize</a:t>
            </a:r>
          </a:p>
        </p:txBody>
      </p:sp>
    </p:spTree>
    <p:extLst>
      <p:ext uri="{BB962C8B-B14F-4D97-AF65-F5344CB8AC3E}">
        <p14:creationId xmlns:p14="http://schemas.microsoft.com/office/powerpoint/2010/main" val="256631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8DD4A4-2CC0-4FC9-998F-F53DBD7C5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09" y="2563491"/>
            <a:ext cx="3518646" cy="263558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576A8-2294-4106-92B7-15DD0335E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ECA798-3836-40D0-8C81-843FDCE5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Cross-Platform | Target all things | Suit your needs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0D9D7-67CB-4F56-AE31-2DFC841B3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45" y="2579483"/>
            <a:ext cx="2624064" cy="2394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32058-B2F7-4EE4-B813-CF35427C9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2832053"/>
            <a:ext cx="2066926" cy="19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9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4DD2E-865D-48AC-A40E-69AB6F7A7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D8FA0D-628C-4566-9F18-56F00E23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5925"/>
            <a:ext cx="10515600" cy="904117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1861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79843D-8312-4CAA-BE08-76E026E70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AF9B59-75D7-4D08-810E-B92A6B33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5820"/>
            <a:ext cx="10515600" cy="904117"/>
          </a:xfrm>
        </p:spPr>
        <p:txBody>
          <a:bodyPr/>
          <a:lstStyle/>
          <a:p>
            <a:pPr algn="ctr"/>
            <a:r>
              <a:rPr lang="en-US" dirty="0"/>
              <a:t>Web is Ubiquitous</a:t>
            </a:r>
          </a:p>
        </p:txBody>
      </p:sp>
    </p:spTree>
    <p:extLst>
      <p:ext uri="{BB962C8B-B14F-4D97-AF65-F5344CB8AC3E}">
        <p14:creationId xmlns:p14="http://schemas.microsoft.com/office/powerpoint/2010/main" val="355832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5550E-8F8F-41CB-A43F-0F949B9A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days of the Web (2000’s)</a:t>
            </a:r>
          </a:p>
          <a:p>
            <a:r>
              <a:rPr lang="en-US" dirty="0"/>
              <a:t>Classic ASP | Then ASP.NET | Solid Visual Studio tooling</a:t>
            </a:r>
          </a:p>
          <a:p>
            <a:r>
              <a:rPr lang="en-US" dirty="0"/>
              <a:t>Heavy server side | Parallels with Desktop environment</a:t>
            </a:r>
          </a:p>
          <a:p>
            <a:r>
              <a:rPr lang="en-US" dirty="0"/>
              <a:t>.NET evolves | 2.0 – 4.5 | Rich ecosystem | One giant monolithic framework</a:t>
            </a:r>
          </a:p>
          <a:p>
            <a:r>
              <a:rPr lang="en-US" dirty="0"/>
              <a:t>But client side has come a long way | Browser is your VM</a:t>
            </a:r>
          </a:p>
          <a:p>
            <a:r>
              <a:rPr lang="en-US" dirty="0"/>
              <a:t>‘JavaScript is the assembly language of the Web’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8FD863-7745-49FE-BA8A-2D959D558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428BC-5642-43F1-ACA4-23525C03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History Lesson</a:t>
            </a:r>
          </a:p>
        </p:txBody>
      </p:sp>
    </p:spTree>
    <p:extLst>
      <p:ext uri="{BB962C8B-B14F-4D97-AF65-F5344CB8AC3E}">
        <p14:creationId xmlns:p14="http://schemas.microsoft.com/office/powerpoint/2010/main" val="28612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A426FA-D73E-4A46-85F5-94C42667C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Well, it is complicated</a:t>
            </a:r>
          </a:p>
          <a:p>
            <a:r>
              <a:rPr lang="en-US" dirty="0"/>
              <a:t>Server side still functional, but heavily Ajaxified</a:t>
            </a:r>
          </a:p>
          <a:p>
            <a:r>
              <a:rPr lang="en-US" dirty="0"/>
              <a:t>Plethora of client side framework | JavaScript is everywhere</a:t>
            </a:r>
          </a:p>
          <a:p>
            <a:r>
              <a:rPr lang="en-US" dirty="0"/>
              <a:t>Technology stack is usually a combination</a:t>
            </a:r>
          </a:p>
          <a:p>
            <a:r>
              <a:rPr lang="en-US" dirty="0"/>
              <a:t>Lots of Core JS frameworks | Don’t reinvent the wheel</a:t>
            </a:r>
          </a:p>
          <a:p>
            <a:r>
              <a:rPr lang="en-US" dirty="0"/>
              <a:t>Don’t over-think it | Pick what works for you &amp; your app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EC40F-35A1-4F0E-B82D-05F475235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75A373-246A-4BD2-AD8F-9BD641AC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Development Today</a:t>
            </a:r>
          </a:p>
        </p:txBody>
      </p:sp>
    </p:spTree>
    <p:extLst>
      <p:ext uri="{BB962C8B-B14F-4D97-AF65-F5344CB8AC3E}">
        <p14:creationId xmlns:p14="http://schemas.microsoft.com/office/powerpoint/2010/main" val="388143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C21E8A-3B45-45DC-9F56-5083E1165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for everyone</a:t>
            </a:r>
          </a:p>
          <a:p>
            <a:r>
              <a:rPr lang="en-US" dirty="0"/>
              <a:t>Everything begins @http://dot.net</a:t>
            </a:r>
          </a:p>
          <a:p>
            <a:r>
              <a:rPr lang="en-US" dirty="0"/>
              <a:t>.NET core is lean,  modular &amp; sports a X-Platform CLR</a:t>
            </a:r>
          </a:p>
          <a:p>
            <a:r>
              <a:rPr lang="en-US" dirty="0"/>
              <a:t>.NET SDK includes a wonderful .NET CLI</a:t>
            </a:r>
          </a:p>
          <a:p>
            <a:r>
              <a:rPr lang="en-US" dirty="0"/>
              <a:t>Major .NETs - .NET Framework, .NET Core &amp; Mono</a:t>
            </a:r>
          </a:p>
          <a:p>
            <a:r>
              <a:rPr lang="en-US" dirty="0"/>
              <a:t>Consolidation efforts with other BCLs</a:t>
            </a:r>
          </a:p>
          <a:p>
            <a:r>
              <a:rPr lang="en-US" dirty="0"/>
              <a:t>.NET Standard aims at API contract unification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67AAD-0B8B-4BC9-A1DD-F4B7995AE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55E0F4-821E-4C76-8BBB-945E492A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new .NET</a:t>
            </a:r>
          </a:p>
        </p:txBody>
      </p:sp>
    </p:spTree>
    <p:extLst>
      <p:ext uri="{BB962C8B-B14F-4D97-AF65-F5344CB8AC3E}">
        <p14:creationId xmlns:p14="http://schemas.microsoft.com/office/powerpoint/2010/main" val="196146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D43D55-AF48-4302-83D0-0819E466C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62" y="1487488"/>
            <a:ext cx="8600075" cy="468947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42462-1645-49D8-BFEC-1AA858193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E9C897-76A2-4A3D-B2FD-23EEE152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Build Anywhere, Target Everywhere</a:t>
            </a:r>
          </a:p>
        </p:txBody>
      </p:sp>
    </p:spTree>
    <p:extLst>
      <p:ext uri="{BB962C8B-B14F-4D97-AF65-F5344CB8AC3E}">
        <p14:creationId xmlns:p14="http://schemas.microsoft.com/office/powerpoint/2010/main" val="239692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BBA0CD-E4E5-4207-93FE-CF1657453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AA9931-2DE8-4865-9DCB-7A1B1B84A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Unification &amp; Portability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1671EEA-3359-4F88-92BE-CAA4EDBB0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27" y="1487488"/>
            <a:ext cx="8691746" cy="4689475"/>
          </a:xfrm>
        </p:spPr>
      </p:pic>
    </p:spTree>
    <p:extLst>
      <p:ext uri="{BB962C8B-B14F-4D97-AF65-F5344CB8AC3E}">
        <p14:creationId xmlns:p14="http://schemas.microsoft.com/office/powerpoint/2010/main" val="126747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CEA152-5EAD-4B17-99DB-DC8E8175F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508125"/>
            <a:ext cx="8572500" cy="46482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5B33C0-5498-4AD5-9FD7-03C7C5D31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199977-6BDA-4722-98AB-CACB615B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Bigger ASP.NET Picture</a:t>
            </a:r>
          </a:p>
        </p:txBody>
      </p:sp>
    </p:spTree>
    <p:extLst>
      <p:ext uri="{BB962C8B-B14F-4D97-AF65-F5344CB8AC3E}">
        <p14:creationId xmlns:p14="http://schemas.microsoft.com/office/powerpoint/2010/main" val="340108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14E82-9864-4977-9AF8-E9E9902AF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7A9BBD-9E95-46DA-A862-7512800C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7379"/>
            <a:ext cx="10515600" cy="904117"/>
          </a:xfrm>
        </p:spPr>
        <p:txBody>
          <a:bodyPr/>
          <a:lstStyle/>
          <a:p>
            <a:pPr algn="ctr"/>
            <a:r>
              <a:rPr lang="en-US" dirty="0"/>
              <a:t>Let’s talk JavaScript</a:t>
            </a:r>
          </a:p>
        </p:txBody>
      </p:sp>
    </p:spTree>
    <p:extLst>
      <p:ext uri="{BB962C8B-B14F-4D97-AF65-F5344CB8AC3E}">
        <p14:creationId xmlns:p14="http://schemas.microsoft.com/office/powerpoint/2010/main" val="2172134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1F81DC5BEF84096615F0BA9929F51" ma:contentTypeVersion="2" ma:contentTypeDescription="Create a new document." ma:contentTypeScope="" ma:versionID="0a5f5797e8191b0eb0c5e3098c4ac85f">
  <xsd:schema xmlns:xsd="http://www.w3.org/2001/XMLSchema" xmlns:xs="http://www.w3.org/2001/XMLSchema" xmlns:p="http://schemas.microsoft.com/office/2006/metadata/properties" xmlns:ns2="6572b90b-9a27-40e9-bbdc-d32d2d31ad39" targetNamespace="http://schemas.microsoft.com/office/2006/metadata/properties" ma:root="true" ma:fieldsID="f46122011700eca45fa8c383875aacad" ns2:_="">
    <xsd:import namespace="6572b90b-9a27-40e9-bbdc-d32d2d31ad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2b90b-9a27-40e9-bbdc-d32d2d31ad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71132C-3358-4741-BAB2-A58FBA820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72b90b-9a27-40e9-bbdc-d32d2d31ad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7F3881-6EB3-4E38-8DD5-FEAF14887EA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572b90b-9a27-40e9-bbdc-d32d2d31ad39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3D9159-1EB3-42F9-9A64-6E0200587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341</Words>
  <Application>Microsoft Office PowerPoint</Application>
  <PresentationFormat>Widescreen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Segoe UI</vt:lpstr>
      <vt:lpstr>Lato</vt:lpstr>
      <vt:lpstr>Montserrat</vt:lpstr>
      <vt:lpstr>Calibri</vt:lpstr>
      <vt:lpstr>Office Theme</vt:lpstr>
      <vt:lpstr>Modern Web Development</vt:lpstr>
      <vt:lpstr>Web is Ubiquitous</vt:lpstr>
      <vt:lpstr>Quick History Lesson</vt:lpstr>
      <vt:lpstr>Web Development Today</vt:lpstr>
      <vt:lpstr>Meet the new .NET</vt:lpstr>
      <vt:lpstr> Build Anywhere, Target Everywhere</vt:lpstr>
      <vt:lpstr>Better Unification &amp; Portability</vt:lpstr>
      <vt:lpstr>Bigger ASP.NET Picture</vt:lpstr>
      <vt:lpstr>Let’s talk JavaScript</vt:lpstr>
      <vt:lpstr>Don’t resist .. Adopt &amp; Customize</vt:lpstr>
      <vt:lpstr>Cross-Platform | Target all things | Suit your needs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Sriram Hariharan</dc:creator>
  <cp:lastModifiedBy>Kuppurasu Nagaraj</cp:lastModifiedBy>
  <cp:revision>131</cp:revision>
  <dcterms:created xsi:type="dcterms:W3CDTF">2016-04-19T12:30:53Z</dcterms:created>
  <dcterms:modified xsi:type="dcterms:W3CDTF">2017-10-16T05:03:42Z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0x0101001E81F81DC5BEF84096615F0BA9929F51</vt:lpwstr>
  </property>
</Properties>
</file>