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  <p:sldMasterId id="2147484348" r:id="rId3"/>
  </p:sldMasterIdLst>
  <p:notesMasterIdLst>
    <p:notesMasterId r:id="rId20"/>
  </p:notesMasterIdLst>
  <p:handoutMasterIdLst>
    <p:handoutMasterId r:id="rId21"/>
  </p:handoutMasterIdLst>
  <p:sldIdLst>
    <p:sldId id="1367" r:id="rId4"/>
    <p:sldId id="1493" r:id="rId5"/>
    <p:sldId id="1541" r:id="rId6"/>
    <p:sldId id="1542" r:id="rId7"/>
    <p:sldId id="1545" r:id="rId8"/>
    <p:sldId id="1543" r:id="rId9"/>
    <p:sldId id="1544" r:id="rId10"/>
    <p:sldId id="1546" r:id="rId11"/>
    <p:sldId id="1549" r:id="rId12"/>
    <p:sldId id="1547" r:id="rId13"/>
    <p:sldId id="1548" r:id="rId14"/>
    <p:sldId id="1550" r:id="rId15"/>
    <p:sldId id="1551" r:id="rId16"/>
    <p:sldId id="1540" r:id="rId17"/>
    <p:sldId id="1535" r:id="rId18"/>
    <p:sldId id="1536" r:id="rId1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Connect 2016 Template" id="{D3E95C9D-3DD4-45B7-BFD9-4AE9F68B7B97}">
          <p14:sldIdLst>
            <p14:sldId id="1367"/>
            <p14:sldId id="1493"/>
            <p14:sldId id="1541"/>
            <p14:sldId id="1542"/>
            <p14:sldId id="1545"/>
            <p14:sldId id="1543"/>
            <p14:sldId id="1544"/>
            <p14:sldId id="1546"/>
            <p14:sldId id="1549"/>
            <p14:sldId id="1547"/>
            <p14:sldId id="1548"/>
            <p14:sldId id="1550"/>
            <p14:sldId id="1551"/>
            <p14:sldId id="1540"/>
            <p14:sldId id="1535"/>
            <p14:sldId id="15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2"/>
    <a:srgbClr val="000000"/>
    <a:srgbClr val="592C8C"/>
    <a:srgbClr val="505050"/>
    <a:srgbClr val="00BCF2"/>
    <a:srgbClr val="D2D2D2"/>
    <a:srgbClr val="0078D7"/>
    <a:srgbClr val="32145A"/>
    <a:srgbClr val="5C2D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42" autoAdjust="0"/>
  </p:normalViewPr>
  <p:slideViewPr>
    <p:cSldViewPr>
      <p:cViewPr varScale="1">
        <p:scale>
          <a:sx n="63" d="100"/>
          <a:sy n="63" d="100"/>
        </p:scale>
        <p:origin x="924" y="48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3552" y="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Connect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7/27/2017 4:41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Connect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7/27/2017 4:41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Security </a:t>
            </a:r>
            <a:r>
              <a:rPr lang="en-IN" sz="900" kern="1200" dirty="0" err="1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Center</a:t>
            </a:r>
            <a:r>
              <a:rPr lang="en-IN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 helps us </a:t>
            </a:r>
            <a:r>
              <a:rPr lang="en-IN" sz="900" b="1" kern="1200" dirty="0">
                <a:solidFill>
                  <a:schemeClr val="tx2"/>
                </a:solidFill>
                <a:latin typeface="Segoe UI Light" pitchFamily="34" charset="0"/>
                <a:ea typeface="+mn-ea"/>
                <a:cs typeface="+mn-cs"/>
              </a:rPr>
              <a:t>prevent, detect, and respond </a:t>
            </a:r>
            <a:r>
              <a:rPr lang="en-IN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to threats with increased visibility into and control over the security of our Azure resources.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It provides integrated </a:t>
            </a:r>
            <a:r>
              <a:rPr lang="en-IN" sz="900" b="1" kern="1200" dirty="0">
                <a:solidFill>
                  <a:schemeClr val="accent1"/>
                </a:solidFill>
                <a:latin typeface="Segoe UI Light" pitchFamily="34" charset="0"/>
                <a:ea typeface="+mn-ea"/>
                <a:cs typeface="+mn-cs"/>
              </a:rPr>
              <a:t>security monitoring and policy management </a:t>
            </a:r>
            <a:r>
              <a:rPr lang="en-IN" sz="900" kern="1200" dirty="0">
                <a:solidFill>
                  <a:schemeClr val="tx1"/>
                </a:solidFill>
                <a:latin typeface="Segoe UI Light" pitchFamily="34" charset="0"/>
                <a:ea typeface="+mn-ea"/>
                <a:cs typeface="+mn-cs"/>
              </a:rPr>
              <a:t>across your Azure subscriptions.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7/27/2017 4:41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7/27/2017 4:41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Security </a:t>
            </a:r>
            <a:r>
              <a:rPr lang="en-IN" dirty="0" err="1"/>
              <a:t>Center</a:t>
            </a:r>
            <a:r>
              <a:rPr lang="en-IN" dirty="0"/>
              <a:t> periodically </a:t>
            </a:r>
            <a:r>
              <a:rPr lang="en-IN" dirty="0" err="1"/>
              <a:t>analyzes</a:t>
            </a:r>
            <a:r>
              <a:rPr lang="en-IN" dirty="0"/>
              <a:t> the security state of your Azure resources. When Security </a:t>
            </a:r>
            <a:r>
              <a:rPr lang="en-IN" dirty="0" err="1"/>
              <a:t>Center</a:t>
            </a:r>
            <a:r>
              <a:rPr lang="en-IN" dirty="0"/>
              <a:t> identifies potential security vulnerabilities, it creates recommendations. The recommendations guide you through the process of configuring the needed controls.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Connect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7/27/2017 4:41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8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36702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099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" y="6248400"/>
            <a:ext cx="12436475" cy="75406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" y="3954780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538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437" y="1209973"/>
            <a:ext cx="111252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" y="6240463"/>
            <a:ext cx="12436474" cy="75406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9637" y="6437471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59030" y="487"/>
            <a:ext cx="9356808" cy="699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2860" y="2125662"/>
            <a:ext cx="5675377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39" y="2939754"/>
            <a:ext cx="4572396" cy="9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637" y="360749"/>
            <a:ext cx="3181771" cy="50989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0066" y="525462"/>
            <a:ext cx="3181771" cy="509899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7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61347" y="6267883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54990" y="2114550"/>
            <a:ext cx="9363062" cy="1840230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54990" y="3946842"/>
            <a:ext cx="9363061" cy="664797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066" y="6132783"/>
            <a:ext cx="3181771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43368" y="1209973"/>
            <a:ext cx="111887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211430" y="152887"/>
            <a:ext cx="9356808" cy="69940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032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17450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6" y="2125662"/>
            <a:ext cx="1165860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1241426"/>
            <a:ext cx="5333999" cy="2012859"/>
          </a:xfrm>
        </p:spPr>
        <p:txBody>
          <a:bodyPr wrap="square">
            <a:sp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325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3328" y="3026924"/>
            <a:ext cx="5869818" cy="940676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88440" y="6131358"/>
            <a:ext cx="1371600" cy="2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931404" y="2944516"/>
            <a:ext cx="4573666" cy="97849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96795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218" y="1212851"/>
            <a:ext cx="7722548" cy="1997202"/>
          </a:xfrm>
        </p:spPr>
        <p:txBody>
          <a:bodyPr/>
          <a:lstStyle>
            <a:lvl1pPr marL="0" indent="0">
              <a:buNone/>
              <a:defRPr>
                <a:solidFill>
                  <a:srgbClr val="616161"/>
                </a:solidFill>
              </a:defRPr>
            </a:lvl1pPr>
            <a:lvl2pPr marL="0" indent="0">
              <a:buFontTx/>
              <a:buNone/>
              <a:defRPr sz="1904">
                <a:solidFill>
                  <a:srgbClr val="616161"/>
                </a:solidFill>
              </a:defRPr>
            </a:lvl2pPr>
            <a:lvl3pPr marL="228499" indent="0">
              <a:buNone/>
              <a:defRPr>
                <a:solidFill>
                  <a:srgbClr val="616161"/>
                </a:solidFill>
              </a:defRPr>
            </a:lvl3pPr>
            <a:lvl4pPr marL="456996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8935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-1" y="5839619"/>
            <a:ext cx="12436475" cy="1154906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63793" y="487"/>
            <a:ext cx="9356808" cy="699403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4038" y="2125678"/>
            <a:ext cx="5664199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4038" y="3955786"/>
            <a:ext cx="5664200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63768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33223"/>
            <a:ext cx="7783215" cy="2089279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616161"/>
                </a:solidFill>
              </a:defRPr>
            </a:lvl1pPr>
            <a:lvl2pPr>
              <a:defRPr>
                <a:solidFill>
                  <a:srgbClr val="616161"/>
                </a:solidFill>
              </a:defRPr>
            </a:lvl2pPr>
            <a:lvl3pPr>
              <a:defRPr>
                <a:solidFill>
                  <a:srgbClr val="616161"/>
                </a:solidFill>
              </a:defRPr>
            </a:lvl3pPr>
            <a:lvl4pPr>
              <a:defRPr>
                <a:solidFill>
                  <a:srgbClr val="616161"/>
                </a:solidFill>
              </a:defRPr>
            </a:lvl4pPr>
            <a:lvl5pPr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254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1"/>
            <a:ext cx="4112937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chemeClr val="tx1"/>
                </a:solidFill>
              </a:defRPr>
            </a:lvl1pPr>
            <a:lvl2pPr marL="0" indent="0"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37318" y="1222669"/>
            <a:ext cx="3937881" cy="244468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72">
                <a:solidFill>
                  <a:srgbClr val="616161"/>
                </a:solidFill>
              </a:defRPr>
            </a:lvl1pPr>
            <a:lvl2pPr marL="0" indent="0">
              <a:buNone/>
              <a:defRPr sz="1904">
                <a:solidFill>
                  <a:srgbClr val="616161"/>
                </a:solidFill>
              </a:defRPr>
            </a:lvl2pPr>
            <a:lvl3pPr marL="231673" indent="0">
              <a:buNone/>
              <a:tabLst/>
              <a:defRPr sz="1904">
                <a:solidFill>
                  <a:srgbClr val="616161"/>
                </a:solidFill>
              </a:defRPr>
            </a:lvl3pPr>
            <a:lvl4pPr marL="460170" indent="0">
              <a:buNone/>
              <a:defRPr>
                <a:solidFill>
                  <a:srgbClr val="616161"/>
                </a:solidFill>
              </a:defRPr>
            </a:lvl4pPr>
            <a:lvl5pPr marL="685494" indent="0">
              <a:buNone/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4541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1212853"/>
            <a:ext cx="4102828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7210" y="1212853"/>
            <a:ext cx="4079433" cy="2541301"/>
          </a:xfrm>
        </p:spPr>
        <p:txBody>
          <a:bodyPr wrap="square">
            <a:spAutoFit/>
          </a:bodyPr>
          <a:lstStyle>
            <a:lvl1pPr marL="287211" indent="-287211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672">
                <a:solidFill>
                  <a:srgbClr val="616161"/>
                </a:solidFill>
              </a:defRPr>
            </a:lvl1pPr>
            <a:lvl2pPr marL="530931" indent="-233091">
              <a:defRPr sz="2448">
                <a:solidFill>
                  <a:srgbClr val="616161"/>
                </a:solidFill>
              </a:defRPr>
            </a:lvl2pPr>
            <a:lvl3pPr marL="699274" indent="-168345">
              <a:tabLst/>
              <a:defRPr sz="1904">
                <a:solidFill>
                  <a:srgbClr val="616161"/>
                </a:solidFill>
              </a:defRPr>
            </a:lvl3pPr>
            <a:lvl4pPr marL="880568" indent="-181294">
              <a:defRPr>
                <a:solidFill>
                  <a:srgbClr val="616161"/>
                </a:solidFill>
              </a:defRPr>
            </a:lvl4pPr>
            <a:lvl5pPr marL="1048910" indent="-168345">
              <a:tabLst/>
              <a:defRPr>
                <a:solidFill>
                  <a:srgbClr val="6161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404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hree Column Content T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5" y="2124076"/>
            <a:ext cx="3840806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83624" y="2124076"/>
            <a:ext cx="3840806" cy="3657600"/>
          </a:xfrm>
          <a:solidFill>
            <a:srgbClr val="68217A"/>
          </a:solidFill>
          <a:ln>
            <a:noFill/>
          </a:ln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2784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Ti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6" y="2120011"/>
            <a:ext cx="2869290" cy="3657600"/>
          </a:xfrm>
          <a:solidFill>
            <a:schemeClr val="accent2"/>
          </a:solidFill>
        </p:spPr>
        <p:txBody>
          <a:bodyPr wrap="square" tIns="107568" bIns="107568">
            <a:no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4080">
                <a:solidFill>
                  <a:schemeClr val="bg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bg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bg1"/>
                </a:solidFill>
              </a:defRPr>
            </a:lvl3pPr>
            <a:lvl4pPr marL="460170" indent="0">
              <a:buNone/>
              <a:defRPr>
                <a:solidFill>
                  <a:schemeClr val="bg1"/>
                </a:solidFill>
              </a:defRPr>
            </a:lvl4pPr>
            <a:lvl5pPr marL="685494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5507" y="2120011"/>
            <a:ext cx="5429582" cy="700826"/>
          </a:xfr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6376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289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22988"/>
            <a:ext cx="3249830" cy="571537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409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Emphasis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217" y="2124076"/>
            <a:ext cx="11697695" cy="12751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5304">
                <a:solidFill>
                  <a:schemeClr val="tx1"/>
                </a:solidFill>
              </a:defRPr>
            </a:lvl1pPr>
            <a:lvl2pPr marL="0" indent="0">
              <a:spcBef>
                <a:spcPts val="1080"/>
              </a:spcBef>
              <a:buNone/>
              <a:defRPr sz="1904">
                <a:solidFill>
                  <a:schemeClr val="tx1"/>
                </a:solidFill>
              </a:defRPr>
            </a:lvl2pPr>
            <a:lvl3pPr marL="231673" indent="0">
              <a:buNone/>
              <a:tabLst/>
              <a:defRPr sz="1904">
                <a:solidFill>
                  <a:schemeClr val="tx1"/>
                </a:solidFill>
              </a:defRPr>
            </a:lvl3pPr>
            <a:lvl4pPr marL="460170" indent="0">
              <a:buNone/>
              <a:defRPr>
                <a:solidFill>
                  <a:schemeClr val="tx1"/>
                </a:solidFill>
              </a:defRPr>
            </a:lvl4pPr>
            <a:lvl5pPr marL="685494" indent="0"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6489195"/>
            <a:ext cx="3132366" cy="50533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7707" tIns="174166" rIns="217707" bIns="1741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00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56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65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709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6218" y="1221162"/>
            <a:ext cx="7853990" cy="1995109"/>
          </a:xfrm>
        </p:spPr>
        <p:txBody>
          <a:bodyPr/>
          <a:lstStyle>
            <a:lvl1pPr marL="0" indent="0">
              <a:buNone/>
              <a:defRPr sz="3400"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1pPr>
            <a:lvl2pPr marL="34639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2pPr>
            <a:lvl3pPr marL="584349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3pPr>
            <a:lvl4pPr marL="814202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4pPr>
            <a:lvl5pPr marL="1050530" indent="0">
              <a:buNone/>
              <a:defRPr>
                <a:solidFill>
                  <a:srgbClr val="616161"/>
                </a:soli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8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72265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5437" y="166686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6216" y="1212851"/>
            <a:ext cx="8147209" cy="2902711"/>
          </a:xfrm>
          <a:prstGeom prst="rect">
            <a:avLst/>
          </a:prstGeom>
        </p:spPr>
        <p:txBody>
          <a:bodyPr/>
          <a:lstStyle>
            <a:lvl1pPr marL="290384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367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248" indent="-280862">
              <a:buClr>
                <a:schemeClr val="tx1"/>
              </a:buClr>
              <a:buSzPct val="90000"/>
              <a:buFont typeface="Arial" pitchFamily="34" charset="0"/>
              <a:buChar char="•"/>
              <a:defRPr sz="326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630" indent="-290384">
              <a:buClr>
                <a:schemeClr val="tx1"/>
              </a:buClr>
              <a:buSzPct val="90000"/>
              <a:buFont typeface="Arial" pitchFamily="34" charset="0"/>
              <a:buChar char="•"/>
              <a:defRPr sz="272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1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244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627" indent="-228499">
              <a:buClr>
                <a:schemeClr val="tx1"/>
              </a:buClr>
              <a:buSzPct val="90000"/>
              <a:buFont typeface="Arial" pitchFamily="34" charset="0"/>
              <a:buChar char="•"/>
              <a:defRPr sz="190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363076"/>
            <a:ext cx="12436476" cy="631451"/>
          </a:xfrm>
          <a:prstGeom prst="rect">
            <a:avLst/>
          </a:prstGeom>
          <a:solidFill>
            <a:srgbClr val="FFFF99"/>
          </a:solidFill>
        </p:spPr>
        <p:txBody>
          <a:bodyPr wrap="square" lIns="114265" tIns="57131" rIns="114265" bIns="57131" anchor="b" anchorCtr="0">
            <a:noAutofit/>
          </a:bodyPr>
          <a:lstStyle>
            <a:lvl1pPr algn="r">
              <a:buFont typeface="Arial" pitchFamily="34" charset="0"/>
              <a:buNone/>
              <a:defRPr sz="3672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80077" y="6460050"/>
            <a:ext cx="3939451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9176033" y="6460047"/>
            <a:ext cx="2902198" cy="371475"/>
          </a:xfrm>
          <a:prstGeom prst="rect">
            <a:avLst/>
          </a:prstGeom>
        </p:spPr>
        <p:txBody>
          <a:bodyPr lIns="80047" tIns="40023" rIns="80047" bIns="40023"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2081692"/>
            <a:ext cx="5943599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2080754"/>
            <a:ext cx="5943599" cy="2092881"/>
          </a:xfrm>
        </p:spPr>
        <p:txBody>
          <a:bodyPr wrap="square"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639" y="295274"/>
            <a:ext cx="5943598" cy="917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100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341" r:id="rId4"/>
    <p:sldLayoutId id="2147484342" r:id="rId5"/>
    <p:sldLayoutId id="2147484295" r:id="rId6"/>
    <p:sldLayoutId id="2147484240" r:id="rId7"/>
    <p:sldLayoutId id="2147484296" r:id="rId8"/>
    <p:sldLayoutId id="2147484241" r:id="rId9"/>
    <p:sldLayoutId id="2147484297" r:id="rId10"/>
    <p:sldLayoutId id="2147484244" r:id="rId11"/>
    <p:sldLayoutId id="2147484298" r:id="rId12"/>
    <p:sldLayoutId id="2147484245" r:id="rId13"/>
    <p:sldLayoutId id="2147484247" r:id="rId14"/>
    <p:sldLayoutId id="2147484337" r:id="rId15"/>
    <p:sldLayoutId id="2147484249" r:id="rId16"/>
    <p:sldLayoutId id="2147484343" r:id="rId17"/>
    <p:sldLayoutId id="2147484344" r:id="rId18"/>
    <p:sldLayoutId id="2147484301" r:id="rId19"/>
    <p:sldLayoutId id="2147484252" r:id="rId20"/>
    <p:sldLayoutId id="2147484251" r:id="rId21"/>
    <p:sldLayoutId id="2147484257" r:id="rId22"/>
    <p:sldLayoutId id="2147484258" r:id="rId23"/>
    <p:sldLayoutId id="2147484260" r:id="rId24"/>
    <p:sldLayoutId id="2147484299" r:id="rId25"/>
    <p:sldLayoutId id="2147484345" r:id="rId26"/>
    <p:sldLayoutId id="2147484263" r:id="rId2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12618967" y="0"/>
            <a:ext cx="952401" cy="5766966"/>
            <a:chOff x="12618967" y="0"/>
            <a:chExt cx="952401" cy="5766966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0"/>
              <a:ext cx="952401" cy="5766966"/>
              <a:chOff x="12618967" y="0"/>
              <a:chExt cx="952401" cy="5766966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5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3247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50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50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8035" y="260168"/>
                <a:ext cx="843501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2070" y="4230580"/>
                <a:ext cx="2656496" cy="323165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0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100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50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46" r:id="rId19"/>
    <p:sldLayoutId id="2147484347" r:id="rId20"/>
    <p:sldLayoutId id="2147484336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17" y="295279"/>
            <a:ext cx="11697695" cy="917575"/>
          </a:xfrm>
          <a:prstGeom prst="rect">
            <a:avLst/>
          </a:prstGeom>
        </p:spPr>
        <p:txBody>
          <a:bodyPr vert="horz" wrap="square" lIns="107536" tIns="67211" rIns="107536" bIns="67211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6218" y="1212855"/>
            <a:ext cx="8147208" cy="2089279"/>
          </a:xfrm>
          <a:prstGeom prst="rect">
            <a:avLst/>
          </a:prstGeom>
        </p:spPr>
        <p:txBody>
          <a:bodyPr vert="horz" wrap="square" lIns="107536" tIns="67211" rIns="107536" bIns="67211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ransition>
    <p:fade/>
  </p:transition>
  <p:hf hdr="0" dt="0"/>
  <p:txStyles>
    <p:titleStyle>
      <a:lvl1pPr algn="l" defTabSz="932327" rtl="0" eaLnBrk="1" latinLnBrk="0" hangingPunct="1">
        <a:lnSpc>
          <a:spcPct val="90000"/>
        </a:lnSpc>
        <a:spcBef>
          <a:spcPct val="0"/>
        </a:spcBef>
        <a:buNone/>
        <a:defRPr lang="en-US" sz="5304" b="0" kern="1200" cap="none" spc="-102" baseline="0" dirty="0" smtClean="0">
          <a:ln w="3175">
            <a:noFill/>
          </a:ln>
          <a:solidFill>
            <a:srgbClr val="61616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42749" marR="0" indent="-34274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8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3941" marR="0" indent="-241192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746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0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242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6739" marR="0" indent="-228499" algn="l" defTabSz="93232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90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030065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496231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962394" indent="-233081" algn="l" defTabSz="932327" rtl="0" eaLnBrk="1" latinLnBrk="0" hangingPunct="1">
        <a:spcBef>
          <a:spcPct val="20000"/>
        </a:spcBef>
        <a:buFont typeface="Arial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66166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93232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1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864655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330818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796984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263147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729312" algn="l" defTabSz="932327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338" y="1363662"/>
            <a:ext cx="11607799" cy="1828786"/>
          </a:xfrm>
        </p:spPr>
        <p:txBody>
          <a:bodyPr/>
          <a:lstStyle/>
          <a:p>
            <a:pPr algn="ctr"/>
            <a:br>
              <a:rPr lang="en-IN" b="1" dirty="0"/>
            </a:br>
            <a:r>
              <a:rPr lang="en-IN" b="1" dirty="0"/>
              <a:t>“Introduction to Azure Security </a:t>
            </a:r>
            <a:r>
              <a:rPr lang="en-IN" b="1" dirty="0" err="1"/>
              <a:t>Center</a:t>
            </a:r>
            <a:r>
              <a:rPr lang="en-IN" b="1" dirty="0"/>
              <a:t>”</a:t>
            </a:r>
            <a:br>
              <a:rPr lang="en-IN" b="1" dirty="0"/>
            </a:b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b="1" dirty="0"/>
              <a:t>Kuppurasu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 our Security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60377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View the security state of all your Azure resources, including your virtual machines, networks, SQL databases and more.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114" b="38363"/>
          <a:stretch/>
        </p:blipFill>
        <p:spPr>
          <a:xfrm>
            <a:off x="884237" y="3268662"/>
            <a:ext cx="1060926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04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Get Alerted to Security Threats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72354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Access a prioritized list of alerts detected through analysis of network traffic and virtual machine </a:t>
            </a:r>
            <a:r>
              <a:rPr lang="en-IN" sz="2500" dirty="0" err="1">
                <a:solidFill>
                  <a:schemeClr val="tx1"/>
                </a:solidFill>
                <a:latin typeface="+mj-lt"/>
                <a:cs typeface="+mn-cs"/>
              </a:rPr>
              <a:t>behavior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, along with alerts from integrated partner solutions. </a:t>
            </a:r>
          </a:p>
        </p:txBody>
      </p:sp>
    </p:spTree>
    <p:extLst>
      <p:ext uri="{BB962C8B-B14F-4D97-AF65-F5344CB8AC3E}">
        <p14:creationId xmlns:p14="http://schemas.microsoft.com/office/powerpoint/2010/main" val="36008515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Get Alerted to Security Threats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834331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IN" sz="25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602"/>
          <a:stretch/>
        </p:blipFill>
        <p:spPr>
          <a:xfrm>
            <a:off x="3013773" y="1258939"/>
            <a:ext cx="6408927" cy="54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900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How Azure Security </a:t>
            </a:r>
            <a:r>
              <a:rPr lang="en-IN" sz="3600" dirty="0" err="1"/>
              <a:t>Center</a:t>
            </a:r>
            <a:r>
              <a:rPr lang="en-IN" sz="3600" dirty="0"/>
              <a:t> detects and responds to 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146" y="1212849"/>
            <a:ext cx="51625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130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/>
              <a:t>Get insights from Azure Security </a:t>
            </a:r>
            <a:r>
              <a:rPr lang="en-IN" sz="3600" dirty="0" err="1"/>
              <a:t>Center</a:t>
            </a:r>
            <a:r>
              <a:rPr lang="en-IN" sz="3600" dirty="0"/>
              <a:t> data with Power BI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956" y="1592262"/>
            <a:ext cx="11125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dirty="0">
                <a:latin typeface="+mj-lt"/>
              </a:rPr>
              <a:t>We can choose to explore our security status in 2 different Power BI Dashboards:</a:t>
            </a:r>
          </a:p>
          <a:p>
            <a:endParaRPr lang="en-IN" sz="2500" dirty="0">
              <a:latin typeface="+mj-lt"/>
            </a:endParaRPr>
          </a:p>
          <a:p>
            <a:r>
              <a:rPr lang="en-IN" sz="2500" b="1" dirty="0">
                <a:solidFill>
                  <a:schemeClr val="accent1"/>
                </a:solidFill>
                <a:latin typeface="+mj-lt"/>
              </a:rPr>
              <a:t>1. Security insights dashboard</a:t>
            </a:r>
          </a:p>
          <a:p>
            <a:endParaRPr lang="en-IN" sz="2500" dirty="0">
              <a:latin typeface="+mj-lt"/>
            </a:endParaRPr>
          </a:p>
          <a:p>
            <a:r>
              <a:rPr lang="en-IN" sz="2500" dirty="0">
                <a:latin typeface="+mj-lt"/>
              </a:rPr>
              <a:t>Explore your security status, threats and detections across subscriptions</a:t>
            </a:r>
          </a:p>
          <a:p>
            <a:endParaRPr lang="en-IN" sz="2500" dirty="0">
              <a:latin typeface="+mj-lt"/>
            </a:endParaRPr>
          </a:p>
          <a:p>
            <a:r>
              <a:rPr lang="en-IN" sz="2500" b="1" dirty="0">
                <a:solidFill>
                  <a:schemeClr val="accent1"/>
                </a:solidFill>
                <a:latin typeface="+mj-lt"/>
              </a:rPr>
              <a:t>2. Policy management dashboard</a:t>
            </a:r>
          </a:p>
          <a:p>
            <a:endParaRPr lang="en-IN" sz="2500" dirty="0">
              <a:latin typeface="+mj-lt"/>
            </a:endParaRPr>
          </a:p>
          <a:p>
            <a:r>
              <a:rPr lang="en-IN" sz="2500" dirty="0">
                <a:latin typeface="+mj-lt"/>
              </a:rPr>
              <a:t>Explore management and enforcement of policy across subscriptions, and find subscriptions who don't meet policy.</a:t>
            </a:r>
          </a:p>
        </p:txBody>
      </p:sp>
    </p:spTree>
    <p:extLst>
      <p:ext uri="{BB962C8B-B14F-4D97-AF65-F5344CB8AC3E}">
        <p14:creationId xmlns:p14="http://schemas.microsoft.com/office/powerpoint/2010/main" val="10599694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37" y="1973262"/>
            <a:ext cx="2990850" cy="37242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33366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2201862"/>
            <a:ext cx="4691062" cy="24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978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 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5637" y="1668462"/>
            <a:ext cx="5867400" cy="4647426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en-IN" sz="2000" dirty="0"/>
              <a:t>What is Azure Security </a:t>
            </a:r>
            <a:r>
              <a:rPr lang="en-IN" sz="2000" dirty="0" err="1"/>
              <a:t>Center</a:t>
            </a:r>
            <a:r>
              <a:rPr lang="en-IN" sz="2000" dirty="0"/>
              <a:t>?</a:t>
            </a:r>
          </a:p>
          <a:p>
            <a:pPr lvl="0">
              <a:lnSpc>
                <a:spcPct val="200000"/>
              </a:lnSpc>
            </a:pPr>
            <a:r>
              <a:rPr lang="en-IN" sz="2000" dirty="0"/>
              <a:t>Configure Security Policy</a:t>
            </a:r>
          </a:p>
          <a:p>
            <a:pPr lvl="0">
              <a:lnSpc>
                <a:spcPct val="200000"/>
              </a:lnSpc>
            </a:pPr>
            <a:r>
              <a:rPr lang="en-IN" sz="2000" dirty="0"/>
              <a:t>Recommendations</a:t>
            </a:r>
          </a:p>
          <a:p>
            <a:pPr lvl="0">
              <a:lnSpc>
                <a:spcPct val="200000"/>
              </a:lnSpc>
            </a:pPr>
            <a:r>
              <a:rPr lang="en-IN" sz="2000" dirty="0"/>
              <a:t>Understand our Security Health</a:t>
            </a:r>
          </a:p>
          <a:p>
            <a:pPr lvl="0">
              <a:lnSpc>
                <a:spcPct val="200000"/>
              </a:lnSpc>
            </a:pPr>
            <a:r>
              <a:rPr lang="en-IN" sz="2000" dirty="0"/>
              <a:t>Get Alerted to Security Threats</a:t>
            </a:r>
          </a:p>
          <a:p>
            <a:pPr lvl="0">
              <a:lnSpc>
                <a:spcPct val="200000"/>
              </a:lnSpc>
            </a:pPr>
            <a:r>
              <a:rPr lang="en-IN" sz="2000" dirty="0"/>
              <a:t>Demo</a:t>
            </a:r>
          </a:p>
        </p:txBody>
      </p:sp>
      <p:pic>
        <p:nvPicPr>
          <p:cNvPr id="1026" name="Picture 2" descr="Image result for Azure Security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706244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6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Azure Security Centre?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878532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Understand the security state of all of our Azure resources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Take control of cloud security with policy-driven monitoring of security configurations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Make it easy for DevOps to deploy integrated Microsoft and partner security solutions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Find threats with </a:t>
            </a:r>
            <a:r>
              <a:rPr lang="en-IN" sz="2500" dirty="0" err="1">
                <a:solidFill>
                  <a:schemeClr val="tx1"/>
                </a:solidFill>
                <a:latin typeface="+mj-lt"/>
                <a:cs typeface="+mn-cs"/>
              </a:rPr>
              <a:t>behavioral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 analysis based on our global intelligence and expertise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Respond to incidents quickly with insights into attacks and suggestions for remediation</a:t>
            </a:r>
          </a:p>
        </p:txBody>
      </p:sp>
    </p:spTree>
    <p:extLst>
      <p:ext uri="{BB962C8B-B14F-4D97-AF65-F5344CB8AC3E}">
        <p14:creationId xmlns:p14="http://schemas.microsoft.com/office/powerpoint/2010/main" val="9766314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" t="7650" r="-243" b="11705"/>
          <a:stretch/>
        </p:blipFill>
        <p:spPr>
          <a:xfrm>
            <a:off x="336121" y="1439862"/>
            <a:ext cx="11764231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016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Configure Security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264687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Customize the security policy for your Azure subscriptions according to </a:t>
            </a:r>
            <a:r>
              <a:rPr lang="en-IN" sz="2500" b="1" dirty="0">
                <a:solidFill>
                  <a:schemeClr val="accent1"/>
                </a:solidFill>
                <a:latin typeface="+mj-lt"/>
                <a:cs typeface="+mn-cs"/>
              </a:rPr>
              <a:t>our company security needs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and the type  of applications or sensitivity of data.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Enable </a:t>
            </a:r>
            <a:r>
              <a:rPr lang="en-IN" sz="2500" b="1" dirty="0">
                <a:solidFill>
                  <a:schemeClr val="accent1"/>
                </a:solidFill>
                <a:latin typeface="+mj-lt"/>
                <a:cs typeface="+mn-cs"/>
              </a:rPr>
              <a:t>automatic collection of security configurations and logs for analysis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and choose the security controls you want to monitor and recommend.</a:t>
            </a:r>
          </a:p>
        </p:txBody>
      </p:sp>
    </p:spTree>
    <p:extLst>
      <p:ext uri="{BB962C8B-B14F-4D97-AF65-F5344CB8AC3E}">
        <p14:creationId xmlns:p14="http://schemas.microsoft.com/office/powerpoint/2010/main" val="37166491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are security policies?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1860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A security policy defines the </a:t>
            </a:r>
            <a:r>
              <a:rPr lang="en-IN" sz="2500" b="1" dirty="0">
                <a:solidFill>
                  <a:schemeClr val="accent1"/>
                </a:solidFill>
                <a:latin typeface="+mj-lt"/>
                <a:cs typeface="+mn-cs"/>
              </a:rPr>
              <a:t>set of controls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, which are recommended for resources within the specified subscription.</a:t>
            </a:r>
          </a:p>
          <a:p>
            <a:pPr>
              <a:lnSpc>
                <a:spcPct val="150000"/>
              </a:lnSpc>
            </a:pPr>
            <a:endParaRPr lang="en-IN" sz="2500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The Security policy blade for the selected subscription opens with a set of options.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b="1" dirty="0">
                <a:solidFill>
                  <a:schemeClr val="tx1"/>
                </a:solidFill>
                <a:latin typeface="+mj-lt"/>
                <a:cs typeface="+mn-cs"/>
              </a:rPr>
              <a:t>Prevention policy: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Use this option to configure policies per subscription.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b="1" dirty="0">
                <a:solidFill>
                  <a:schemeClr val="tx1"/>
                </a:solidFill>
                <a:latin typeface="+mj-lt"/>
                <a:cs typeface="+mn-cs"/>
              </a:rPr>
              <a:t>Email notification: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Use this option to configure an email notification that's sent on the first daily occurrence of an alert and for high severity alerts.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500" b="1" dirty="0">
                <a:solidFill>
                  <a:schemeClr val="tx1"/>
                </a:solidFill>
                <a:latin typeface="+mj-lt"/>
                <a:cs typeface="+mn-cs"/>
              </a:rPr>
              <a:t>Pricing tier: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Use this option to upgrade the pricing tier selection. </a:t>
            </a:r>
          </a:p>
        </p:txBody>
      </p:sp>
    </p:spTree>
    <p:extLst>
      <p:ext uri="{BB962C8B-B14F-4D97-AF65-F5344CB8AC3E}">
        <p14:creationId xmlns:p14="http://schemas.microsoft.com/office/powerpoint/2010/main" val="1233197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Prevention policy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45" y="1363662"/>
            <a:ext cx="3684991" cy="55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53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Complete 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159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View a list of security recommendations, such as </a:t>
            </a:r>
            <a:r>
              <a:rPr lang="en-IN" sz="2500" b="1" dirty="0">
                <a:solidFill>
                  <a:schemeClr val="accent1"/>
                </a:solidFill>
                <a:latin typeface="+mj-lt"/>
                <a:cs typeface="+mn-cs"/>
              </a:rPr>
              <a:t>enabling Endpoint Protection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on virtual machines, defining a </a:t>
            </a:r>
            <a:r>
              <a:rPr lang="en-IN" sz="2500" b="1" dirty="0">
                <a:solidFill>
                  <a:schemeClr val="accent1"/>
                </a:solidFill>
                <a:latin typeface="+mj-lt"/>
                <a:cs typeface="+mn-cs"/>
              </a:rPr>
              <a:t>Network Security Group for subnets and network interfaces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, applying </a:t>
            </a:r>
            <a:r>
              <a:rPr lang="en-IN" sz="2500" b="1" dirty="0">
                <a:solidFill>
                  <a:schemeClr val="accent1"/>
                </a:solidFill>
                <a:latin typeface="+mj-lt"/>
                <a:cs typeface="+mn-cs"/>
              </a:rPr>
              <a:t>encryption for SQL databases </a:t>
            </a:r>
            <a:r>
              <a:rPr lang="en-IN" sz="2500" dirty="0">
                <a:solidFill>
                  <a:schemeClr val="tx1"/>
                </a:solidFill>
                <a:latin typeface="+mj-lt"/>
                <a:cs typeface="+mn-cs"/>
              </a:rPr>
              <a:t>and more.</a:t>
            </a:r>
          </a:p>
        </p:txBody>
      </p:sp>
    </p:spTree>
    <p:extLst>
      <p:ext uri="{BB962C8B-B14F-4D97-AF65-F5344CB8AC3E}">
        <p14:creationId xmlns:p14="http://schemas.microsoft.com/office/powerpoint/2010/main" val="32880998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41" t="12947" r="23653" b="24649"/>
          <a:stretch/>
        </p:blipFill>
        <p:spPr>
          <a:xfrm>
            <a:off x="2335006" y="1439862"/>
            <a:ext cx="776882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56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1FF4E5EF-A7EE-42D8-BBEA-D087044C36FF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C3BAF28A-4E63-4DB5-8E37-36491662522A}"/>
    </a:ext>
  </a:extLst>
</a:theme>
</file>

<file path=ppt/theme/theme3.xml><?xml version="1.0" encoding="utf-8"?>
<a:theme xmlns:a="http://schemas.openxmlformats.org/drawingml/2006/main" name="Generic Content">
  <a:themeElements>
    <a:clrScheme name="Cloud Campaign">
      <a:dk1>
        <a:srgbClr val="616161"/>
      </a:dk1>
      <a:lt1>
        <a:sysClr val="window" lastClr="FFFFFF"/>
      </a:lt1>
      <a:dk2>
        <a:srgbClr val="341547"/>
      </a:dk2>
      <a:lt2>
        <a:srgbClr val="541868"/>
      </a:lt2>
      <a:accent1>
        <a:srgbClr val="8A3986"/>
      </a:accent1>
      <a:accent2>
        <a:srgbClr val="2FAFE9"/>
      </a:accent2>
      <a:accent3>
        <a:srgbClr val="1B5CA9"/>
      </a:accent3>
      <a:accent4>
        <a:srgbClr val="F8C710"/>
      </a:accent4>
      <a:accent5>
        <a:srgbClr val="F17719"/>
      </a:accent5>
      <a:accent6>
        <a:srgbClr val="D52D1A"/>
      </a:accent6>
      <a:hlink>
        <a:srgbClr val="1B5CA9"/>
      </a:hlink>
      <a:folHlink>
        <a:srgbClr val="61625E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2880" tIns="146304" rIns="182880" bIns="146304" rtlCol="0">
        <a:spAutoFit/>
      </a:bodyPr>
      <a:lstStyle>
        <a:defPPr>
          <a:lnSpc>
            <a:spcPct val="90000"/>
          </a:lnSpc>
          <a:defRPr sz="2400" dirty="0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Features in CSharp 7.0.potx" id="{BE6ECBF8-5DC6-4C48-8A88-AED5A4ECCAA8}" vid="{B4F816B8-EA9C-41C8-8CE0-884B13230C6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Custom</PresentationFormat>
  <Paragraphs>61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Consolas</vt:lpstr>
      <vt:lpstr>Segoe UI</vt:lpstr>
      <vt:lpstr>Segoe UI Light</vt:lpstr>
      <vt:lpstr>Wingdings</vt:lpstr>
      <vt:lpstr>Connect_2016_Template_Light</vt:lpstr>
      <vt:lpstr>Connect_2016_Template_Dark</vt:lpstr>
      <vt:lpstr>Generic Content</vt:lpstr>
      <vt:lpstr> “Introduction to Azure Security Center” </vt:lpstr>
      <vt:lpstr>Agenda  </vt:lpstr>
      <vt:lpstr>What is Azure Security Centre?</vt:lpstr>
      <vt:lpstr>Demo</vt:lpstr>
      <vt:lpstr>Configure Security Policy</vt:lpstr>
      <vt:lpstr>What are security policies?</vt:lpstr>
      <vt:lpstr>Prevention policy</vt:lpstr>
      <vt:lpstr>Complete Recommendations</vt:lpstr>
      <vt:lpstr>Recommendations</vt:lpstr>
      <vt:lpstr>Understand our Security Health</vt:lpstr>
      <vt:lpstr>Get Alerted to Security Threats</vt:lpstr>
      <vt:lpstr>Get Alerted to Security Threats</vt:lpstr>
      <vt:lpstr>How Azure Security Center detects and responds to threats</vt:lpstr>
      <vt:lpstr>Get insights from Azure Security Center data with Power BI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2016-11-11T17:12:51Z</dcterms:created>
  <dcterms:modified xsi:type="dcterms:W3CDTF">2017-07-27T11:18:16Z</dcterms:modified>
  <cp:category/>
</cp:coreProperties>
</file>