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1648-FAA3-4D72-ACA1-CBE49BED57A5}" type="datetimeFigureOut">
              <a:rPr lang="en-IN" smtClean="0"/>
              <a:t>09-08-2017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3021-212F-4E98-BB7C-1BC17F3192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443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Connect 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EEC551-8CDA-4EB6-89BB-2A86C9F091C8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2017-08-09 5:13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01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203" y="6119147"/>
            <a:ext cx="1253377" cy="26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71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5"/>
            <a:ext cx="5378548" cy="1877004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5"/>
            <a:ext cx="5378548" cy="1877004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76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5"/>
            <a:ext cx="5378548" cy="1877004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5"/>
            <a:ext cx="5378548" cy="1877004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03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26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30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1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9784" y="2906011"/>
            <a:ext cx="10034748" cy="899665"/>
          </a:xfrm>
        </p:spPr>
        <p:txBody>
          <a:bodyPr anchor="ctr" anchorCtr="0"/>
          <a:lstStyle>
            <a:lvl1pPr algn="l"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2168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126438"/>
            <a:ext cx="12192000" cy="739344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>
            <a:outerShdw blurRad="101600" dist="12700" dir="16200000" rotWithShape="0">
              <a:prstClr val="black">
                <a:alpha val="3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t="43378" r="43213" b="10783"/>
          <a:stretch/>
        </p:blipFill>
        <p:spPr>
          <a:xfrm>
            <a:off x="2998896" y="477"/>
            <a:ext cx="9172873" cy="6857523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4080" y="3877588"/>
            <a:ext cx="9179003" cy="651821"/>
          </a:xfrm>
          <a:prstGeom prst="rect">
            <a:avLst/>
          </a:prstGeom>
          <a:noFill/>
        </p:spPr>
        <p:txBody>
          <a:bodyPr wrap="square" lIns="146304" tIns="109728" rIns="146304" bIns="109728">
            <a:sp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 hasCustomPrompt="1"/>
          </p:nvPr>
        </p:nvSpPr>
        <p:spPr>
          <a:xfrm>
            <a:off x="526151" y="2073276"/>
            <a:ext cx="9179004" cy="1804311"/>
          </a:xfrm>
          <a:prstGeom prst="rect">
            <a:avLst/>
          </a:prstGeom>
        </p:spPr>
        <p:txBody>
          <a:bodyPr lIns="146304" tIns="9144" rIns="146304" bIns="9144" anchor="b" anchorCtr="0"/>
          <a:lstStyle>
            <a:lvl1pPr marL="0" indent="0">
              <a:spcBef>
                <a:spcPts val="0"/>
              </a:spcBef>
              <a:buNone/>
              <a:defRPr sz="7058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5882" dirty="0">
                <a:solidFill>
                  <a:schemeClr val="bg1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26337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- 2">
    <p:bg>
      <p:bgPr>
        <a:solidFill>
          <a:srgbClr val="5C2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t="43378" r="43213" b="10783"/>
          <a:stretch/>
        </p:blipFill>
        <p:spPr>
          <a:xfrm>
            <a:off x="2998896" y="477"/>
            <a:ext cx="9172873" cy="685752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6126438"/>
            <a:ext cx="12192000" cy="739344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>
            <a:outerShdw blurRad="101600" dist="12700" dir="16200000" rotWithShape="0">
              <a:prstClr val="black">
                <a:alpha val="3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4080" y="3877588"/>
            <a:ext cx="9179003" cy="651821"/>
          </a:xfrm>
          <a:prstGeom prst="rect">
            <a:avLst/>
          </a:prstGeom>
          <a:noFill/>
        </p:spPr>
        <p:txBody>
          <a:bodyPr wrap="square" lIns="146304" tIns="109728" rIns="146304" bIns="109728">
            <a:sp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 hasCustomPrompt="1"/>
          </p:nvPr>
        </p:nvSpPr>
        <p:spPr>
          <a:xfrm>
            <a:off x="544080" y="2073276"/>
            <a:ext cx="9179004" cy="1804311"/>
          </a:xfrm>
          <a:prstGeom prst="rect">
            <a:avLst/>
          </a:prstGeom>
        </p:spPr>
        <p:txBody>
          <a:bodyPr lIns="146304" tIns="9144" rIns="146304" bIns="9144" anchor="b" anchorCtr="0"/>
          <a:lstStyle>
            <a:lvl1pPr marL="0" indent="0">
              <a:spcBef>
                <a:spcPts val="0"/>
              </a:spcBef>
              <a:buNone/>
              <a:defRPr sz="5882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5882" dirty="0">
                <a:solidFill>
                  <a:schemeClr val="bg1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2959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- 3">
    <p:bg>
      <p:bgPr>
        <a:solidFill>
          <a:srgbClr val="008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t="43378" r="43213" b="10783"/>
          <a:stretch/>
        </p:blipFill>
        <p:spPr>
          <a:xfrm>
            <a:off x="2998896" y="477"/>
            <a:ext cx="9172873" cy="685752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6126438"/>
            <a:ext cx="12192000" cy="739344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>
            <a:outerShdw blurRad="101600" dist="12700" dir="16200000" rotWithShape="0">
              <a:prstClr val="black">
                <a:alpha val="3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4080" y="3877588"/>
            <a:ext cx="9179003" cy="651821"/>
          </a:xfrm>
          <a:prstGeom prst="rect">
            <a:avLst/>
          </a:prstGeom>
          <a:noFill/>
        </p:spPr>
        <p:txBody>
          <a:bodyPr wrap="square" lIns="146304" tIns="109728" rIns="146304" bIns="109728">
            <a:sp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 hasCustomPrompt="1"/>
          </p:nvPr>
        </p:nvSpPr>
        <p:spPr>
          <a:xfrm>
            <a:off x="544080" y="2073276"/>
            <a:ext cx="9179004" cy="1804311"/>
          </a:xfrm>
          <a:prstGeom prst="rect">
            <a:avLst/>
          </a:prstGeom>
        </p:spPr>
        <p:txBody>
          <a:bodyPr lIns="146304" tIns="9144" rIns="146304" bIns="9144" anchor="b" anchorCtr="0"/>
          <a:lstStyle>
            <a:lvl1pPr marL="0" indent="0">
              <a:spcBef>
                <a:spcPts val="0"/>
              </a:spcBef>
              <a:buNone/>
              <a:defRPr sz="7058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5882" dirty="0">
                <a:solidFill>
                  <a:schemeClr val="bg1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684719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t="43378" r="43213" b="10783"/>
          <a:stretch/>
        </p:blipFill>
        <p:spPr>
          <a:xfrm>
            <a:off x="2998896" y="477"/>
            <a:ext cx="9172873" cy="6857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046" y="1186356"/>
            <a:ext cx="10906502" cy="115879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616948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0203" y="6119147"/>
            <a:ext cx="1253377" cy="2687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" y="6118656"/>
            <a:ext cx="12191999" cy="73934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>
            <a:outerShdw blurRad="101600" dist="12700" dir="16200000" rotWithShape="0">
              <a:prstClr val="black">
                <a:alpha val="3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43147" y="2084187"/>
            <a:ext cx="5552853" cy="1793090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3147" y="3878574"/>
            <a:ext cx="5552854" cy="1792326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6997" y="6311820"/>
            <a:ext cx="2346579" cy="3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27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Transmiss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t="43378" r="43213" b="10783"/>
          <a:stretch/>
        </p:blipFill>
        <p:spPr>
          <a:xfrm>
            <a:off x="2998896" y="477"/>
            <a:ext cx="9172873" cy="6857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2189" y="2084172"/>
            <a:ext cx="5563811" cy="115879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535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lain"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32189" y="2084172"/>
            <a:ext cx="5563811" cy="115879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92792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494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rgbClr val="5C2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343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189176"/>
            <a:ext cx="12192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2" tIns="45722" rIns="45722" bIns="457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765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239" y="1197322"/>
            <a:ext cx="11653522" cy="1956973"/>
          </a:xfrm>
        </p:spPr>
        <p:txBody>
          <a:bodyPr/>
          <a:lstStyle>
            <a:lvl1pPr marL="0" indent="0">
              <a:buNone/>
              <a:defRPr sz="3235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3972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73090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79851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30292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6797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Connect logo"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974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Microso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69239" y="6171616"/>
            <a:ext cx="11653522" cy="3953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79285" tIns="143428" rIns="179285" bIns="143428" numCol="1" anchor="t" anchorCtr="0" compatLnSpc="1">
            <a:prstTxWarp prst="textNoShape">
              <a:avLst/>
            </a:prstTxWarp>
            <a:spAutoFit/>
          </a:bodyPr>
          <a:lstStyle/>
          <a:p>
            <a:pPr defTabSz="913924" eaLnBrk="0" hangingPunct="0"/>
            <a:r>
              <a:rPr lang="en-US" sz="686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4744" y="2882374"/>
            <a:ext cx="4482512" cy="9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47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36000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69239" y="1189177"/>
            <a:ext cx="11653523" cy="2396047"/>
          </a:xfrm>
          <a:prstGeom prst="rect">
            <a:avLst/>
          </a:prstGeom>
        </p:spPr>
        <p:txBody>
          <a:bodyPr/>
          <a:lstStyle>
            <a:lvl1pPr marL="284790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352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60241" indent="-275453">
              <a:buClr>
                <a:schemeClr val="tx1"/>
              </a:buClr>
              <a:buSzPct val="90000"/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45031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2745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69128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293225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12192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62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0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29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76C4-952D-40B1-9E30-C87595FE5DAB}" type="datetimeFigureOut">
              <a:rPr lang="en-IN" smtClean="0"/>
              <a:t>09-08-2017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DFA7-E367-4C1A-9209-ABF6E64FF4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0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0203" y="6119147"/>
            <a:ext cx="1253377" cy="268786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543147" y="2084187"/>
            <a:ext cx="5552853" cy="1793090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3147" y="3878574"/>
            <a:ext cx="5552854" cy="1792326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07709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38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17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0203" y="6119147"/>
            <a:ext cx="1253377" cy="268786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25636"/>
            <a:ext cx="12192000" cy="1132364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43378" r="43213" b="10783"/>
          <a:stretch/>
        </p:blipFill>
        <p:spPr>
          <a:xfrm>
            <a:off x="3003565" y="477"/>
            <a:ext cx="9172873" cy="6857523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543147" y="2084187"/>
            <a:ext cx="5552853" cy="1793090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3147" y="3878574"/>
            <a:ext cx="5552854" cy="1792326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104081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0203" y="6119147"/>
            <a:ext cx="1253377" cy="268786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25636"/>
            <a:ext cx="12192000" cy="1132364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43378" r="43213" b="10783"/>
          <a:stretch/>
        </p:blipFill>
        <p:spPr>
          <a:xfrm>
            <a:off x="3003565" y="477"/>
            <a:ext cx="9172873" cy="685752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43147" y="2084187"/>
            <a:ext cx="5552853" cy="1793090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3147" y="3878574"/>
            <a:ext cx="5552854" cy="1792326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84643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5826759" cy="8996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40" y="2031817"/>
            <a:ext cx="5826760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9315" y="163433"/>
            <a:ext cx="1676128" cy="2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18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5826759" cy="8996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40" y="2041060"/>
            <a:ext cx="5826760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62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0" y="2040141"/>
            <a:ext cx="5826760" cy="2052030"/>
          </a:xfrm>
        </p:spPr>
        <p:txBody>
          <a:bodyPr wrap="square">
            <a:spAutoFit/>
          </a:bodyPr>
          <a:lstStyle>
            <a:lvl1pPr>
              <a:defRPr sz="3921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9240" y="289511"/>
            <a:ext cx="5826759" cy="8996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074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0" y="2040141"/>
            <a:ext cx="5826760" cy="2052030"/>
          </a:xfrm>
        </p:spPr>
        <p:txBody>
          <a:bodyPr wrap="square">
            <a:spAutoFit/>
          </a:bodyPr>
          <a:lstStyle>
            <a:lvl1pPr>
              <a:defRPr sz="3921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9240" y="289511"/>
            <a:ext cx="5826759" cy="8996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7689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41" y="1189178"/>
            <a:ext cx="11653521" cy="205203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370906" y="-217"/>
            <a:ext cx="935477" cy="5654619"/>
            <a:chOff x="12618967" y="-221"/>
            <a:chExt cx="954235" cy="5767187"/>
          </a:xfrm>
        </p:grpSpPr>
        <p:grpSp>
          <p:nvGrpSpPr>
            <p:cNvPr id="18" name="Group 17"/>
            <p:cNvGrpSpPr/>
            <p:nvPr userDrawn="1"/>
          </p:nvGrpSpPr>
          <p:grpSpPr>
            <a:xfrm>
              <a:off x="12618967" y="-221"/>
              <a:ext cx="954235" cy="5767187"/>
              <a:chOff x="12618967" y="-221"/>
              <a:chExt cx="954235" cy="5767187"/>
            </a:xfrm>
          </p:grpSpPr>
          <p:grpSp>
            <p:nvGrpSpPr>
              <p:cNvPr id="26" name="Group 25"/>
              <p:cNvGrpSpPr/>
              <p:nvPr userDrawn="1"/>
            </p:nvGrpSpPr>
            <p:grpSpPr>
              <a:xfrm rot="5400000">
                <a:off x="11582059" y="1045293"/>
                <a:ext cx="2703052" cy="629236"/>
                <a:chOff x="1586734" y="4543426"/>
                <a:chExt cx="2703052" cy="629236"/>
              </a:xfrm>
            </p:grpSpPr>
            <p:sp>
              <p:nvSpPr>
                <p:cNvPr id="45" name="Rectangle 44"/>
                <p:cNvSpPr/>
                <p:nvPr userDrawn="1"/>
              </p:nvSpPr>
              <p:spPr bwMode="auto">
                <a:xfrm>
                  <a:off x="1586734" y="4543427"/>
                  <a:ext cx="869930" cy="28976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Blue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0 G:120 B:215</a:t>
                  </a:r>
                  <a:endParaRPr lang="en-US" sz="49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 userDrawn="1"/>
              </p:nvSpPr>
              <p:spPr bwMode="auto">
                <a:xfrm>
                  <a:off x="3419856" y="4543428"/>
                  <a:ext cx="869930" cy="28976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7965">
                            <a:srgbClr val="000000"/>
                          </a:gs>
                          <a:gs pos="28319">
                            <a:srgbClr val="000000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Cyan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7965">
                            <a:srgbClr val="000000"/>
                          </a:gs>
                          <a:gs pos="28319">
                            <a:srgbClr val="000000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7965">
                            <a:srgbClr val="000000"/>
                          </a:gs>
                          <a:gs pos="28319">
                            <a:srgbClr val="000000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0 G:188 B:242</a:t>
                  </a:r>
                  <a:endParaRPr lang="en-US" sz="490" dirty="0">
                    <a:gradFill>
                      <a:gsLst>
                        <a:gs pos="7965">
                          <a:srgbClr val="000000"/>
                        </a:gs>
                        <a:gs pos="28319">
                          <a:srgbClr val="00000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41" name="Rectangle 40"/>
                <p:cNvSpPr/>
                <p:nvPr userDrawn="1"/>
              </p:nvSpPr>
              <p:spPr bwMode="auto">
                <a:xfrm>
                  <a:off x="1586734" y="4882896"/>
                  <a:ext cx="869930" cy="289766"/>
                </a:xfrm>
                <a:prstGeom prst="rect">
                  <a:avLst/>
                </a:prstGeom>
                <a:solidFill>
                  <a:srgbClr val="D2D2D2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92035">
                            <a:srgbClr val="505050"/>
                          </a:gs>
                          <a:gs pos="27000">
                            <a:srgbClr val="505050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Light Gray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92035">
                            <a:srgbClr val="505050"/>
                          </a:gs>
                          <a:gs pos="27000">
                            <a:srgbClr val="505050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92035">
                            <a:srgbClr val="505050"/>
                          </a:gs>
                          <a:gs pos="27000">
                            <a:srgbClr val="505050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210 G:210 B:210</a:t>
                  </a:r>
                  <a:endParaRPr lang="en-US" sz="490" dirty="0"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42" name="Rectangle 41"/>
                <p:cNvSpPr/>
                <p:nvPr userDrawn="1"/>
              </p:nvSpPr>
              <p:spPr bwMode="auto">
                <a:xfrm>
                  <a:off x="2505456" y="4543426"/>
                  <a:ext cx="869930" cy="289766"/>
                </a:xfrm>
                <a:prstGeom prst="rect">
                  <a:avLst/>
                </a:prstGeom>
                <a:solidFill>
                  <a:srgbClr val="5C2D9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Purple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R:92</a:t>
                  </a:r>
                  <a:r>
                    <a:rPr lang="en-US" sz="49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 G:45 B:145</a:t>
                  </a:r>
                  <a:endParaRPr lang="en-US" sz="49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43" name="Rectangle 42"/>
                <p:cNvSpPr/>
                <p:nvPr userDrawn="1"/>
              </p:nvSpPr>
              <p:spPr bwMode="auto">
                <a:xfrm>
                  <a:off x="3413144" y="4882896"/>
                  <a:ext cx="869930" cy="289766"/>
                </a:xfrm>
                <a:prstGeom prst="rect">
                  <a:avLst/>
                </a:prstGeom>
                <a:solidFill>
                  <a:srgbClr val="505050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Dark Gray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80 G:80 B:80</a:t>
                  </a:r>
                  <a:endParaRPr lang="en-US" sz="49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44" name="Rectangle 43"/>
                <p:cNvSpPr/>
                <p:nvPr userDrawn="1"/>
              </p:nvSpPr>
              <p:spPr bwMode="auto">
                <a:xfrm>
                  <a:off x="2505456" y="4882895"/>
                  <a:ext cx="869930" cy="289766"/>
                </a:xfrm>
                <a:prstGeom prst="rect">
                  <a:avLst/>
                </a:prstGeom>
                <a:solidFill>
                  <a:srgbClr val="737373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Gray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115 G:115 B:115</a:t>
                  </a:r>
                  <a:endParaRPr lang="en-US" sz="49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27" name="Group 26"/>
              <p:cNvGrpSpPr/>
              <p:nvPr userDrawn="1"/>
            </p:nvGrpSpPr>
            <p:grpSpPr>
              <a:xfrm rot="5400000">
                <a:off x="10970856" y="3489620"/>
                <a:ext cx="3925458" cy="629233"/>
                <a:chOff x="3254158" y="4203959"/>
                <a:chExt cx="3925458" cy="629233"/>
              </a:xfrm>
            </p:grpSpPr>
            <p:sp>
              <p:nvSpPr>
                <p:cNvPr id="33" name="Rectangle 32"/>
                <p:cNvSpPr/>
                <p:nvPr userDrawn="1"/>
              </p:nvSpPr>
              <p:spPr bwMode="auto">
                <a:xfrm>
                  <a:off x="5395286" y="4543426"/>
                  <a:ext cx="869930" cy="289766"/>
                </a:xfrm>
                <a:prstGeom prst="rect">
                  <a:avLst/>
                </a:prstGeom>
                <a:solidFill>
                  <a:srgbClr val="FFB900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solidFill>
                        <a:srgbClr val="000000"/>
                      </a:solidFill>
                      <a:latin typeface="+mn-lt"/>
                      <a:ea typeface="Segoe UI" pitchFamily="34" charset="0"/>
                      <a:cs typeface="Segoe UI" pitchFamily="34" charset="0"/>
                    </a:rPr>
                    <a:t>Yellow</a:t>
                  </a:r>
                </a:p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kern="1200" dirty="0">
                      <a:solidFill>
                        <a:srgbClr val="000000"/>
                      </a:solidFill>
                      <a:latin typeface="+mn-lt"/>
                      <a:ea typeface="Segoe UI" pitchFamily="34" charset="0"/>
                      <a:cs typeface="Segoe UI" pitchFamily="34" charset="0"/>
                    </a:rPr>
                    <a:t>R:255 G:185 B:0</a:t>
                  </a:r>
                </a:p>
              </p:txBody>
            </p:sp>
            <p:sp>
              <p:nvSpPr>
                <p:cNvPr id="34" name="Rectangle 33"/>
                <p:cNvSpPr/>
                <p:nvPr userDrawn="1"/>
              </p:nvSpPr>
              <p:spPr bwMode="auto">
                <a:xfrm>
                  <a:off x="6309686" y="4543426"/>
                  <a:ext cx="869930" cy="289766"/>
                </a:xfrm>
                <a:prstGeom prst="rect">
                  <a:avLst/>
                </a:prstGeom>
                <a:solidFill>
                  <a:srgbClr val="D83B0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Orange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</a:t>
                  </a:r>
                  <a:r>
                    <a:rPr lang="en-US" sz="490" baseline="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216 G:59 B:1</a:t>
                  </a:r>
                </a:p>
              </p:txBody>
            </p:sp>
            <p:sp>
              <p:nvSpPr>
                <p:cNvPr id="35" name="Rectangle 34"/>
                <p:cNvSpPr/>
                <p:nvPr userDrawn="1"/>
              </p:nvSpPr>
              <p:spPr bwMode="auto">
                <a:xfrm>
                  <a:off x="3254158" y="4203959"/>
                  <a:ext cx="869930" cy="289766"/>
                </a:xfrm>
                <a:prstGeom prst="rect">
                  <a:avLst/>
                </a:prstGeom>
                <a:solidFill>
                  <a:srgbClr val="008272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algn="l" defTabSz="914102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b="1" kern="1200" baseline="0" dirty="0"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latin typeface="+mn-lt"/>
                      <a:ea typeface="Segoe UI" pitchFamily="34" charset="0"/>
                      <a:cs typeface="Segoe UI" pitchFamily="34" charset="0"/>
                    </a:rPr>
                    <a:t>Teal</a:t>
                  </a:r>
                </a:p>
                <a:p>
                  <a:pPr algn="l" defTabSz="914102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9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R:0</a:t>
                  </a:r>
                  <a:r>
                    <a:rPr lang="en-US" sz="490" baseline="0" dirty="0">
                      <a:gradFill>
                        <a:gsLst>
                          <a:gs pos="2092">
                            <a:srgbClr val="F8F8F8"/>
                          </a:gs>
                          <a:gs pos="10042">
                            <a:srgbClr val="F8F8F8"/>
                          </a:gs>
                        </a:gsLst>
                        <a:lin ang="5400000" scaled="0"/>
                      </a:gradFill>
                      <a:ea typeface="Segoe UI" pitchFamily="34" charset="0"/>
                      <a:cs typeface="Segoe UI" pitchFamily="34" charset="0"/>
                    </a:rPr>
                    <a:t> G:130 B:114</a:t>
                  </a:r>
                  <a:endParaRPr lang="en-US" sz="49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28" name="TextBox 27"/>
              <p:cNvSpPr txBox="1"/>
              <p:nvPr userDrawn="1"/>
            </p:nvSpPr>
            <p:spPr>
              <a:xfrm rot="5400000">
                <a:off x="12987813" y="258334"/>
                <a:ext cx="843944" cy="326834"/>
              </a:xfrm>
              <a:prstGeom prst="rect">
                <a:avLst/>
              </a:prstGeom>
              <a:noFill/>
            </p:spPr>
            <p:txBody>
              <a:bodyPr wrap="none" lIns="0" tIns="91440" rIns="182880" bIns="91440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588"/>
                  </a:spcAft>
                </a:pPr>
                <a:r>
                  <a:rPr lang="en-US" sz="98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Main colors</a:t>
                </a:r>
              </a:p>
            </p:txBody>
          </p:sp>
          <p:sp>
            <p:nvSpPr>
              <p:cNvPr id="32" name="TextBox 31"/>
              <p:cNvSpPr txBox="1"/>
              <p:nvPr userDrawn="1"/>
            </p:nvSpPr>
            <p:spPr>
              <a:xfrm rot="5400000">
                <a:off x="11746691" y="4228746"/>
                <a:ext cx="2647253" cy="326834"/>
              </a:xfrm>
              <a:prstGeom prst="rect">
                <a:avLst/>
              </a:prstGeom>
              <a:noFill/>
            </p:spPr>
            <p:txBody>
              <a:bodyPr wrap="none" lIns="0" tIns="91440" rIns="182880" bIns="91440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588"/>
                  </a:spcAft>
                </a:pPr>
                <a:r>
                  <a:rPr lang="en-US" sz="98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Secondary colors (use only when</a:t>
                </a:r>
                <a:r>
                  <a:rPr lang="en-US" sz="980" baseline="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 necessary)</a:t>
                </a:r>
                <a:endParaRPr lang="en-US" sz="98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</p:grpSp>
        <p:sp>
          <p:nvSpPr>
            <p:cNvPr id="19" name="Rectangle 18"/>
            <p:cNvSpPr/>
            <p:nvPr userDrawn="1"/>
          </p:nvSpPr>
          <p:spPr bwMode="auto">
            <a:xfrm rot="5400000">
              <a:off x="12328885" y="3356233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1410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490" b="1" kern="1200" baseline="0" dirty="0">
                  <a:gradFill>
                    <a:gsLst>
                      <a:gs pos="7965">
                        <a:srgbClr val="000000"/>
                      </a:gs>
                      <a:gs pos="28319">
                        <a:srgbClr val="000000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Cyan</a:t>
              </a:r>
            </a:p>
            <a:p>
              <a:pPr algn="l" defTabSz="91410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490" dirty="0">
                  <a:gradFill>
                    <a:gsLst>
                      <a:gs pos="7965">
                        <a:srgbClr val="000000"/>
                      </a:gs>
                      <a:gs pos="28319">
                        <a:srgbClr val="000000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490" baseline="0" dirty="0">
                  <a:gradFill>
                    <a:gsLst>
                      <a:gs pos="7965">
                        <a:srgbClr val="000000"/>
                      </a:gs>
                      <a:gs pos="28319">
                        <a:srgbClr val="000000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0 G:188 B:242</a:t>
              </a:r>
              <a:endParaRPr lang="en-US" sz="490" dirty="0">
                <a:gradFill>
                  <a:gsLst>
                    <a:gs pos="7965">
                      <a:srgbClr val="000000"/>
                    </a:gs>
                    <a:gs pos="28319">
                      <a:srgbClr val="000000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7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713" r:id="rId28"/>
    <p:sldLayoutId id="2147483715" r:id="rId29"/>
    <p:sldLayoutId id="2147483714" r:id="rId30"/>
    <p:sldLayoutId id="2147483741" r:id="rId31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10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 descr="cid:image001.png@01D31070.7D467F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79" y="0"/>
            <a:ext cx="87464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3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700328"/>
            <a:ext cx="11655840" cy="899665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Skills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825280"/>
            <a:ext cx="11776985" cy="2244204"/>
          </a:xfrm>
        </p:spPr>
        <p:txBody>
          <a:bodyPr/>
          <a:lstStyle/>
          <a:p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Skills, abilities and traits that pertain to personality, attitude, and behavior.</a:t>
            </a:r>
          </a:p>
          <a:p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Formal or Technical knowledge.</a:t>
            </a:r>
          </a:p>
          <a:p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Hardest to acquire…Impossible to practice…Unless they become habits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13799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Soft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573489"/>
            <a:ext cx="11352916" cy="3715376"/>
          </a:xfrm>
        </p:spPr>
        <p:txBody>
          <a:bodyPr/>
          <a:lstStyle/>
          <a:p>
            <a:pPr marL="342900" indent="-342900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work in a team structure.</a:t>
            </a:r>
          </a:p>
          <a:p>
            <a:pPr marL="342900" indent="-342900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make decisions and solve problems.</a:t>
            </a:r>
          </a:p>
          <a:p>
            <a:pPr marL="342900" indent="-342900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communicate verbally with people inside and outside an organization.</a:t>
            </a:r>
          </a:p>
          <a:p>
            <a:pPr marL="342900" indent="-342900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plan, organize, and prioritize work.</a:t>
            </a:r>
          </a:p>
          <a:p>
            <a:pPr marL="342900" indent="-342900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obtain and process information.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226041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130485"/>
            <a:ext cx="11655840" cy="611637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</p:txBody>
      </p:sp>
      <p:pic>
        <p:nvPicPr>
          <p:cNvPr id="5" name="Content Placeholder 3" descr="good-communic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400" y="884111"/>
            <a:ext cx="9875520" cy="580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20599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work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281941"/>
            <a:ext cx="11352916" cy="4934171"/>
          </a:xfrm>
        </p:spPr>
        <p:txBody>
          <a:bodyPr/>
          <a:lstStyle/>
          <a:p>
            <a:pPr marL="342900" indent="-342900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 every successful project is a successful team.</a:t>
            </a:r>
          </a:p>
          <a:p>
            <a:pPr marL="457200" indent="-457200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on communication, behavior and delivery.</a:t>
            </a:r>
          </a:p>
          <a:p>
            <a:pPr marL="457200" indent="-457200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mainly refers to the agreeableness &amp; co-operation among the team members.</a:t>
            </a:r>
          </a:p>
          <a:p>
            <a:pPr marL="457200" indent="-457200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often, egos and politics get in the way…but be a strong team player.</a:t>
            </a:r>
          </a:p>
          <a:p>
            <a:pPr marL="457200" indent="-457200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requires trust, cooperation, clarity regarding goals and communication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642260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Basic Life Lessons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7937" y="1599993"/>
            <a:ext cx="11538446" cy="4210383"/>
          </a:xfrm>
        </p:spPr>
        <p:txBody>
          <a:bodyPr/>
          <a:lstStyle/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responsible for yourself.</a:t>
            </a:r>
          </a:p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don’t know may hurt you, or hold you back.</a:t>
            </a:r>
          </a:p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afraid of something.  Learn about it!</a:t>
            </a:r>
          </a:p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on your strengths; target weaknesses.</a:t>
            </a:r>
          </a:p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important soft skills.</a:t>
            </a:r>
          </a:p>
          <a:p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competency is the core of your career in engineering!</a:t>
            </a:r>
          </a:p>
          <a:p>
            <a:endParaRPr lang="en-IN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85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result for thank you slides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52" y="914400"/>
            <a:ext cx="6758609" cy="481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872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r>
              <a:rPr lang="en-IN" dirty="0"/>
              <a:t> </a:t>
            </a:r>
            <a:br>
              <a:rPr lang="en-IN" dirty="0"/>
            </a:b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42749" y="1189494"/>
            <a:ext cx="6797888" cy="436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Introduction To Support Process</a:t>
            </a:r>
          </a:p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customer problems</a:t>
            </a:r>
          </a:p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 cause analysis</a:t>
            </a:r>
          </a:p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Troubleshooting tools</a:t>
            </a:r>
          </a:p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test scenarios</a:t>
            </a:r>
          </a:p>
          <a:p>
            <a:pPr>
              <a:lnSpc>
                <a:spcPct val="10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skills </a:t>
            </a:r>
          </a:p>
          <a:p>
            <a:pPr>
              <a:lnSpc>
                <a:spcPct val="100000"/>
              </a:lnSpc>
            </a:pPr>
            <a:endParaRPr lang="en-IN" sz="196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678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Introduction to support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11273402" cy="3007490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support team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process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Escalations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Handing of support tickets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99614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Customer problems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11379420" cy="5395836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Reading between the lines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Asking Open ended questions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scenarios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setup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repeated questions</a:t>
            </a:r>
          </a:p>
          <a:p>
            <a:pPr marL="0" indent="0">
              <a:buNone/>
            </a:pP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403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 cause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11101124" cy="3016210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Information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 files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reports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Volume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33752187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Troubleshooting tools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189176"/>
            <a:ext cx="11655839" cy="4149341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tools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 documents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Troubleshooter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information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45908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different test scenarios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189176"/>
            <a:ext cx="11655839" cy="3016210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test cases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test cases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Test cases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JIRA tickets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Spellings and messages</a:t>
            </a:r>
          </a:p>
        </p:txBody>
      </p:sp>
    </p:spTree>
    <p:extLst>
      <p:ext uri="{BB962C8B-B14F-4D97-AF65-F5344CB8AC3E}">
        <p14:creationId xmlns:p14="http://schemas.microsoft.com/office/powerpoint/2010/main" val="30480223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tickets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11538446" cy="6415089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BHM Event log error for SYSADMIN permission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This is from BHMv4.0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FTP monitoring remote configuration</a:t>
            </a:r>
          </a:p>
          <a:p>
            <a:pPr marL="292101" lvl="1" indent="0">
              <a:buNone/>
            </a:pPr>
            <a:r>
              <a:rPr lang="en-IN" sz="2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IN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when proxy settings is used</a:t>
            </a:r>
            <a:r>
              <a:rPr lang="en-IN" sz="2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Template – service instance detail missing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Upgrade scenarios with multiple environments </a:t>
            </a:r>
          </a:p>
          <a:p>
            <a:pPr marL="292101" lvl="1" indent="0">
              <a:buNone/>
            </a:pPr>
            <a:r>
              <a:rPr lang="en-IN" sz="2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IN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environments with ESB configured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Intermittently occurring issues</a:t>
            </a:r>
          </a:p>
          <a:p>
            <a:pPr marL="863603" lvl="4" indent="0">
              <a:buNone/>
            </a:pPr>
            <a:r>
              <a:rPr lang="en-IN" sz="1828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by results duplicate filter in MBQ</a:t>
            </a:r>
            <a:r>
              <a:rPr lang="en-IN" sz="1828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41379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Tickets Contd.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40" y="1189176"/>
            <a:ext cx="11655839" cy="3007490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Analytics config file missing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Troubleshooter in Windows 2016 machine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Throttling data collection error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48260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nnect_2016_Template_Light">
  <a:themeElements>
    <a:clrScheme name="Custom 2">
      <a:dk1>
        <a:srgbClr val="505050"/>
      </a:dk1>
      <a:lt1>
        <a:srgbClr val="FFFFFF"/>
      </a:lt1>
      <a:dk2>
        <a:srgbClr val="0078D7"/>
      </a:dk2>
      <a:lt2>
        <a:srgbClr val="FFFFFF"/>
      </a:lt2>
      <a:accent1>
        <a:srgbClr val="0078D7"/>
      </a:accent1>
      <a:accent2>
        <a:srgbClr val="5C2D91"/>
      </a:accent2>
      <a:accent3>
        <a:srgbClr val="008272"/>
      </a:accent3>
      <a:accent4>
        <a:srgbClr val="D2D2D2"/>
      </a:accent4>
      <a:accent5>
        <a:srgbClr val="737373"/>
      </a:accent5>
      <a:accent6>
        <a:srgbClr val="50505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 Features in CSharp 7.0.potx" id="{BE6ECBF8-5DC6-4C48-8A88-AED5A4ECCAA8}" vid="{1FF4E5EF-A7EE-42D8-BBEA-D087044C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365</Words>
  <Application>Microsoft Office PowerPoint</Application>
  <PresentationFormat>Widescreen</PresentationFormat>
  <Paragraphs>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Segoe UI</vt:lpstr>
      <vt:lpstr>Segoe UI Light</vt:lpstr>
      <vt:lpstr>Times New Roman</vt:lpstr>
      <vt:lpstr>Wingdings</vt:lpstr>
      <vt:lpstr>Connect_2016_Template_Light</vt:lpstr>
      <vt:lpstr>PowerPoint Presentation</vt:lpstr>
      <vt:lpstr>Agenda  </vt:lpstr>
      <vt:lpstr>Brief Introduction to support process</vt:lpstr>
      <vt:lpstr>Understanding the Customer problems</vt:lpstr>
      <vt:lpstr>Root cause analysis</vt:lpstr>
      <vt:lpstr>Troubleshooting tools</vt:lpstr>
      <vt:lpstr>Developing different test scenarios</vt:lpstr>
      <vt:lpstr>Support tickets</vt:lpstr>
      <vt:lpstr>Support Tickets Contd.</vt:lpstr>
      <vt:lpstr>Soft Skills development</vt:lpstr>
      <vt:lpstr>Types of Soft skills</vt:lpstr>
      <vt:lpstr>Communication</vt:lpstr>
      <vt:lpstr>Team work</vt:lpstr>
      <vt:lpstr>Good Basic Life 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praveena j</dc:creator>
  <cp:lastModifiedBy>praveena j</cp:lastModifiedBy>
  <cp:revision>40</cp:revision>
  <dcterms:created xsi:type="dcterms:W3CDTF">2017-08-09T10:44:55Z</dcterms:created>
  <dcterms:modified xsi:type="dcterms:W3CDTF">2017-08-11T04:25:11Z</dcterms:modified>
</cp:coreProperties>
</file>