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10" r:id="rId2"/>
    <p:sldMasterId id="2147484348" r:id="rId3"/>
  </p:sldMasterIdLst>
  <p:notesMasterIdLst>
    <p:notesMasterId r:id="rId26"/>
  </p:notesMasterIdLst>
  <p:handoutMasterIdLst>
    <p:handoutMasterId r:id="rId27"/>
  </p:handoutMasterIdLst>
  <p:sldIdLst>
    <p:sldId id="1367" r:id="rId4"/>
    <p:sldId id="1493" r:id="rId5"/>
    <p:sldId id="1512" r:id="rId6"/>
    <p:sldId id="1513" r:id="rId7"/>
    <p:sldId id="1324" r:id="rId8"/>
    <p:sldId id="1494" r:id="rId9"/>
    <p:sldId id="1498" r:id="rId10"/>
    <p:sldId id="1499" r:id="rId11"/>
    <p:sldId id="1495" r:id="rId12"/>
    <p:sldId id="1497" r:id="rId13"/>
    <p:sldId id="1496" r:id="rId14"/>
    <p:sldId id="1500" r:id="rId15"/>
    <p:sldId id="1501" r:id="rId16"/>
    <p:sldId id="1502" r:id="rId17"/>
    <p:sldId id="1504" r:id="rId18"/>
    <p:sldId id="1505" r:id="rId19"/>
    <p:sldId id="1506" r:id="rId20"/>
    <p:sldId id="1507" r:id="rId21"/>
    <p:sldId id="1508" r:id="rId22"/>
    <p:sldId id="1509" r:id="rId23"/>
    <p:sldId id="1511" r:id="rId24"/>
    <p:sldId id="1510" r:id="rId2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Connect 2016 Template" id="{D3E95C9D-3DD4-45B7-BFD9-4AE9F68B7B97}">
          <p14:sldIdLst>
            <p14:sldId id="1367"/>
            <p14:sldId id="1493"/>
            <p14:sldId id="1512"/>
            <p14:sldId id="1513"/>
            <p14:sldId id="1324"/>
            <p14:sldId id="1494"/>
            <p14:sldId id="1498"/>
            <p14:sldId id="1499"/>
            <p14:sldId id="1495"/>
            <p14:sldId id="1497"/>
            <p14:sldId id="1496"/>
            <p14:sldId id="1500"/>
            <p14:sldId id="1501"/>
            <p14:sldId id="1502"/>
            <p14:sldId id="1504"/>
            <p14:sldId id="1505"/>
            <p14:sldId id="1506"/>
            <p14:sldId id="1507"/>
            <p14:sldId id="1508"/>
            <p14:sldId id="1509"/>
            <p14:sldId id="1511"/>
            <p14:sldId id="151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000000"/>
    <a:srgbClr val="592C8C"/>
    <a:srgbClr val="505050"/>
    <a:srgbClr val="00BCF2"/>
    <a:srgbClr val="D2D2D2"/>
    <a:srgbClr val="0078D7"/>
    <a:srgbClr val="32145A"/>
    <a:srgbClr val="5C2D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8642" autoAdjust="0"/>
  </p:normalViewPr>
  <p:slideViewPr>
    <p:cSldViewPr>
      <p:cViewPr varScale="1">
        <p:scale>
          <a:sx n="99" d="100"/>
          <a:sy n="99" d="100"/>
        </p:scale>
        <p:origin x="888" y="90"/>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3552"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Connect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10/5/2017 7:12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Connect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10/5/2017 6:24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4854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900" b="0" i="0" kern="1200" dirty="0">
                <a:solidFill>
                  <a:schemeClr val="tx1"/>
                </a:solidFill>
                <a:effectLst/>
                <a:latin typeface="Segoe UI Light" pitchFamily="34" charset="0"/>
                <a:ea typeface="+mn-ea"/>
                <a:cs typeface="+mn-cs"/>
              </a:rPr>
              <a:t>For example, create a custom topic to send your app's event data to Event Grid, and take advantage of its reliable delivery, advanced routing, and direct integration with Azure. Alternatively, you can use Event Grid with Logic Apps to process data anywhere, without writing code.</a:t>
            </a:r>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44040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Event Grid complements other Azure services like Logic Apps and Event Hubs. </a:t>
            </a:r>
          </a:p>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14515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5532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When we build </a:t>
            </a:r>
            <a:r>
              <a:rPr lang="en-IN" dirty="0" err="1"/>
              <a:t>serverless</a:t>
            </a:r>
            <a:r>
              <a:rPr lang="en-IN" dirty="0"/>
              <a:t> apps we don’t need to provision and manage any servers, so we can take our mind off infrastructure concerns.</a:t>
            </a:r>
          </a:p>
          <a:p>
            <a:endParaRPr lang="en-IN" dirty="0"/>
          </a:p>
          <a:p>
            <a:r>
              <a:rPr lang="en-IN" dirty="0"/>
              <a:t>Key</a:t>
            </a:r>
          </a:p>
          <a:p>
            <a:r>
              <a:rPr lang="en-IN" sz="900" b="0" i="0" kern="1200" dirty="0">
                <a:solidFill>
                  <a:schemeClr val="tx1"/>
                </a:solidFill>
                <a:effectLst/>
                <a:latin typeface="Segoe UI Light" pitchFamily="34" charset="0"/>
                <a:ea typeface="+mn-ea"/>
                <a:cs typeface="+mn-cs"/>
              </a:rPr>
              <a:t>There is no need to provision or maintain any servers</a:t>
            </a:r>
            <a:endParaRPr lang="en-IN" dirty="0"/>
          </a:p>
          <a:p>
            <a:r>
              <a:rPr lang="en-IN" sz="900" b="0" i="0" kern="1200" dirty="0">
                <a:solidFill>
                  <a:schemeClr val="tx1"/>
                </a:solidFill>
                <a:effectLst/>
                <a:latin typeface="Segoe UI Light" pitchFamily="34" charset="0"/>
                <a:ea typeface="+mn-ea"/>
                <a:cs typeface="+mn-cs"/>
              </a:rPr>
              <a:t>you shouldn’t worry about scaling your solution if demand arises</a:t>
            </a:r>
          </a:p>
          <a:p>
            <a:r>
              <a:rPr lang="en-IN" sz="900" b="0" i="0" kern="1200" dirty="0">
                <a:solidFill>
                  <a:schemeClr val="tx1"/>
                </a:solidFill>
                <a:effectLst/>
                <a:latin typeface="Segoe UI Light" pitchFamily="34" charset="0"/>
                <a:ea typeface="+mn-ea"/>
                <a:cs typeface="+mn-cs"/>
              </a:rPr>
              <a:t>Serverless applications have built-in availability and fault tolerance. </a:t>
            </a:r>
          </a:p>
          <a:p>
            <a:r>
              <a:rPr lang="en-IN" sz="900" b="0" i="0" kern="1200" dirty="0">
                <a:solidFill>
                  <a:schemeClr val="tx1"/>
                </a:solidFill>
                <a:effectLst/>
                <a:latin typeface="Segoe UI Light" pitchFamily="34" charset="0"/>
                <a:ea typeface="+mn-ea"/>
                <a:cs typeface="+mn-cs"/>
              </a:rPr>
              <a:t>We don’t have to pay for idle capacity. If your code is not running, We shouldn’t pay for it.</a:t>
            </a:r>
          </a:p>
          <a:p>
            <a:r>
              <a:rPr lang="en-IN" sz="900" b="0" i="0" kern="1200" dirty="0">
                <a:solidFill>
                  <a:schemeClr val="tx1"/>
                </a:solidFill>
                <a:effectLst/>
                <a:latin typeface="Segoe UI Light" pitchFamily="34" charset="0"/>
                <a:ea typeface="+mn-ea"/>
                <a:cs typeface="+mn-cs"/>
              </a:rPr>
              <a:t>When our code is executed we pay per execution. </a:t>
            </a:r>
          </a:p>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15181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SaaS event processing. Azure Functions supports triggers based on activity in a SaaS service. </a:t>
            </a:r>
          </a:p>
          <a:p>
            <a:r>
              <a:rPr lang="en-IN" sz="900" b="1" i="0" kern="1200">
                <a:solidFill>
                  <a:schemeClr val="tx1"/>
                </a:solidFill>
                <a:effectLst/>
                <a:latin typeface="Segoe UI Light" pitchFamily="34" charset="0"/>
                <a:ea typeface="+mn-ea"/>
                <a:cs typeface="+mn-cs"/>
              </a:rPr>
              <a:t>Logic Apps</a:t>
            </a:r>
            <a:r>
              <a:rPr lang="en-IN" sz="900" b="0" i="0" kern="1200">
                <a:solidFill>
                  <a:schemeClr val="tx1"/>
                </a:solidFill>
                <a:effectLst/>
                <a:latin typeface="Segoe UI Light" pitchFamily="34" charset="0"/>
                <a:ea typeface="+mn-ea"/>
                <a:cs typeface="+mn-cs"/>
              </a:rPr>
              <a:t> provide a way to simplify and implement scalable integrations and workflows in the cloud</a:t>
            </a:r>
            <a:endParaRPr lang="en-IN" dirty="0"/>
          </a:p>
          <a:p>
            <a:endParaRPr lang="en-IN" dirty="0"/>
          </a:p>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39689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IN" dirty="0"/>
              <a:t> Azure Event Grid greatly simplifies the development of event-based applications and simplifies the creation of </a:t>
            </a:r>
            <a:r>
              <a:rPr lang="en-IN" dirty="0" err="1"/>
              <a:t>serverless</a:t>
            </a:r>
            <a:r>
              <a:rPr lang="en-IN" dirty="0"/>
              <a:t> workflows.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IN" dirty="0"/>
          </a:p>
          <a:p>
            <a:pPr marL="0" marR="0" lvl="0" indent="0" algn="l" defTabSz="932742" rtl="0" eaLnBrk="1" fontAlgn="auto" latinLnBrk="0" hangingPunct="1">
              <a:lnSpc>
                <a:spcPct val="90000"/>
              </a:lnSpc>
              <a:spcBef>
                <a:spcPts val="0"/>
              </a:spcBef>
              <a:spcAft>
                <a:spcPts val="340"/>
              </a:spcAft>
              <a:buClrTx/>
              <a:buSzTx/>
              <a:buFontTx/>
              <a:buNone/>
              <a:tabLst/>
              <a:defRPr/>
            </a:pPr>
            <a:r>
              <a:rPr lang="en-IN" sz="900" b="0" i="0" kern="1200" dirty="0">
                <a:solidFill>
                  <a:schemeClr val="tx1"/>
                </a:solidFill>
                <a:effectLst/>
                <a:latin typeface="Segoe UI Light" pitchFamily="34" charset="0"/>
                <a:ea typeface="+mn-ea"/>
                <a:cs typeface="+mn-cs"/>
              </a:rPr>
              <a:t>Fully-managed event routing service</a:t>
            </a: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10/5/2017 6:24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379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At the basic level, similarly to Azure Service Bus, a Topic is an endpoint that receives messages, and a Subscription is used to receive messages through the Topic that will be handled by a message listener.</a:t>
            </a:r>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00461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2411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example, use Event Grid to instantly trigger a </a:t>
            </a:r>
            <a:r>
              <a:rPr lang="en-IN" dirty="0" err="1"/>
              <a:t>serverless</a:t>
            </a:r>
            <a:r>
              <a:rPr lang="en-IN" dirty="0"/>
              <a:t> function to run image analysis each time a new photo is added to a blob storage container.</a:t>
            </a:r>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16667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900" b="0" i="0" kern="1200" dirty="0">
                <a:solidFill>
                  <a:schemeClr val="tx1"/>
                </a:solidFill>
                <a:effectLst/>
                <a:latin typeface="Segoe UI Light" pitchFamily="34" charset="0"/>
                <a:ea typeface="+mn-ea"/>
                <a:cs typeface="+mn-cs"/>
              </a:rPr>
              <a:t>For example, Event Grid can notify Azure Automation when a virtual machine is created, or a SQL Database is spun up. </a:t>
            </a:r>
          </a:p>
          <a:p>
            <a:r>
              <a:rPr lang="en-IN" sz="900" b="0" i="0" kern="1200" dirty="0">
                <a:solidFill>
                  <a:schemeClr val="tx1"/>
                </a:solidFill>
                <a:effectLst/>
                <a:latin typeface="Segoe UI Light" pitchFamily="34" charset="0"/>
                <a:ea typeface="+mn-ea"/>
                <a:cs typeface="+mn-cs"/>
              </a:rPr>
              <a:t>These events can be used to automatically check that service configurations are compliant, put metadata into operations tools, tag virtual machines, or file work items.</a:t>
            </a:r>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10/5/2017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82359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36702"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 2">
    <p:bg>
      <p:bgPr>
        <a:solidFill>
          <a:srgbClr val="5C2D9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4230999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 3">
    <p:bg>
      <p:bgPr>
        <a:solidFill>
          <a:srgbClr val="00827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2455386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79437" y="1209973"/>
            <a:ext cx="1112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Rectangle 7"/>
          <p:cNvSpPr/>
          <p:nvPr userDrawn="1"/>
        </p:nvSpPr>
        <p:spPr bwMode="auto">
          <a:xfrm>
            <a:off x="1" y="6240463"/>
            <a:ext cx="12436474" cy="754062"/>
          </a:xfrm>
          <a:prstGeom prst="rect">
            <a:avLst/>
          </a:prstGeom>
          <a:solidFill>
            <a:schemeClr val="tx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3" name="Picture 2"/>
          <p:cNvPicPr>
            <a:picLocks noChangeAspect="1"/>
          </p:cNvPicPr>
          <p:nvPr userDrawn="1"/>
        </p:nvPicPr>
        <p:blipFill>
          <a:blip r:embed="rId3"/>
          <a:stretch>
            <a:fillRect/>
          </a:stretch>
        </p:blipFill>
        <p:spPr>
          <a:xfrm>
            <a:off x="9799637" y="6437471"/>
            <a:ext cx="2393633" cy="360045"/>
          </a:xfrm>
          <a:prstGeom prst="rect">
            <a:avLst/>
          </a:prstGeom>
        </p:spPr>
      </p:pic>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ppt_x"/>
                                          </p:val>
                                        </p:tav>
                                        <p:tav tm="100000">
                                          <p:val>
                                            <p:strVal val="#ppt_x"/>
                                          </p:val>
                                        </p:tav>
                                      </p:tavLst>
                                    </p:anim>
                                    <p:anim calcmode="lin" valueType="num">
                                      <p:cBhvr additive="base">
                                        <p:cTn id="8" dur="8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lain">
    <p:bg>
      <p:bgPr>
        <a:solidFill>
          <a:srgbClr val="0078D7"/>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solidFill>
                  <a:schemeClr val="bg1"/>
                </a:soli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Microsoft">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32039" y="2939754"/>
            <a:ext cx="4572396" cy="978493"/>
          </a:xfrm>
          <a:prstGeom prst="rect">
            <a:avLst/>
          </a:prstGeom>
        </p:spPr>
      </p:pic>
    </p:spTree>
    <p:extLst>
      <p:ext uri="{BB962C8B-B14F-4D97-AF65-F5344CB8AC3E}">
        <p14:creationId xmlns:p14="http://schemas.microsoft.com/office/powerpoint/2010/main" val="5813836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283328" y="3026924"/>
            <a:ext cx="5869818" cy="940676"/>
          </a:xfrm>
          <a:prstGeom prst="rect">
            <a:avLst/>
          </a:prstGeom>
        </p:spPr>
      </p:pic>
      <p:pic>
        <p:nvPicPr>
          <p:cNvPr id="19" name="Picture 18"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6"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4" name="Rectangle 13"/>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pic>
        <p:nvPicPr>
          <p:cNvPr id="17" name="Picture 16"/>
          <p:cNvPicPr>
            <a:picLocks noChangeAspect="1"/>
          </p:cNvPicPr>
          <p:nvPr userDrawn="1"/>
        </p:nvPicPr>
        <p:blipFill rotWithShape="1">
          <a:blip r:embed="rId4">
            <a:alphaModFix amt="10000"/>
          </a:blip>
          <a:srcRect t="43378" r="43213" b="10783"/>
          <a:stretch/>
        </p:blipFill>
        <p:spPr>
          <a:xfrm>
            <a:off x="3063793" y="487"/>
            <a:ext cx="9356808" cy="6994038"/>
          </a:xfrm>
          <a:prstGeom prst="rect">
            <a:avLst/>
          </a:prstGeom>
        </p:spPr>
      </p:pic>
      <p:pic>
        <p:nvPicPr>
          <p:cNvPr id="20" name="Picture 19"/>
          <p:cNvPicPr>
            <a:picLocks noChangeAspect="1"/>
          </p:cNvPicPr>
          <p:nvPr userDrawn="1"/>
        </p:nvPicPr>
        <p:blipFill>
          <a:blip r:embed="rId5"/>
          <a:stretch>
            <a:fillRect/>
          </a:stretch>
        </p:blipFill>
        <p:spPr>
          <a:xfrm>
            <a:off x="655637" y="360749"/>
            <a:ext cx="3181771" cy="509899"/>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2">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20"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1"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7" name="Rectangle 16"/>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pic>
        <p:nvPicPr>
          <p:cNvPr id="22" name="Picture 21"/>
          <p:cNvPicPr>
            <a:picLocks noChangeAspect="1"/>
          </p:cNvPicPr>
          <p:nvPr userDrawn="1"/>
        </p:nvPicPr>
        <p:blipFill>
          <a:blip r:embed="rId4"/>
          <a:stretch>
            <a:fillRect/>
          </a:stretch>
        </p:blipFill>
        <p:spPr>
          <a:xfrm>
            <a:off x="8980066" y="525462"/>
            <a:ext cx="3181771" cy="509899"/>
          </a:xfrm>
          <a:prstGeom prst="rect">
            <a:avLst/>
          </a:prstGeom>
        </p:spPr>
      </p:pic>
      <p:sp>
        <p:nvSpPr>
          <p:cNvPr id="27" name="Title 1"/>
          <p:cNvSpPr>
            <a:spLocks noGrp="1"/>
          </p:cNvSpPr>
          <p:nvPr>
            <p:ph type="title" hasCustomPrompt="1"/>
          </p:nvPr>
        </p:nvSpPr>
        <p:spPr>
          <a:xfrm>
            <a:off x="554038"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8" name="Text Placeholder 4"/>
          <p:cNvSpPr>
            <a:spLocks noGrp="1"/>
          </p:cNvSpPr>
          <p:nvPr>
            <p:ph type="body" sz="quarter" idx="12" hasCustomPrompt="1"/>
          </p:nvPr>
        </p:nvSpPr>
        <p:spPr>
          <a:xfrm>
            <a:off x="554037"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9"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rotWithShape="1">
          <a:blip r:embed="rId2">
            <a:alphaModFix amt="10000"/>
          </a:blip>
          <a:srcRect t="43378" r="43213" b="10783"/>
          <a:stretch/>
        </p:blipFill>
        <p:spPr>
          <a:xfrm>
            <a:off x="3063793" y="487"/>
            <a:ext cx="9356808" cy="6994038"/>
          </a:xfrm>
          <a:prstGeom prst="rect">
            <a:avLst/>
          </a:prstGeom>
        </p:spPr>
      </p:pic>
      <p:sp>
        <p:nvSpPr>
          <p:cNvPr id="20"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tx1"/>
                </a:solidFill>
                <a:latin typeface="+mj-lt"/>
              </a:defRPr>
            </a:lvl1pPr>
          </a:lstStyle>
          <a:p>
            <a:r>
              <a:rPr lang="en-US" dirty="0"/>
              <a:t>Demo</a:t>
            </a:r>
          </a:p>
        </p:txBody>
      </p:sp>
      <p:sp>
        <p:nvSpPr>
          <p:cNvPr id="22" name="Text Placeholder 4"/>
          <p:cNvSpPr>
            <a:spLocks noGrp="1"/>
          </p:cNvSpPr>
          <p:nvPr>
            <p:ph type="body" sz="quarter" idx="14" hasCustomPrompt="1"/>
          </p:nvPr>
        </p:nvSpPr>
        <p:spPr>
          <a:xfrm>
            <a:off x="554990" y="3946842"/>
            <a:ext cx="9363061" cy="664797"/>
          </a:xfrm>
          <a:prstGeom prst="rect">
            <a:avLst/>
          </a:prstGeom>
          <a:noFill/>
        </p:spPr>
        <p:txBody>
          <a:bodyPr wrap="square" lIns="146304" tIns="109728" rIns="146304" bIns="109728">
            <a:spAutoFit/>
          </a:bodyPr>
          <a:lstStyle>
            <a:lvl1pPr marL="0" indent="0">
              <a:spcBef>
                <a:spcPts val="0"/>
              </a:spcBef>
              <a:buNone/>
              <a:defRPr lang="en-US" sz="3200" kern="1200" spc="0" baseline="0" dirty="0">
                <a:solidFill>
                  <a:schemeClr val="tx1"/>
                </a:solidFill>
                <a:latin typeface="+mj-lt"/>
                <a:ea typeface="+mn-ea"/>
                <a:cs typeface="+mn-cs"/>
              </a:defRPr>
            </a:lvl1pPr>
          </a:lstStyle>
          <a:p>
            <a:pPr lvl="0"/>
            <a:r>
              <a:rPr lang="en-US" dirty="0"/>
              <a:t>Name</a:t>
            </a:r>
          </a:p>
        </p:txBody>
      </p:sp>
      <p:pic>
        <p:nvPicPr>
          <p:cNvPr id="7" name="Picture 6"/>
          <p:cNvPicPr>
            <a:picLocks noChangeAspect="1"/>
          </p:cNvPicPr>
          <p:nvPr userDrawn="1"/>
        </p:nvPicPr>
        <p:blipFill>
          <a:blip r:embed="rId3"/>
          <a:stretch>
            <a:fillRect/>
          </a:stretch>
        </p:blipFill>
        <p:spPr>
          <a:xfrm>
            <a:off x="8980066" y="6132783"/>
            <a:ext cx="3181771" cy="509899"/>
          </a:xfrm>
          <a:prstGeom prst="rect">
            <a:avLst/>
          </a:prstGeom>
        </p:spPr>
      </p:pic>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4" name="Title 1"/>
          <p:cNvSpPr>
            <a:spLocks noGrp="1"/>
          </p:cNvSpPr>
          <p:nvPr>
            <p:ph type="title" hasCustomPrompt="1"/>
          </p:nvPr>
        </p:nvSpPr>
        <p:spPr>
          <a:xfrm>
            <a:off x="543368" y="1209973"/>
            <a:ext cx="111887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6" name="Title 1"/>
          <p:cNvSpPr>
            <a:spLocks noGrp="1"/>
          </p:cNvSpPr>
          <p:nvPr>
            <p:ph type="title" hasCustomPrompt="1"/>
          </p:nvPr>
        </p:nvSpPr>
        <p:spPr>
          <a:xfrm>
            <a:off x="503236" y="2125662"/>
            <a:ext cx="1165860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3">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1745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6" y="2125662"/>
            <a:ext cx="116586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Right Photo">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3238" y="1241426"/>
            <a:ext cx="5333999" cy="2012859"/>
          </a:xfrm>
        </p:spPr>
        <p:txBody>
          <a:bodyPr wrap="square">
            <a:spAutoFit/>
          </a:bodyPr>
          <a:lstStyle>
            <a:lvl1pPr>
              <a:defRPr sz="6600" baseline="0">
                <a:solidFill>
                  <a:schemeClr val="tx1"/>
                </a:solidFill>
              </a:defRPr>
            </a:lvl1pPr>
          </a:lstStyle>
          <a:p>
            <a:r>
              <a:rPr lang="en-US" dirty="0"/>
              <a:t>50/50 photo layout</a:t>
            </a:r>
          </a:p>
        </p:txBody>
      </p:sp>
      <p:sp>
        <p:nvSpPr>
          <p:cNvPr id="6" name="Picture Placeholder 4"/>
          <p:cNvSpPr>
            <a:spLocks noGrp="1"/>
          </p:cNvSpPr>
          <p:nvPr>
            <p:ph type="pic" sz="quarter" idx="10"/>
          </p:nvPr>
        </p:nvSpPr>
        <p:spPr bwMode="ltGray">
          <a:xfrm>
            <a:off x="62325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83328" y="3026924"/>
            <a:ext cx="5869818" cy="940676"/>
          </a:xfrm>
          <a:prstGeom prst="rect">
            <a:avLst/>
          </a:prstGeom>
        </p:spPr>
      </p:pic>
      <p:pic>
        <p:nvPicPr>
          <p:cNvPr id="9"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2435131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Microsoft">
    <p:bg>
      <p:bgPr>
        <a:solidFill>
          <a:srgbClr val="505050"/>
        </a:solidFill>
        <a:effectLst/>
      </p:bgPr>
    </p:bg>
    <p:spTree>
      <p:nvGrpSpPr>
        <p:cNvPr id="1" name=""/>
        <p:cNvGrpSpPr/>
        <p:nvPr/>
      </p:nvGrpSpPr>
      <p:grpSpPr>
        <a:xfrm>
          <a:off x="0" y="0"/>
          <a:ext cx="0" cy="0"/>
          <a:chOff x="0" y="0"/>
          <a:chExt cx="0" cy="0"/>
        </a:xfrm>
      </p:grpSpPr>
      <p:pic>
        <p:nvPicPr>
          <p:cNvPr id="6"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1404" y="2944516"/>
            <a:ext cx="4573666" cy="978493"/>
          </a:xfrm>
          <a:prstGeom prst="rect">
            <a:avLst/>
          </a:prstGeom>
        </p:spPr>
      </p:pic>
      <p:sp>
        <p:nvSpPr>
          <p:cNvPr id="7"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2016 Microsoft Corporation. All rights reserved. </a:t>
            </a:r>
          </a:p>
        </p:txBody>
      </p:sp>
    </p:spTree>
    <p:extLst>
      <p:ext uri="{BB962C8B-B14F-4D97-AF65-F5344CB8AC3E}">
        <p14:creationId xmlns:p14="http://schemas.microsoft.com/office/powerpoint/2010/main" val="15967958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ic 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218" y="1212851"/>
            <a:ext cx="7722548" cy="1997202"/>
          </a:xfrm>
        </p:spPr>
        <p:txBody>
          <a:bodyPr/>
          <a:lstStyle>
            <a:lvl1pPr marL="0" indent="0">
              <a:buNone/>
              <a:defRPr>
                <a:solidFill>
                  <a:srgbClr val="616161"/>
                </a:solidFill>
              </a:defRPr>
            </a:lvl1pPr>
            <a:lvl2pPr marL="0" indent="0">
              <a:buFontTx/>
              <a:buNone/>
              <a:defRPr sz="1904">
                <a:solidFill>
                  <a:srgbClr val="616161"/>
                </a:solidFill>
              </a:defRPr>
            </a:lvl2pPr>
            <a:lvl3pPr marL="228499" indent="0">
              <a:buNone/>
              <a:defRPr>
                <a:solidFill>
                  <a:srgbClr val="616161"/>
                </a:solidFill>
              </a:defRPr>
            </a:lvl3pPr>
            <a:lvl4pPr marL="456996" indent="0">
              <a:buNone/>
              <a:defRPr>
                <a:solidFill>
                  <a:srgbClr val="616161"/>
                </a:solidFill>
              </a:defRPr>
            </a:lvl4pPr>
            <a:lvl5pPr marL="685494" indent="0">
              <a:buNone/>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8935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4">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9"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0"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63768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ic Title and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5" y="2133223"/>
            <a:ext cx="7783215" cy="2089279"/>
          </a:xfrm>
        </p:spPr>
        <p:txBody>
          <a:bodyPr wrap="square">
            <a:spAutoFit/>
          </a:bodyPr>
          <a:lstStyle>
            <a:lvl1pPr>
              <a:defRPr>
                <a:solidFill>
                  <a:srgbClr val="616161"/>
                </a:solidFill>
              </a:defRPr>
            </a:lvl1pPr>
            <a:lvl2pPr>
              <a:defRPr>
                <a:solidFill>
                  <a:srgbClr val="616161"/>
                </a:solidFill>
              </a:defRPr>
            </a:lvl2pPr>
            <a:lvl3pPr>
              <a:defRPr>
                <a:solidFill>
                  <a:srgbClr val="616161"/>
                </a:solidFill>
              </a:defRPr>
            </a:lvl3pPr>
            <a:lvl4pPr>
              <a:defRPr>
                <a:solidFill>
                  <a:srgbClr val="616161"/>
                </a:solidFill>
              </a:defRPr>
            </a:lvl4pPr>
            <a:lvl5pPr>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lvl1pPr>
              <a:defRPr>
                <a:solidFill>
                  <a:srgbClr val="616161"/>
                </a:solidFill>
              </a:defRPr>
            </a:lvl1pPr>
          </a:lstStyle>
          <a:p>
            <a:r>
              <a:rPr lang="en-US" dirty="0"/>
              <a:t>Click to edit Master title style</a:t>
            </a:r>
          </a:p>
        </p:txBody>
      </p:sp>
    </p:spTree>
    <p:extLst>
      <p:ext uri="{BB962C8B-B14F-4D97-AF65-F5344CB8AC3E}">
        <p14:creationId xmlns:p14="http://schemas.microsoft.com/office/powerpoint/2010/main" val="39182546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ic 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6" y="1212851"/>
            <a:ext cx="4112937" cy="2444688"/>
          </a:xfrm>
        </p:spPr>
        <p:txBody>
          <a:bodyPr wrap="square">
            <a:spAutoFit/>
          </a:bodyPr>
          <a:lstStyle>
            <a:lvl1pPr marL="0" indent="0">
              <a:spcBef>
                <a:spcPts val="1224"/>
              </a:spcBef>
              <a:buClr>
                <a:schemeClr val="tx1"/>
              </a:buClr>
              <a:buFont typeface="Wingdings" pitchFamily="2" charset="2"/>
              <a:buNone/>
              <a:defRPr sz="3672">
                <a:solidFill>
                  <a:schemeClr val="tx1"/>
                </a:solidFill>
              </a:defRPr>
            </a:lvl1pPr>
            <a:lvl2pPr marL="0" indent="0">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37318" y="1222669"/>
            <a:ext cx="3937881" cy="2444688"/>
          </a:xfrm>
        </p:spPr>
        <p:txBody>
          <a:bodyPr wrap="square">
            <a:spAutoFit/>
          </a:bodyPr>
          <a:lstStyle>
            <a:lvl1pPr marL="0" indent="0">
              <a:spcBef>
                <a:spcPts val="1224"/>
              </a:spcBef>
              <a:buClr>
                <a:schemeClr val="tx1"/>
              </a:buClr>
              <a:buFont typeface="Wingdings" pitchFamily="2" charset="2"/>
              <a:buNone/>
              <a:defRPr sz="3672">
                <a:solidFill>
                  <a:srgbClr val="616161"/>
                </a:solidFill>
              </a:defRPr>
            </a:lvl1pPr>
            <a:lvl2pPr marL="0" indent="0">
              <a:buNone/>
              <a:defRPr sz="1904">
                <a:solidFill>
                  <a:srgbClr val="616161"/>
                </a:solidFill>
              </a:defRPr>
            </a:lvl2pPr>
            <a:lvl3pPr marL="231673" indent="0">
              <a:buNone/>
              <a:tabLst/>
              <a:defRPr sz="1904">
                <a:solidFill>
                  <a:srgbClr val="616161"/>
                </a:solidFill>
              </a:defRPr>
            </a:lvl3pPr>
            <a:lvl4pPr marL="460170" indent="0">
              <a:buNone/>
              <a:defRPr>
                <a:solidFill>
                  <a:srgbClr val="616161"/>
                </a:solidFill>
              </a:defRPr>
            </a:lvl4pPr>
            <a:lvl5pPr marL="685494" indent="0">
              <a:buNone/>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p>
            <a:r>
              <a:rPr lang="en-US" dirty="0"/>
              <a:t>Click to edit Master title style</a:t>
            </a:r>
          </a:p>
        </p:txBody>
      </p:sp>
    </p:spTree>
    <p:extLst>
      <p:ext uri="{BB962C8B-B14F-4D97-AF65-F5344CB8AC3E}">
        <p14:creationId xmlns:p14="http://schemas.microsoft.com/office/powerpoint/2010/main" val="8514541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ic 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216" y="1212853"/>
            <a:ext cx="4102828"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27210" y="1212853"/>
            <a:ext cx="4079433"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44046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ic Three Column Content Tile Layout">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366215" y="2124076"/>
            <a:ext cx="3840806"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283624" y="2124076"/>
            <a:ext cx="3840806" cy="3657600"/>
          </a:xfrm>
          <a:solidFill>
            <a:srgbClr val="68217A"/>
          </a:solidFill>
          <a:ln>
            <a:noFill/>
          </a:ln>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1109278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ic Content Tile + Imag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66216" y="2120011"/>
            <a:ext cx="2869290"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5" name="Picture Placeholder 3"/>
          <p:cNvSpPr>
            <a:spLocks noGrp="1"/>
          </p:cNvSpPr>
          <p:nvPr>
            <p:ph type="pic" sz="quarter" idx="14"/>
          </p:nvPr>
        </p:nvSpPr>
        <p:spPr>
          <a:xfrm>
            <a:off x="3235507" y="2120011"/>
            <a:ext cx="5429582" cy="700826"/>
          </a:xfrm>
        </p:spPr>
        <p:txBody>
          <a:bodyPr/>
          <a:lstStyle>
            <a:lvl1pPr>
              <a:defRPr>
                <a:solidFill>
                  <a:srgbClr val="616161"/>
                </a:solidFill>
              </a:defRPr>
            </a:lvl1pPr>
          </a:lstStyle>
          <a:p>
            <a:endParaRPr lang="en-US" dirty="0"/>
          </a:p>
        </p:txBody>
      </p:sp>
    </p:spTree>
    <p:extLst>
      <p:ext uri="{BB962C8B-B14F-4D97-AF65-F5344CB8AC3E}">
        <p14:creationId xmlns:p14="http://schemas.microsoft.com/office/powerpoint/2010/main" val="18656637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ic 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40358289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eneric Title Only (No footer)">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2" name="Rectangle 1"/>
          <p:cNvSpPr/>
          <p:nvPr userDrawn="1"/>
        </p:nvSpPr>
        <p:spPr bwMode="auto">
          <a:xfrm>
            <a:off x="1" y="6422988"/>
            <a:ext cx="3249830" cy="57153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334409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neric Emphasis Content">
    <p:bg>
      <p:bgPr>
        <a:solidFill>
          <a:schemeClr val="tx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6217" y="2124076"/>
            <a:ext cx="11697695" cy="1275149"/>
          </a:xfrm>
        </p:spPr>
        <p:txBody>
          <a:bodyPr wrap="square">
            <a:spAutoFit/>
          </a:bodyPr>
          <a:lstStyle>
            <a:lvl1pPr marL="0" indent="0">
              <a:spcBef>
                <a:spcPts val="1224"/>
              </a:spcBef>
              <a:buClr>
                <a:schemeClr val="tx1"/>
              </a:buClr>
              <a:buFont typeface="Wingdings" pitchFamily="2" charset="2"/>
              <a:buNone/>
              <a:defRPr sz="5304">
                <a:solidFill>
                  <a:schemeClr val="tx1"/>
                </a:solidFill>
              </a:defRPr>
            </a:lvl1pPr>
            <a:lvl2pPr marL="0" indent="0">
              <a:spcBef>
                <a:spcPts val="1080"/>
              </a:spcBef>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p:txBody>
      </p:sp>
      <p:sp>
        <p:nvSpPr>
          <p:cNvPr id="2" name="Rectangle 1"/>
          <p:cNvSpPr/>
          <p:nvPr userDrawn="1"/>
        </p:nvSpPr>
        <p:spPr bwMode="auto">
          <a:xfrm>
            <a:off x="1" y="6489195"/>
            <a:ext cx="3132366" cy="50533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226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709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6218" y="1221162"/>
            <a:ext cx="7853990" cy="1995109"/>
          </a:xfrm>
        </p:spPr>
        <p:txBody>
          <a:bodyPr/>
          <a:lstStyle>
            <a:lvl1pPr marL="0" indent="0">
              <a:buNone/>
              <a:defRPr sz="3400">
                <a:solidFill>
                  <a:srgbClr val="616161"/>
                </a:solidFill>
                <a:latin typeface="Segoe UI" pitchFamily="34" charset="0"/>
                <a:cs typeface="Segoe UI" pitchFamily="34" charset="0"/>
              </a:defRPr>
            </a:lvl1pPr>
            <a:lvl2pPr marL="346399" indent="0">
              <a:buNone/>
              <a:defRPr>
                <a:solidFill>
                  <a:srgbClr val="616161"/>
                </a:solidFill>
                <a:latin typeface="Segoe UI" pitchFamily="34" charset="0"/>
                <a:cs typeface="Segoe UI" pitchFamily="34" charset="0"/>
              </a:defRPr>
            </a:lvl2pPr>
            <a:lvl3pPr marL="584349" indent="0">
              <a:buNone/>
              <a:defRPr>
                <a:solidFill>
                  <a:srgbClr val="616161"/>
                </a:solidFill>
                <a:latin typeface="Segoe UI" pitchFamily="34" charset="0"/>
                <a:cs typeface="Segoe UI" pitchFamily="34" charset="0"/>
              </a:defRPr>
            </a:lvl3pPr>
            <a:lvl4pPr marL="814202" indent="0">
              <a:buNone/>
              <a:defRPr>
                <a:solidFill>
                  <a:srgbClr val="616161"/>
                </a:solidFill>
                <a:latin typeface="Segoe UI" pitchFamily="34" charset="0"/>
                <a:cs typeface="Segoe UI" pitchFamily="34" charset="0"/>
              </a:defRPr>
            </a:lvl4pPr>
            <a:lvl5pPr marL="1050530" indent="0">
              <a:buNone/>
              <a:defRPr>
                <a:solidFill>
                  <a:srgbClr val="61616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461678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72265"/>
            <a:ext cx="5943599"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ic 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216" y="1212851"/>
            <a:ext cx="8147209" cy="2902711"/>
          </a:xfrm>
          <a:prstGeom prst="rect">
            <a:avLst/>
          </a:prstGeom>
        </p:spPr>
        <p:txBody>
          <a:bodyPr/>
          <a:lstStyle>
            <a:lvl1pPr marL="290384" indent="-290384">
              <a:buClr>
                <a:schemeClr val="tx1"/>
              </a:buClr>
              <a:buSzPct val="90000"/>
              <a:buFont typeface="Arial" pitchFamily="34" charset="0"/>
              <a:buChar char="•"/>
              <a:defRPr sz="3672">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48" indent="-280862">
              <a:buClr>
                <a:schemeClr val="tx1"/>
              </a:buClr>
              <a:buSzPct val="90000"/>
              <a:buFont typeface="Arial" pitchFamily="34" charset="0"/>
              <a:buChar char="•"/>
              <a:defRPr sz="32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30" indent="-290384">
              <a:buClr>
                <a:schemeClr val="tx1"/>
              </a:buClr>
              <a:buSzPct val="90000"/>
              <a:buFont typeface="Arial" pitchFamily="34" charset="0"/>
              <a:buChar char="•"/>
              <a:defRPr sz="272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27" indent="-22849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27" indent="-228499">
              <a:buClr>
                <a:schemeClr val="tx1"/>
              </a:buClr>
              <a:buSzPct val="90000"/>
              <a:buFont typeface="Arial" pitchFamily="34" charset="0"/>
              <a:buChar char="•"/>
              <a:defRPr sz="1904">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4" y="6363076"/>
            <a:ext cx="12436476" cy="631451"/>
          </a:xfrm>
          <a:prstGeom prst="rect">
            <a:avLst/>
          </a:prstGeom>
          <a:solidFill>
            <a:srgbClr val="FFFF99"/>
          </a:solidFill>
        </p:spPr>
        <p:txBody>
          <a:bodyPr wrap="square" lIns="114265" tIns="57131" rIns="114265" bIns="57131"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2" name="Footer Placeholder 1"/>
          <p:cNvSpPr>
            <a:spLocks noGrp="1"/>
          </p:cNvSpPr>
          <p:nvPr>
            <p:ph type="ftr" sz="quarter" idx="12"/>
          </p:nvPr>
        </p:nvSpPr>
        <p:spPr>
          <a:xfrm>
            <a:off x="380077" y="6460050"/>
            <a:ext cx="3939451" cy="371475"/>
          </a:xfrm>
          <a:prstGeom prst="rect">
            <a:avLst/>
          </a:prstGeom>
        </p:spPr>
        <p:txBody>
          <a:bodyPr lIns="80047" tIns="40023" rIns="80047" bIns="40023"/>
          <a:lstStyle/>
          <a:p>
            <a:endParaRPr lang="en-US" dirty="0"/>
          </a:p>
        </p:txBody>
      </p:sp>
      <p:sp>
        <p:nvSpPr>
          <p:cNvPr id="5" name="Slide Number Placeholder 4"/>
          <p:cNvSpPr>
            <a:spLocks noGrp="1"/>
          </p:cNvSpPr>
          <p:nvPr>
            <p:ph type="sldNum" sz="quarter" idx="13"/>
          </p:nvPr>
        </p:nvSpPr>
        <p:spPr>
          <a:xfrm>
            <a:off x="9176033" y="6460047"/>
            <a:ext cx="2902198" cy="371475"/>
          </a:xfrm>
          <a:prstGeom prst="rect">
            <a:avLst/>
          </a:prstGeom>
        </p:spPr>
        <p:txBody>
          <a:bodyPr lIns="80047" tIns="40023" rIns="80047" bIns="40023"/>
          <a:lstStyle/>
          <a:p>
            <a:r>
              <a:rPr lang="en-US"/>
              <a:t>1</a:t>
            </a:r>
            <a:endParaRPr lang="en-US" dirty="0"/>
          </a:p>
        </p:txBody>
      </p:sp>
    </p:spTree>
    <p:extLst>
      <p:ext uri="{BB962C8B-B14F-4D97-AF65-F5344CB8AC3E}">
        <p14:creationId xmlns:p14="http://schemas.microsoft.com/office/powerpoint/2010/main" val="123418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81692"/>
            <a:ext cx="5943599"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6"/>
            <a:chOff x="12618967" y="0"/>
            <a:chExt cx="952401" cy="5766966"/>
          </a:xfrm>
        </p:grpSpPr>
        <p:grpSp>
          <p:nvGrpSpPr>
            <p:cNvPr id="18" name="Group 17"/>
            <p:cNvGrpSpPr/>
            <p:nvPr userDrawn="1"/>
          </p:nvGrpSpPr>
          <p:grpSpPr>
            <a:xfrm>
              <a:off x="12618967" y="0"/>
              <a:ext cx="952401" cy="5766966"/>
              <a:chOff x="12618967" y="0"/>
              <a:chExt cx="952401" cy="5766966"/>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0970856" y="3489620"/>
                <a:ext cx="3925458" cy="629233"/>
                <a:chOff x="3254158" y="4203959"/>
                <a:chExt cx="3925458" cy="629233"/>
              </a:xfrm>
            </p:grpSpPr>
            <p:sp>
              <p:nvSpPr>
                <p:cNvPr id="33" name="Rectangle 32"/>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341" r:id="rId4"/>
    <p:sldLayoutId id="2147484342" r:id="rId5"/>
    <p:sldLayoutId id="2147484295" r:id="rId6"/>
    <p:sldLayoutId id="2147484240" r:id="rId7"/>
    <p:sldLayoutId id="2147484296" r:id="rId8"/>
    <p:sldLayoutId id="2147484241" r:id="rId9"/>
    <p:sldLayoutId id="2147484297" r:id="rId10"/>
    <p:sldLayoutId id="2147484244" r:id="rId11"/>
    <p:sldLayoutId id="2147484298" r:id="rId12"/>
    <p:sldLayoutId id="2147484245" r:id="rId13"/>
    <p:sldLayoutId id="2147484247" r:id="rId14"/>
    <p:sldLayoutId id="2147484337" r:id="rId15"/>
    <p:sldLayoutId id="2147484249" r:id="rId16"/>
    <p:sldLayoutId id="2147484343" r:id="rId17"/>
    <p:sldLayoutId id="2147484344" r:id="rId18"/>
    <p:sldLayoutId id="2147484301" r:id="rId19"/>
    <p:sldLayoutId id="2147484252" r:id="rId20"/>
    <p:sldLayoutId id="2147484251" r:id="rId21"/>
    <p:sldLayoutId id="2147484257" r:id="rId22"/>
    <p:sldLayoutId id="2147484258" r:id="rId23"/>
    <p:sldLayoutId id="2147484260" r:id="rId24"/>
    <p:sldLayoutId id="2147484299" r:id="rId25"/>
    <p:sldLayoutId id="2147484345" r:id="rId26"/>
    <p:sldLayoutId id="2147484263" r:id="rId2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64" name="Group 63"/>
          <p:cNvGrpSpPr/>
          <p:nvPr userDrawn="1"/>
        </p:nvGrpSpPr>
        <p:grpSpPr>
          <a:xfrm>
            <a:off x="12618967" y="0"/>
            <a:ext cx="952401" cy="5766966"/>
            <a:chOff x="12618967" y="0"/>
            <a:chExt cx="952401" cy="5766966"/>
          </a:xfrm>
        </p:grpSpPr>
        <p:grpSp>
          <p:nvGrpSpPr>
            <p:cNvPr id="65" name="Group 64"/>
            <p:cNvGrpSpPr/>
            <p:nvPr userDrawn="1"/>
          </p:nvGrpSpPr>
          <p:grpSpPr>
            <a:xfrm>
              <a:off x="12618967" y="0"/>
              <a:ext cx="952401" cy="5766966"/>
              <a:chOff x="12618967" y="0"/>
              <a:chExt cx="952401" cy="5766966"/>
            </a:xfrm>
          </p:grpSpPr>
          <p:grpSp>
            <p:nvGrpSpPr>
              <p:cNvPr id="67" name="Group 66"/>
              <p:cNvGrpSpPr/>
              <p:nvPr userDrawn="1"/>
            </p:nvGrpSpPr>
            <p:grpSpPr>
              <a:xfrm rot="5400000">
                <a:off x="11582059" y="1045293"/>
                <a:ext cx="2703052" cy="629236"/>
                <a:chOff x="1586734" y="4543426"/>
                <a:chExt cx="2703052" cy="629236"/>
              </a:xfrm>
            </p:grpSpPr>
            <p:sp>
              <p:nvSpPr>
                <p:cNvPr id="74" name="Rectangle 73"/>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5" name="Rectangle 74"/>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76" name="Rectangle 75"/>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77" name="Rectangle 76"/>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9" name="Rectangle 78"/>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68" name="Group 67"/>
              <p:cNvGrpSpPr/>
              <p:nvPr userDrawn="1"/>
            </p:nvGrpSpPr>
            <p:grpSpPr>
              <a:xfrm rot="5400000">
                <a:off x="10970856" y="3489620"/>
                <a:ext cx="3925458" cy="629233"/>
                <a:chOff x="3254158" y="4203959"/>
                <a:chExt cx="3925458" cy="629233"/>
              </a:xfrm>
            </p:grpSpPr>
            <p:sp>
              <p:nvSpPr>
                <p:cNvPr id="71" name="Rectangle 70"/>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72" name="Rectangle 71"/>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73" name="Rectangle 72"/>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69" name="TextBox 6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Main colors</a:t>
                </a:r>
              </a:p>
            </p:txBody>
          </p:sp>
          <p:sp>
            <p:nvSpPr>
              <p:cNvPr id="70" name="TextBox 6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Secondary colors (use only when</a:t>
                </a:r>
                <a:r>
                  <a:rPr lang="en-US" sz="1000" baseline="0" dirty="0">
                    <a:solidFill>
                      <a:schemeClr val="bg1"/>
                    </a:solidFill>
                  </a:rPr>
                  <a:t> necessary)</a:t>
                </a:r>
                <a:endParaRPr lang="en-US" sz="1000" dirty="0">
                  <a:solidFill>
                    <a:schemeClr val="bg1"/>
                  </a:solidFill>
                </a:endParaRPr>
              </a:p>
            </p:txBody>
          </p:sp>
        </p:grpSp>
        <p:sp>
          <p:nvSpPr>
            <p:cNvPr id="66" name="Rectangle 65"/>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46" r:id="rId19"/>
    <p:sldLayoutId id="2147484347" r:id="rId20"/>
    <p:sldLayoutId id="2147484336"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17" y="295279"/>
            <a:ext cx="11697695" cy="917575"/>
          </a:xfrm>
          <a:prstGeom prst="rect">
            <a:avLst/>
          </a:prstGeom>
        </p:spPr>
        <p:txBody>
          <a:bodyPr vert="horz" wrap="square" lIns="107536" tIns="67211" rIns="107536" bIns="67211" rtlCol="0" anchor="t">
            <a:noAutofit/>
          </a:bodyPr>
          <a:lstStyle/>
          <a:p>
            <a:r>
              <a:rPr lang="en-US" dirty="0"/>
              <a:t>Click to edit Master title style</a:t>
            </a:r>
          </a:p>
        </p:txBody>
      </p:sp>
      <p:sp>
        <p:nvSpPr>
          <p:cNvPr id="4" name="Text Placeholder 3"/>
          <p:cNvSpPr>
            <a:spLocks noGrp="1"/>
          </p:cNvSpPr>
          <p:nvPr>
            <p:ph type="body" idx="1"/>
          </p:nvPr>
        </p:nvSpPr>
        <p:spPr>
          <a:xfrm>
            <a:off x="366218" y="1212855"/>
            <a:ext cx="8147208" cy="2089279"/>
          </a:xfrm>
          <a:prstGeom prst="rect">
            <a:avLst/>
          </a:prstGeom>
        </p:spPr>
        <p:txBody>
          <a:bodyPr vert="horz" wrap="square" lIns="107536" tIns="67211" rIns="107536" bIns="67211"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70413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ransition>
    <p:fade/>
  </p:transition>
  <p:hf hdr="0" dt="0"/>
  <p:txStyles>
    <p:titleStyle>
      <a:lvl1pPr algn="l" defTabSz="932327" rtl="0" eaLnBrk="1" latinLnBrk="0" hangingPunct="1">
        <a:lnSpc>
          <a:spcPct val="90000"/>
        </a:lnSpc>
        <a:spcBef>
          <a:spcPct val="0"/>
        </a:spcBef>
        <a:buNone/>
        <a:defRPr lang="en-US" sz="5304" b="0" kern="1200" cap="none" spc="-102" baseline="0" dirty="0" smtClean="0">
          <a:ln w="3175">
            <a:noFill/>
          </a:ln>
          <a:solidFill>
            <a:srgbClr val="616161"/>
          </a:solidFill>
          <a:effectLst/>
          <a:latin typeface="+mj-lt"/>
          <a:ea typeface="+mn-ea"/>
          <a:cs typeface="Segoe UI" pitchFamily="34" charset="0"/>
        </a:defRPr>
      </a:lvl1pPr>
    </p:titleStyle>
    <p:bodyStyle>
      <a:lvl1pPr marL="342749" marR="0" indent="-342749" algn="l" defTabSz="932327" rtl="0" eaLnBrk="1" fontAlgn="auto" latinLnBrk="0" hangingPunct="1">
        <a:lnSpc>
          <a:spcPct val="90000"/>
        </a:lnSpc>
        <a:spcBef>
          <a:spcPct val="20000"/>
        </a:spcBef>
        <a:spcAft>
          <a:spcPts val="0"/>
        </a:spcAft>
        <a:buClrTx/>
        <a:buSzPct val="90000"/>
        <a:buFont typeface="Arial" pitchFamily="34" charset="0"/>
        <a:buChar char="•"/>
        <a:tabLst/>
        <a:defRPr sz="4080" kern="1200" spc="0" baseline="0">
          <a:gradFill>
            <a:gsLst>
              <a:gs pos="1250">
                <a:schemeClr val="tx1"/>
              </a:gs>
              <a:gs pos="100000">
                <a:schemeClr val="tx1"/>
              </a:gs>
            </a:gsLst>
            <a:lin ang="5400000" scaled="0"/>
          </a:gradFill>
          <a:latin typeface="+mj-lt"/>
          <a:ea typeface="+mn-ea"/>
          <a:cs typeface="+mn-cs"/>
        </a:defRPr>
      </a:lvl1pPr>
      <a:lvl2pPr marL="583941" marR="0" indent="-241192" algn="l" defTabSz="932327"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46"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904" kern="1200" spc="0" baseline="0">
          <a:gradFill>
            <a:gsLst>
              <a:gs pos="1250">
                <a:schemeClr val="tx1"/>
              </a:gs>
              <a:gs pos="100000">
                <a:schemeClr val="tx1"/>
              </a:gs>
            </a:gsLst>
            <a:lin ang="5400000" scaled="0"/>
          </a:gradFill>
          <a:latin typeface="+mn-lt"/>
          <a:ea typeface="+mn-ea"/>
          <a:cs typeface="+mn-cs"/>
        </a:defRPr>
      </a:lvl3pPr>
      <a:lvl4pPr marL="1028242"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4pPr>
      <a:lvl5pPr marL="1256739"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5pPr>
      <a:lvl6pPr marL="256390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6pPr>
      <a:lvl7pPr marL="3030065"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7pPr>
      <a:lvl8pPr marL="349623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8pPr>
      <a:lvl9pPr marL="3962394"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9pPr>
    </p:bodyStyle>
    <p:otherStyle>
      <a:defPPr>
        <a:defRPr lang="en-US"/>
      </a:defPPr>
      <a:lvl1pPr marL="0" algn="l" defTabSz="932327" rtl="0" eaLnBrk="1" latinLnBrk="0" hangingPunct="1">
        <a:defRPr sz="1768" kern="1200">
          <a:solidFill>
            <a:schemeClr val="tx1"/>
          </a:solidFill>
          <a:latin typeface="+mn-lt"/>
          <a:ea typeface="+mn-ea"/>
          <a:cs typeface="+mn-cs"/>
        </a:defRPr>
      </a:lvl1pPr>
      <a:lvl2pPr marL="466166" algn="l" defTabSz="932327" rtl="0" eaLnBrk="1" latinLnBrk="0" hangingPunct="1">
        <a:defRPr sz="1768" kern="1200">
          <a:solidFill>
            <a:schemeClr val="tx1"/>
          </a:solidFill>
          <a:latin typeface="+mn-lt"/>
          <a:ea typeface="+mn-ea"/>
          <a:cs typeface="+mn-cs"/>
        </a:defRPr>
      </a:lvl2pPr>
      <a:lvl3pPr marL="932327" algn="l" defTabSz="932327" rtl="0" eaLnBrk="1" latinLnBrk="0" hangingPunct="1">
        <a:defRPr sz="1768" kern="1200">
          <a:solidFill>
            <a:schemeClr val="tx1"/>
          </a:solidFill>
          <a:latin typeface="+mn-lt"/>
          <a:ea typeface="+mn-ea"/>
          <a:cs typeface="+mn-cs"/>
        </a:defRPr>
      </a:lvl3pPr>
      <a:lvl4pPr marL="1398491" algn="l" defTabSz="932327" rtl="0" eaLnBrk="1" latinLnBrk="0" hangingPunct="1">
        <a:defRPr sz="1768" kern="1200">
          <a:solidFill>
            <a:schemeClr val="tx1"/>
          </a:solidFill>
          <a:latin typeface="+mn-lt"/>
          <a:ea typeface="+mn-ea"/>
          <a:cs typeface="+mn-cs"/>
        </a:defRPr>
      </a:lvl4pPr>
      <a:lvl5pPr marL="1864655" algn="l" defTabSz="932327" rtl="0" eaLnBrk="1" latinLnBrk="0" hangingPunct="1">
        <a:defRPr sz="1768" kern="1200">
          <a:solidFill>
            <a:schemeClr val="tx1"/>
          </a:solidFill>
          <a:latin typeface="+mn-lt"/>
          <a:ea typeface="+mn-ea"/>
          <a:cs typeface="+mn-cs"/>
        </a:defRPr>
      </a:lvl5pPr>
      <a:lvl6pPr marL="2330818" algn="l" defTabSz="932327" rtl="0" eaLnBrk="1" latinLnBrk="0" hangingPunct="1">
        <a:defRPr sz="1768" kern="1200">
          <a:solidFill>
            <a:schemeClr val="tx1"/>
          </a:solidFill>
          <a:latin typeface="+mn-lt"/>
          <a:ea typeface="+mn-ea"/>
          <a:cs typeface="+mn-cs"/>
        </a:defRPr>
      </a:lvl6pPr>
      <a:lvl7pPr marL="2796984" algn="l" defTabSz="932327" rtl="0" eaLnBrk="1" latinLnBrk="0" hangingPunct="1">
        <a:defRPr sz="1768" kern="1200">
          <a:solidFill>
            <a:schemeClr val="tx1"/>
          </a:solidFill>
          <a:latin typeface="+mn-lt"/>
          <a:ea typeface="+mn-ea"/>
          <a:cs typeface="+mn-cs"/>
        </a:defRPr>
      </a:lvl7pPr>
      <a:lvl8pPr marL="3263147" algn="l" defTabSz="932327" rtl="0" eaLnBrk="1" latinLnBrk="0" hangingPunct="1">
        <a:defRPr sz="1768" kern="1200">
          <a:solidFill>
            <a:schemeClr val="tx1"/>
          </a:solidFill>
          <a:latin typeface="+mn-lt"/>
          <a:ea typeface="+mn-ea"/>
          <a:cs typeface="+mn-cs"/>
        </a:defRPr>
      </a:lvl8pPr>
      <a:lvl9pPr marL="3729312" algn="l" defTabSz="932327"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servicebus360.com/blogs/azure-service-bus-event-hub-event-grid-one-choose/" TargetMode="External"/><Relationship Id="rId2" Type="http://schemas.openxmlformats.org/officeDocument/2006/relationships/hyperlink" Target="https://docs.microsoft.com/en-us/azure/event-grid/"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338" y="2049462"/>
            <a:ext cx="11607799" cy="1828786"/>
          </a:xfrm>
        </p:spPr>
        <p:txBody>
          <a:bodyPr/>
          <a:lstStyle/>
          <a:p>
            <a:pPr algn="ctr"/>
            <a:r>
              <a:rPr lang="en-IN" b="1" dirty="0"/>
              <a:t>Exploring Azure Event Grid</a:t>
            </a:r>
            <a:endParaRPr lang="en-US" b="1" dirty="0"/>
          </a:p>
        </p:txBody>
      </p:sp>
      <p:sp>
        <p:nvSpPr>
          <p:cNvPr id="2" name="Text Placeholder 1"/>
          <p:cNvSpPr>
            <a:spLocks noGrp="1"/>
          </p:cNvSpPr>
          <p:nvPr>
            <p:ph type="body" sz="quarter" idx="12"/>
          </p:nvPr>
        </p:nvSpPr>
        <p:spPr/>
        <p:txBody>
          <a:bodyPr/>
          <a:lstStyle/>
          <a:p>
            <a:r>
              <a:rPr lang="en-IN" b="1" dirty="0"/>
              <a:t>Kuppurasu360</a:t>
            </a:r>
          </a:p>
        </p:txBody>
      </p:sp>
      <p:pic>
        <p:nvPicPr>
          <p:cNvPr id="5" name="Picture 4">
            <a:extLst>
              <a:ext uri="{FF2B5EF4-FFF2-40B4-BE49-F238E27FC236}">
                <a16:creationId xmlns:a16="http://schemas.microsoft.com/office/drawing/2014/main" id="{B99345C6-DE35-4B7D-ADA7-F6E4F102C717}"/>
              </a:ext>
            </a:extLst>
          </p:cNvPr>
          <p:cNvPicPr>
            <a:picLocks noChangeAspect="1"/>
          </p:cNvPicPr>
          <p:nvPr/>
        </p:nvPicPr>
        <p:blipFill>
          <a:blip r:embed="rId3"/>
          <a:stretch>
            <a:fillRect/>
          </a:stretch>
        </p:blipFill>
        <p:spPr>
          <a:xfrm>
            <a:off x="1036637" y="1814428"/>
            <a:ext cx="1341437" cy="1401726"/>
          </a:xfrm>
          <a:prstGeom prst="rect">
            <a:avLst/>
          </a:prstGeom>
        </p:spPr>
      </p:pic>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6C49-4FE8-418D-AD1B-06719C3D8ED8}"/>
              </a:ext>
            </a:extLst>
          </p:cNvPr>
          <p:cNvSpPr>
            <a:spLocks noGrp="1"/>
          </p:cNvSpPr>
          <p:nvPr>
            <p:ph type="title"/>
          </p:nvPr>
        </p:nvSpPr>
        <p:spPr/>
        <p:txBody>
          <a:bodyPr/>
          <a:lstStyle/>
          <a:p>
            <a:r>
              <a:rPr lang="en-IN" dirty="0"/>
              <a:t>Capabilities</a:t>
            </a:r>
          </a:p>
        </p:txBody>
      </p:sp>
      <p:sp>
        <p:nvSpPr>
          <p:cNvPr id="3" name="Text Placeholder 2">
            <a:extLst>
              <a:ext uri="{FF2B5EF4-FFF2-40B4-BE49-F238E27FC236}">
                <a16:creationId xmlns:a16="http://schemas.microsoft.com/office/drawing/2014/main" id="{32081904-C179-44B4-B58A-32C8DA8EDA92}"/>
              </a:ext>
            </a:extLst>
          </p:cNvPr>
          <p:cNvSpPr>
            <a:spLocks noGrp="1"/>
          </p:cNvSpPr>
          <p:nvPr>
            <p:ph type="body" sz="quarter" idx="10"/>
          </p:nvPr>
        </p:nvSpPr>
        <p:spPr>
          <a:xfrm>
            <a:off x="274638" y="1221157"/>
            <a:ext cx="11887199" cy="4912114"/>
          </a:xfrm>
        </p:spPr>
        <p:txBody>
          <a:bodyPr/>
          <a:lstStyle/>
          <a:p>
            <a:pPr>
              <a:lnSpc>
                <a:spcPct val="150000"/>
              </a:lnSpc>
            </a:pPr>
            <a:r>
              <a:rPr lang="en-IN" sz="2400" dirty="0">
                <a:latin typeface="+mj-lt"/>
              </a:rPr>
              <a:t>Here are some of the key features of Azure Event Grid:</a:t>
            </a:r>
          </a:p>
          <a:p>
            <a:pPr marL="342900" indent="-342900">
              <a:lnSpc>
                <a:spcPct val="150000"/>
              </a:lnSpc>
              <a:buFont typeface="Arial" panose="020B0604020202020204" pitchFamily="34" charset="0"/>
              <a:buChar char="•"/>
            </a:pPr>
            <a:r>
              <a:rPr lang="en-IN" sz="2400" b="1" dirty="0">
                <a:solidFill>
                  <a:schemeClr val="tx2"/>
                </a:solidFill>
                <a:latin typeface="+mj-lt"/>
              </a:rPr>
              <a:t>Simplicity</a:t>
            </a:r>
            <a:r>
              <a:rPr lang="en-IN" sz="2400" dirty="0">
                <a:latin typeface="+mj-lt"/>
              </a:rPr>
              <a:t> - Point and click to aim events from your Azure resource to any event handler or endpoint.</a:t>
            </a:r>
          </a:p>
          <a:p>
            <a:pPr marL="342900" indent="-342900">
              <a:lnSpc>
                <a:spcPct val="150000"/>
              </a:lnSpc>
              <a:buFont typeface="Arial" panose="020B0604020202020204" pitchFamily="34" charset="0"/>
              <a:buChar char="•"/>
            </a:pPr>
            <a:r>
              <a:rPr lang="en-IN" sz="2400" b="1" dirty="0">
                <a:solidFill>
                  <a:schemeClr val="tx2"/>
                </a:solidFill>
                <a:latin typeface="+mj-lt"/>
              </a:rPr>
              <a:t>Advanced filtering </a:t>
            </a:r>
            <a:r>
              <a:rPr lang="en-IN" sz="2400" dirty="0">
                <a:latin typeface="+mj-lt"/>
              </a:rPr>
              <a:t>- Filter on event type or event publish path to ensure event handlers only receive relevant events.</a:t>
            </a:r>
          </a:p>
          <a:p>
            <a:pPr marL="342900" indent="-342900">
              <a:lnSpc>
                <a:spcPct val="150000"/>
              </a:lnSpc>
              <a:buFont typeface="Arial" panose="020B0604020202020204" pitchFamily="34" charset="0"/>
              <a:buChar char="•"/>
            </a:pPr>
            <a:r>
              <a:rPr lang="en-IN" sz="2400" b="1" dirty="0">
                <a:solidFill>
                  <a:schemeClr val="tx2"/>
                </a:solidFill>
                <a:latin typeface="+mj-lt"/>
              </a:rPr>
              <a:t>Fan-out</a:t>
            </a:r>
            <a:r>
              <a:rPr lang="en-IN" sz="2400" dirty="0">
                <a:latin typeface="+mj-lt"/>
              </a:rPr>
              <a:t> - Subscribe multiple endpoints to the same event to send copies of the event to as many places as needed.</a:t>
            </a:r>
          </a:p>
          <a:p>
            <a:pPr marL="342900" indent="-342900">
              <a:lnSpc>
                <a:spcPct val="150000"/>
              </a:lnSpc>
              <a:buFont typeface="Arial" panose="020B0604020202020204" pitchFamily="34" charset="0"/>
              <a:buChar char="•"/>
            </a:pPr>
            <a:r>
              <a:rPr lang="en-IN" sz="2400" b="1" dirty="0">
                <a:solidFill>
                  <a:schemeClr val="tx2"/>
                </a:solidFill>
                <a:latin typeface="+mj-lt"/>
              </a:rPr>
              <a:t>Reliability</a:t>
            </a:r>
            <a:r>
              <a:rPr lang="en-IN" sz="2400" dirty="0">
                <a:latin typeface="+mj-lt"/>
              </a:rPr>
              <a:t> - Utilize 24-hour retry with exponential </a:t>
            </a:r>
            <a:r>
              <a:rPr lang="en-IN" sz="2400" dirty="0" err="1">
                <a:latin typeface="+mj-lt"/>
              </a:rPr>
              <a:t>backoff</a:t>
            </a:r>
            <a:r>
              <a:rPr lang="en-IN" sz="2400" dirty="0">
                <a:latin typeface="+mj-lt"/>
              </a:rPr>
              <a:t> to ensure events are delivered.</a:t>
            </a:r>
          </a:p>
        </p:txBody>
      </p:sp>
    </p:spTree>
    <p:extLst>
      <p:ext uri="{BB962C8B-B14F-4D97-AF65-F5344CB8AC3E}">
        <p14:creationId xmlns:p14="http://schemas.microsoft.com/office/powerpoint/2010/main" val="2968677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6C49-4FE8-418D-AD1B-06719C3D8ED8}"/>
              </a:ext>
            </a:extLst>
          </p:cNvPr>
          <p:cNvSpPr>
            <a:spLocks noGrp="1"/>
          </p:cNvSpPr>
          <p:nvPr>
            <p:ph type="title"/>
          </p:nvPr>
        </p:nvSpPr>
        <p:spPr/>
        <p:txBody>
          <a:bodyPr/>
          <a:lstStyle/>
          <a:p>
            <a:r>
              <a:rPr lang="en-IN" dirty="0"/>
              <a:t>Capabilities - </a:t>
            </a:r>
            <a:r>
              <a:rPr lang="en-IN" dirty="0" err="1"/>
              <a:t>Cont</a:t>
            </a:r>
            <a:endParaRPr lang="en-IN" dirty="0"/>
          </a:p>
        </p:txBody>
      </p:sp>
      <p:sp>
        <p:nvSpPr>
          <p:cNvPr id="3" name="Text Placeholder 2">
            <a:extLst>
              <a:ext uri="{FF2B5EF4-FFF2-40B4-BE49-F238E27FC236}">
                <a16:creationId xmlns:a16="http://schemas.microsoft.com/office/drawing/2014/main" id="{32081904-C179-44B4-B58A-32C8DA8EDA92}"/>
              </a:ext>
            </a:extLst>
          </p:cNvPr>
          <p:cNvSpPr>
            <a:spLocks noGrp="1"/>
          </p:cNvSpPr>
          <p:nvPr>
            <p:ph type="body" sz="quarter" idx="10"/>
          </p:nvPr>
        </p:nvSpPr>
        <p:spPr>
          <a:xfrm>
            <a:off x="274638" y="1221157"/>
            <a:ext cx="11887199" cy="4099584"/>
          </a:xfrm>
        </p:spPr>
        <p:txBody>
          <a:bodyPr/>
          <a:lstStyle/>
          <a:p>
            <a:pPr>
              <a:lnSpc>
                <a:spcPct val="200000"/>
              </a:lnSpc>
            </a:pPr>
            <a:r>
              <a:rPr lang="en-IN" sz="2400" b="1" dirty="0">
                <a:solidFill>
                  <a:schemeClr val="tx2"/>
                </a:solidFill>
                <a:latin typeface="+mj-lt"/>
              </a:rPr>
              <a:t>Pay-per-event</a:t>
            </a:r>
            <a:r>
              <a:rPr lang="en-IN" sz="2400" dirty="0">
                <a:latin typeface="+mj-lt"/>
              </a:rPr>
              <a:t> - Pay only for the amount you use Event Grid.</a:t>
            </a:r>
          </a:p>
          <a:p>
            <a:pPr>
              <a:lnSpc>
                <a:spcPct val="200000"/>
              </a:lnSpc>
            </a:pPr>
            <a:r>
              <a:rPr lang="en-IN" sz="2400" b="1" dirty="0">
                <a:solidFill>
                  <a:schemeClr val="tx2"/>
                </a:solidFill>
                <a:latin typeface="+mj-lt"/>
              </a:rPr>
              <a:t>High throughput </a:t>
            </a:r>
            <a:r>
              <a:rPr lang="en-IN" sz="2400" dirty="0">
                <a:latin typeface="+mj-lt"/>
              </a:rPr>
              <a:t>- Build high-volume workloads on Event Grid with support for millions of events per second.</a:t>
            </a:r>
          </a:p>
          <a:p>
            <a:pPr>
              <a:lnSpc>
                <a:spcPct val="200000"/>
              </a:lnSpc>
            </a:pPr>
            <a:r>
              <a:rPr lang="en-IN" sz="2400" b="1" dirty="0">
                <a:solidFill>
                  <a:schemeClr val="tx2"/>
                </a:solidFill>
                <a:latin typeface="+mj-lt"/>
              </a:rPr>
              <a:t>Built-in Events </a:t>
            </a:r>
            <a:r>
              <a:rPr lang="en-IN" sz="2400" dirty="0">
                <a:latin typeface="+mj-lt"/>
              </a:rPr>
              <a:t>- Get up and running quickly with resource-defined built-in events.</a:t>
            </a:r>
          </a:p>
          <a:p>
            <a:pPr>
              <a:lnSpc>
                <a:spcPct val="200000"/>
              </a:lnSpc>
            </a:pPr>
            <a:r>
              <a:rPr lang="en-IN" sz="2400" b="1" dirty="0">
                <a:solidFill>
                  <a:schemeClr val="tx2"/>
                </a:solidFill>
                <a:latin typeface="+mj-lt"/>
              </a:rPr>
              <a:t>Custom Events </a:t>
            </a:r>
            <a:r>
              <a:rPr lang="en-IN" sz="2400" dirty="0">
                <a:latin typeface="+mj-lt"/>
              </a:rPr>
              <a:t>- use Event Grid route, filter, and reliably deliver custom events in our app.</a:t>
            </a:r>
          </a:p>
        </p:txBody>
      </p:sp>
    </p:spTree>
    <p:extLst>
      <p:ext uri="{BB962C8B-B14F-4D97-AF65-F5344CB8AC3E}">
        <p14:creationId xmlns:p14="http://schemas.microsoft.com/office/powerpoint/2010/main" val="24666410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F9E0-6D88-47A5-AA8F-9E107AEC6E29}"/>
              </a:ext>
            </a:extLst>
          </p:cNvPr>
          <p:cNvSpPr>
            <a:spLocks noGrp="1"/>
          </p:cNvSpPr>
          <p:nvPr>
            <p:ph type="title"/>
          </p:nvPr>
        </p:nvSpPr>
        <p:spPr/>
        <p:txBody>
          <a:bodyPr/>
          <a:lstStyle/>
          <a:p>
            <a:r>
              <a:rPr lang="en-IN" dirty="0"/>
              <a:t>What can we do with Event Grid?</a:t>
            </a:r>
          </a:p>
        </p:txBody>
      </p:sp>
      <p:sp>
        <p:nvSpPr>
          <p:cNvPr id="3" name="Text Placeholder 2">
            <a:extLst>
              <a:ext uri="{FF2B5EF4-FFF2-40B4-BE49-F238E27FC236}">
                <a16:creationId xmlns:a16="http://schemas.microsoft.com/office/drawing/2014/main" id="{FEF6CD29-21B1-4A4C-87BA-B58F33CD1FB1}"/>
              </a:ext>
            </a:extLst>
          </p:cNvPr>
          <p:cNvSpPr>
            <a:spLocks noGrp="1"/>
          </p:cNvSpPr>
          <p:nvPr>
            <p:ph type="body" sz="quarter" idx="10"/>
          </p:nvPr>
        </p:nvSpPr>
        <p:spPr>
          <a:xfrm>
            <a:off x="259716" y="1592262"/>
            <a:ext cx="11887199" cy="627864"/>
          </a:xfrm>
        </p:spPr>
        <p:txBody>
          <a:bodyPr/>
          <a:lstStyle/>
          <a:p>
            <a:r>
              <a:rPr lang="en-IN" sz="3200" b="1" dirty="0">
                <a:solidFill>
                  <a:schemeClr val="tx2"/>
                </a:solidFill>
                <a:latin typeface="+mj-lt"/>
              </a:rPr>
              <a:t>Serverless application architectures</a:t>
            </a:r>
          </a:p>
        </p:txBody>
      </p:sp>
      <p:pic>
        <p:nvPicPr>
          <p:cNvPr id="4" name="Picture 3">
            <a:extLst>
              <a:ext uri="{FF2B5EF4-FFF2-40B4-BE49-F238E27FC236}">
                <a16:creationId xmlns:a16="http://schemas.microsoft.com/office/drawing/2014/main" id="{3687BC68-BFA2-434F-B52E-23FE5DDDA9D5}"/>
              </a:ext>
            </a:extLst>
          </p:cNvPr>
          <p:cNvPicPr>
            <a:picLocks noChangeAspect="1"/>
          </p:cNvPicPr>
          <p:nvPr/>
        </p:nvPicPr>
        <p:blipFill>
          <a:blip r:embed="rId3"/>
          <a:stretch>
            <a:fillRect/>
          </a:stretch>
        </p:blipFill>
        <p:spPr>
          <a:xfrm>
            <a:off x="2753214" y="2622081"/>
            <a:ext cx="6900202" cy="2256588"/>
          </a:xfrm>
          <a:prstGeom prst="rect">
            <a:avLst/>
          </a:prstGeom>
        </p:spPr>
      </p:pic>
      <p:sp>
        <p:nvSpPr>
          <p:cNvPr id="5" name="Rectangle 4">
            <a:extLst>
              <a:ext uri="{FF2B5EF4-FFF2-40B4-BE49-F238E27FC236}">
                <a16:creationId xmlns:a16="http://schemas.microsoft.com/office/drawing/2014/main" id="{65369581-179A-4161-BDC8-D85DF01F5A30}"/>
              </a:ext>
            </a:extLst>
          </p:cNvPr>
          <p:cNvSpPr/>
          <p:nvPr/>
        </p:nvSpPr>
        <p:spPr>
          <a:xfrm>
            <a:off x="2540325" y="5478462"/>
            <a:ext cx="7325980" cy="477054"/>
          </a:xfrm>
          <a:prstGeom prst="rect">
            <a:avLst/>
          </a:prstGeom>
        </p:spPr>
        <p:txBody>
          <a:bodyPr wrap="none">
            <a:spAutoFit/>
          </a:bodyPr>
          <a:lstStyle/>
          <a:p>
            <a:r>
              <a:rPr lang="en-IN" sz="2500" dirty="0">
                <a:gradFill>
                  <a:gsLst>
                    <a:gs pos="1250">
                      <a:srgbClr val="000000"/>
                    </a:gs>
                    <a:gs pos="100000">
                      <a:srgbClr val="000000"/>
                    </a:gs>
                  </a:gsLst>
                  <a:lin ang="5400000" scaled="0"/>
                </a:gradFill>
                <a:latin typeface="+mj-lt"/>
                <a:cs typeface="Consolas" panose="020B0609020204030204" pitchFamily="49" charset="0"/>
              </a:rPr>
              <a:t>Event Grid connects data sources and event handlers</a:t>
            </a:r>
            <a:r>
              <a:rPr lang="en-IN" dirty="0"/>
              <a:t>.</a:t>
            </a:r>
          </a:p>
        </p:txBody>
      </p:sp>
    </p:spTree>
    <p:extLst>
      <p:ext uri="{BB962C8B-B14F-4D97-AF65-F5344CB8AC3E}">
        <p14:creationId xmlns:p14="http://schemas.microsoft.com/office/powerpoint/2010/main" val="51632418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F9E0-6D88-47A5-AA8F-9E107AEC6E29}"/>
              </a:ext>
            </a:extLst>
          </p:cNvPr>
          <p:cNvSpPr>
            <a:spLocks noGrp="1"/>
          </p:cNvSpPr>
          <p:nvPr>
            <p:ph type="title"/>
          </p:nvPr>
        </p:nvSpPr>
        <p:spPr/>
        <p:txBody>
          <a:bodyPr/>
          <a:lstStyle/>
          <a:p>
            <a:r>
              <a:rPr lang="en-IN" dirty="0"/>
              <a:t>What can we do with Event Grid?</a:t>
            </a:r>
          </a:p>
        </p:txBody>
      </p:sp>
      <p:sp>
        <p:nvSpPr>
          <p:cNvPr id="3" name="Text Placeholder 2">
            <a:extLst>
              <a:ext uri="{FF2B5EF4-FFF2-40B4-BE49-F238E27FC236}">
                <a16:creationId xmlns:a16="http://schemas.microsoft.com/office/drawing/2014/main" id="{FEF6CD29-21B1-4A4C-87BA-B58F33CD1FB1}"/>
              </a:ext>
            </a:extLst>
          </p:cNvPr>
          <p:cNvSpPr>
            <a:spLocks noGrp="1"/>
          </p:cNvSpPr>
          <p:nvPr>
            <p:ph type="body" sz="quarter" idx="10"/>
          </p:nvPr>
        </p:nvSpPr>
        <p:spPr>
          <a:xfrm>
            <a:off x="259716" y="1592262"/>
            <a:ext cx="11887199" cy="627864"/>
          </a:xfrm>
        </p:spPr>
        <p:txBody>
          <a:bodyPr/>
          <a:lstStyle/>
          <a:p>
            <a:r>
              <a:rPr lang="en-IN" sz="3200" b="1" dirty="0">
                <a:solidFill>
                  <a:schemeClr val="tx2"/>
                </a:solidFill>
                <a:latin typeface="+mj-lt"/>
              </a:rPr>
              <a:t>Ops Automation</a:t>
            </a:r>
          </a:p>
        </p:txBody>
      </p:sp>
      <p:sp>
        <p:nvSpPr>
          <p:cNvPr id="5" name="Rectangle 4">
            <a:extLst>
              <a:ext uri="{FF2B5EF4-FFF2-40B4-BE49-F238E27FC236}">
                <a16:creationId xmlns:a16="http://schemas.microsoft.com/office/drawing/2014/main" id="{65369581-179A-4161-BDC8-D85DF01F5A30}"/>
              </a:ext>
            </a:extLst>
          </p:cNvPr>
          <p:cNvSpPr/>
          <p:nvPr/>
        </p:nvSpPr>
        <p:spPr>
          <a:xfrm>
            <a:off x="1036035" y="5355220"/>
            <a:ext cx="10334560" cy="477054"/>
          </a:xfrm>
          <a:prstGeom prst="rect">
            <a:avLst/>
          </a:prstGeom>
        </p:spPr>
        <p:txBody>
          <a:bodyPr wrap="none">
            <a:spAutoFit/>
          </a:bodyPr>
          <a:lstStyle/>
          <a:p>
            <a:r>
              <a:rPr lang="en-IN" sz="2500" dirty="0">
                <a:gradFill>
                  <a:gsLst>
                    <a:gs pos="1250">
                      <a:srgbClr val="000000"/>
                    </a:gs>
                    <a:gs pos="100000">
                      <a:srgbClr val="000000"/>
                    </a:gs>
                  </a:gsLst>
                  <a:lin ang="5400000" scaled="0"/>
                </a:gradFill>
                <a:latin typeface="+mj-lt"/>
                <a:cs typeface="Consolas" panose="020B0609020204030204" pitchFamily="49" charset="0"/>
              </a:rPr>
              <a:t>Event Grid allows you to speed automation and simplify policy enforcement</a:t>
            </a:r>
            <a:r>
              <a:rPr lang="en-IN" dirty="0"/>
              <a:t>.</a:t>
            </a:r>
          </a:p>
        </p:txBody>
      </p:sp>
      <p:pic>
        <p:nvPicPr>
          <p:cNvPr id="6" name="Picture 5">
            <a:extLst>
              <a:ext uri="{FF2B5EF4-FFF2-40B4-BE49-F238E27FC236}">
                <a16:creationId xmlns:a16="http://schemas.microsoft.com/office/drawing/2014/main" id="{AEB51916-7FF7-458C-BF3A-4060D7E2B898}"/>
              </a:ext>
            </a:extLst>
          </p:cNvPr>
          <p:cNvPicPr>
            <a:picLocks noChangeAspect="1"/>
          </p:cNvPicPr>
          <p:nvPr/>
        </p:nvPicPr>
        <p:blipFill>
          <a:blip r:embed="rId3"/>
          <a:stretch>
            <a:fillRect/>
          </a:stretch>
        </p:blipFill>
        <p:spPr>
          <a:xfrm>
            <a:off x="2992049" y="2599539"/>
            <a:ext cx="6422532" cy="2352675"/>
          </a:xfrm>
          <a:prstGeom prst="rect">
            <a:avLst/>
          </a:prstGeom>
        </p:spPr>
      </p:pic>
    </p:spTree>
    <p:extLst>
      <p:ext uri="{BB962C8B-B14F-4D97-AF65-F5344CB8AC3E}">
        <p14:creationId xmlns:p14="http://schemas.microsoft.com/office/powerpoint/2010/main" val="24680853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F9E0-6D88-47A5-AA8F-9E107AEC6E29}"/>
              </a:ext>
            </a:extLst>
          </p:cNvPr>
          <p:cNvSpPr>
            <a:spLocks noGrp="1"/>
          </p:cNvSpPr>
          <p:nvPr>
            <p:ph type="title"/>
          </p:nvPr>
        </p:nvSpPr>
        <p:spPr/>
        <p:txBody>
          <a:bodyPr/>
          <a:lstStyle/>
          <a:p>
            <a:r>
              <a:rPr lang="en-IN" dirty="0"/>
              <a:t>What can we do with Event Grid?</a:t>
            </a:r>
          </a:p>
        </p:txBody>
      </p:sp>
      <p:sp>
        <p:nvSpPr>
          <p:cNvPr id="3" name="Text Placeholder 2">
            <a:extLst>
              <a:ext uri="{FF2B5EF4-FFF2-40B4-BE49-F238E27FC236}">
                <a16:creationId xmlns:a16="http://schemas.microsoft.com/office/drawing/2014/main" id="{FEF6CD29-21B1-4A4C-87BA-B58F33CD1FB1}"/>
              </a:ext>
            </a:extLst>
          </p:cNvPr>
          <p:cNvSpPr>
            <a:spLocks noGrp="1"/>
          </p:cNvSpPr>
          <p:nvPr>
            <p:ph type="body" sz="quarter" idx="10"/>
          </p:nvPr>
        </p:nvSpPr>
        <p:spPr>
          <a:xfrm>
            <a:off x="259716" y="1592262"/>
            <a:ext cx="11887199" cy="627864"/>
          </a:xfrm>
        </p:spPr>
        <p:txBody>
          <a:bodyPr/>
          <a:lstStyle/>
          <a:p>
            <a:r>
              <a:rPr lang="en-IN" sz="3200" b="1" dirty="0">
                <a:solidFill>
                  <a:schemeClr val="tx2"/>
                </a:solidFill>
                <a:latin typeface="+mj-lt"/>
              </a:rPr>
              <a:t>Application integration</a:t>
            </a:r>
          </a:p>
        </p:txBody>
      </p:sp>
      <p:sp>
        <p:nvSpPr>
          <p:cNvPr id="5" name="Rectangle 4">
            <a:extLst>
              <a:ext uri="{FF2B5EF4-FFF2-40B4-BE49-F238E27FC236}">
                <a16:creationId xmlns:a16="http://schemas.microsoft.com/office/drawing/2014/main" id="{65369581-179A-4161-BDC8-D85DF01F5A30}"/>
              </a:ext>
            </a:extLst>
          </p:cNvPr>
          <p:cNvSpPr/>
          <p:nvPr/>
        </p:nvSpPr>
        <p:spPr>
          <a:xfrm>
            <a:off x="2820734" y="5554662"/>
            <a:ext cx="6797374" cy="477054"/>
          </a:xfrm>
          <a:prstGeom prst="rect">
            <a:avLst/>
          </a:prstGeom>
        </p:spPr>
        <p:txBody>
          <a:bodyPr wrap="none">
            <a:spAutoFit/>
          </a:bodyPr>
          <a:lstStyle/>
          <a:p>
            <a:r>
              <a:rPr lang="en-IN" sz="2500" dirty="0">
                <a:gradFill>
                  <a:gsLst>
                    <a:gs pos="1250">
                      <a:srgbClr val="000000"/>
                    </a:gs>
                    <a:gs pos="100000">
                      <a:srgbClr val="000000"/>
                    </a:gs>
                  </a:gsLst>
                  <a:lin ang="5400000" scaled="0"/>
                </a:gradFill>
                <a:latin typeface="+mj-lt"/>
                <a:cs typeface="Consolas" panose="020B0609020204030204" pitchFamily="49" charset="0"/>
              </a:rPr>
              <a:t>Event Grid connects your app with other services.</a:t>
            </a:r>
            <a:endParaRPr lang="en-IN" dirty="0"/>
          </a:p>
        </p:txBody>
      </p:sp>
      <p:pic>
        <p:nvPicPr>
          <p:cNvPr id="7" name="Picture 6">
            <a:extLst>
              <a:ext uri="{FF2B5EF4-FFF2-40B4-BE49-F238E27FC236}">
                <a16:creationId xmlns:a16="http://schemas.microsoft.com/office/drawing/2014/main" id="{1C82F0DE-1538-49EE-A0F9-DF2FE0E1D00A}"/>
              </a:ext>
            </a:extLst>
          </p:cNvPr>
          <p:cNvPicPr>
            <a:picLocks noChangeAspect="1"/>
          </p:cNvPicPr>
          <p:nvPr/>
        </p:nvPicPr>
        <p:blipFill>
          <a:blip r:embed="rId3"/>
          <a:stretch>
            <a:fillRect/>
          </a:stretch>
        </p:blipFill>
        <p:spPr>
          <a:xfrm>
            <a:off x="3578615" y="2301225"/>
            <a:ext cx="5281612" cy="2957019"/>
          </a:xfrm>
          <a:prstGeom prst="rect">
            <a:avLst/>
          </a:prstGeom>
        </p:spPr>
      </p:pic>
    </p:spTree>
    <p:extLst>
      <p:ext uri="{BB962C8B-B14F-4D97-AF65-F5344CB8AC3E}">
        <p14:creationId xmlns:p14="http://schemas.microsoft.com/office/powerpoint/2010/main" val="266870499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96D5-7DAD-403A-8BB1-4076CFC3E231}"/>
              </a:ext>
            </a:extLst>
          </p:cNvPr>
          <p:cNvSpPr>
            <a:spLocks noGrp="1"/>
          </p:cNvSpPr>
          <p:nvPr>
            <p:ph type="title"/>
          </p:nvPr>
        </p:nvSpPr>
        <p:spPr/>
        <p:txBody>
          <a:bodyPr/>
          <a:lstStyle/>
          <a:p>
            <a:r>
              <a:rPr lang="en-IN" dirty="0"/>
              <a:t>Service Bus  vs Event Grid</a:t>
            </a:r>
          </a:p>
        </p:txBody>
      </p:sp>
      <p:sp>
        <p:nvSpPr>
          <p:cNvPr id="3" name="Text Placeholder 2">
            <a:extLst>
              <a:ext uri="{FF2B5EF4-FFF2-40B4-BE49-F238E27FC236}">
                <a16:creationId xmlns:a16="http://schemas.microsoft.com/office/drawing/2014/main" id="{2AA864B2-0B14-40AB-91E0-D56490344997}"/>
              </a:ext>
            </a:extLst>
          </p:cNvPr>
          <p:cNvSpPr>
            <a:spLocks noGrp="1"/>
          </p:cNvSpPr>
          <p:nvPr>
            <p:ph type="body" sz="quarter" idx="10"/>
          </p:nvPr>
        </p:nvSpPr>
        <p:spPr>
          <a:xfrm>
            <a:off x="274638" y="1221157"/>
            <a:ext cx="11887199" cy="3717941"/>
          </a:xfrm>
        </p:spPr>
        <p:txBody>
          <a:bodyPr/>
          <a:lstStyle/>
          <a:p>
            <a:pPr marL="457200" indent="-457200">
              <a:lnSpc>
                <a:spcPct val="200000"/>
              </a:lnSpc>
              <a:buFont typeface="Arial" panose="020B0604020202020204" pitchFamily="34" charset="0"/>
              <a:buChar char="•"/>
            </a:pPr>
            <a:r>
              <a:rPr lang="en-IN" sz="2800" b="1" dirty="0">
                <a:solidFill>
                  <a:schemeClr val="tx2"/>
                </a:solidFill>
                <a:latin typeface="+mj-lt"/>
              </a:rPr>
              <a:t>Service Bus </a:t>
            </a:r>
            <a:r>
              <a:rPr lang="en-IN" sz="2800" dirty="0">
                <a:latin typeface="+mj-lt"/>
              </a:rPr>
              <a:t>is well suited for </a:t>
            </a:r>
            <a:r>
              <a:rPr lang="en-IN" sz="2800" b="1" dirty="0">
                <a:solidFill>
                  <a:schemeClr val="tx2"/>
                </a:solidFill>
                <a:latin typeface="+mj-lt"/>
              </a:rPr>
              <a:t>traditional enterprise applications </a:t>
            </a:r>
            <a:r>
              <a:rPr lang="en-IN" sz="2800" dirty="0">
                <a:latin typeface="+mj-lt"/>
              </a:rPr>
              <a:t>that require transactions, ordering, duplicate detection, and instantaneous consistency.</a:t>
            </a:r>
          </a:p>
          <a:p>
            <a:pPr marL="457200" indent="-457200">
              <a:lnSpc>
                <a:spcPct val="200000"/>
              </a:lnSpc>
              <a:buFont typeface="Arial" panose="020B0604020202020204" pitchFamily="34" charset="0"/>
              <a:buChar char="•"/>
            </a:pPr>
            <a:r>
              <a:rPr lang="en-IN" sz="2800" b="1" dirty="0">
                <a:solidFill>
                  <a:schemeClr val="tx2"/>
                </a:solidFill>
                <a:latin typeface="+mj-lt"/>
              </a:rPr>
              <a:t>Event Grid </a:t>
            </a:r>
            <a:r>
              <a:rPr lang="en-IN" sz="2800" dirty="0">
                <a:latin typeface="+mj-lt"/>
              </a:rPr>
              <a:t>is designed for speed, scale, breadth, and low cost in a </a:t>
            </a:r>
            <a:r>
              <a:rPr lang="en-IN" sz="2800" b="1" dirty="0">
                <a:solidFill>
                  <a:schemeClr val="tx2"/>
                </a:solidFill>
                <a:latin typeface="+mj-lt"/>
              </a:rPr>
              <a:t>reactive model</a:t>
            </a:r>
            <a:r>
              <a:rPr lang="en-IN" sz="2800" dirty="0">
                <a:latin typeface="+mj-lt"/>
              </a:rPr>
              <a:t>. It is well suited to </a:t>
            </a:r>
            <a:r>
              <a:rPr lang="en-IN" sz="2800" b="1" dirty="0" err="1">
                <a:solidFill>
                  <a:schemeClr val="tx2"/>
                </a:solidFill>
                <a:latin typeface="+mj-lt"/>
              </a:rPr>
              <a:t>serverless</a:t>
            </a:r>
            <a:r>
              <a:rPr lang="en-IN" sz="2800" b="1" dirty="0">
                <a:solidFill>
                  <a:schemeClr val="tx2"/>
                </a:solidFill>
                <a:latin typeface="+mj-lt"/>
              </a:rPr>
              <a:t> architecture</a:t>
            </a:r>
            <a:r>
              <a:rPr lang="en-IN" sz="2800" dirty="0">
                <a:latin typeface="+mj-lt"/>
              </a:rPr>
              <a:t>.</a:t>
            </a:r>
          </a:p>
        </p:txBody>
      </p:sp>
    </p:spTree>
    <p:extLst>
      <p:ext uri="{BB962C8B-B14F-4D97-AF65-F5344CB8AC3E}">
        <p14:creationId xmlns:p14="http://schemas.microsoft.com/office/powerpoint/2010/main" val="38437430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0999-D8AB-4867-BA1B-06CC4F47B986}"/>
              </a:ext>
            </a:extLst>
          </p:cNvPr>
          <p:cNvSpPr>
            <a:spLocks noGrp="1"/>
          </p:cNvSpPr>
          <p:nvPr>
            <p:ph type="title"/>
          </p:nvPr>
        </p:nvSpPr>
        <p:spPr/>
        <p:txBody>
          <a:bodyPr/>
          <a:lstStyle/>
          <a:p>
            <a:r>
              <a:rPr lang="en-IN" dirty="0"/>
              <a:t>Event Grid  vs Logic Apps and Event Hubs</a:t>
            </a:r>
          </a:p>
        </p:txBody>
      </p:sp>
      <p:sp>
        <p:nvSpPr>
          <p:cNvPr id="3" name="Text Placeholder 2">
            <a:extLst>
              <a:ext uri="{FF2B5EF4-FFF2-40B4-BE49-F238E27FC236}">
                <a16:creationId xmlns:a16="http://schemas.microsoft.com/office/drawing/2014/main" id="{D15472F0-3C1F-41F8-863A-5605ADBFEB7F}"/>
              </a:ext>
            </a:extLst>
          </p:cNvPr>
          <p:cNvSpPr>
            <a:spLocks noGrp="1"/>
          </p:cNvSpPr>
          <p:nvPr>
            <p:ph type="body" sz="quarter" idx="10"/>
          </p:nvPr>
        </p:nvSpPr>
        <p:spPr>
          <a:xfrm>
            <a:off x="274638" y="1221157"/>
            <a:ext cx="11887199" cy="2856167"/>
          </a:xfrm>
        </p:spPr>
        <p:txBody>
          <a:bodyPr/>
          <a:lstStyle/>
          <a:p>
            <a:pPr marL="457200" indent="-457200">
              <a:lnSpc>
                <a:spcPct val="200000"/>
              </a:lnSpc>
              <a:buFont typeface="Arial" panose="020B0604020202020204" pitchFamily="34" charset="0"/>
              <a:buChar char="•"/>
            </a:pPr>
            <a:r>
              <a:rPr lang="en-IN" sz="2800" dirty="0">
                <a:latin typeface="+mj-lt"/>
              </a:rPr>
              <a:t>Event Grid triggers the logic app to begin its workflow. </a:t>
            </a:r>
          </a:p>
          <a:p>
            <a:pPr marL="457200" indent="-457200">
              <a:lnSpc>
                <a:spcPct val="200000"/>
              </a:lnSpc>
              <a:buFont typeface="Arial" panose="020B0604020202020204" pitchFamily="34" charset="0"/>
              <a:buChar char="•"/>
            </a:pPr>
            <a:r>
              <a:rPr lang="en-IN" sz="2800" dirty="0">
                <a:latin typeface="+mj-lt"/>
              </a:rPr>
              <a:t>Event Hubs works with Event Grid by enabling us to react to events from Event Hubs Capture, and build data ingress and transformation pipelines.</a:t>
            </a:r>
          </a:p>
        </p:txBody>
      </p:sp>
    </p:spTree>
    <p:extLst>
      <p:ext uri="{BB962C8B-B14F-4D97-AF65-F5344CB8AC3E}">
        <p14:creationId xmlns:p14="http://schemas.microsoft.com/office/powerpoint/2010/main" val="26782444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E82B-132E-4AC9-856D-7FF0FBE5F077}"/>
              </a:ext>
            </a:extLst>
          </p:cNvPr>
          <p:cNvSpPr>
            <a:spLocks noGrp="1"/>
          </p:cNvSpPr>
          <p:nvPr>
            <p:ph type="title"/>
          </p:nvPr>
        </p:nvSpPr>
        <p:spPr/>
        <p:txBody>
          <a:bodyPr/>
          <a:lstStyle/>
          <a:p>
            <a:r>
              <a:rPr lang="en-IN" dirty="0"/>
              <a:t>How much does Event Grid cost?</a:t>
            </a:r>
          </a:p>
        </p:txBody>
      </p:sp>
      <p:sp>
        <p:nvSpPr>
          <p:cNvPr id="3" name="Text Placeholder 2">
            <a:extLst>
              <a:ext uri="{FF2B5EF4-FFF2-40B4-BE49-F238E27FC236}">
                <a16:creationId xmlns:a16="http://schemas.microsoft.com/office/drawing/2014/main" id="{F1AC9CB5-E82C-4EC3-BB97-BC8629FEA062}"/>
              </a:ext>
            </a:extLst>
          </p:cNvPr>
          <p:cNvSpPr>
            <a:spLocks noGrp="1"/>
          </p:cNvSpPr>
          <p:nvPr>
            <p:ph type="body" sz="quarter" idx="10"/>
          </p:nvPr>
        </p:nvSpPr>
        <p:spPr>
          <a:xfrm>
            <a:off x="274638" y="1221157"/>
            <a:ext cx="11887199" cy="2856167"/>
          </a:xfrm>
        </p:spPr>
        <p:txBody>
          <a:bodyPr/>
          <a:lstStyle/>
          <a:p>
            <a:pPr marL="457200" indent="-457200">
              <a:lnSpc>
                <a:spcPct val="150000"/>
              </a:lnSpc>
              <a:buFont typeface="Arial" panose="020B0604020202020204" pitchFamily="34" charset="0"/>
              <a:buChar char="•"/>
            </a:pPr>
            <a:r>
              <a:rPr lang="en-IN" sz="2800" dirty="0">
                <a:latin typeface="+mj-lt"/>
              </a:rPr>
              <a:t>Azure Event Grid uses a </a:t>
            </a:r>
            <a:r>
              <a:rPr lang="en-IN" sz="2800" b="1" dirty="0">
                <a:solidFill>
                  <a:schemeClr val="tx2"/>
                </a:solidFill>
                <a:latin typeface="+mj-lt"/>
              </a:rPr>
              <a:t>pay-per-event pricing model</a:t>
            </a:r>
            <a:r>
              <a:rPr lang="en-IN" sz="2800" dirty="0">
                <a:latin typeface="+mj-lt"/>
              </a:rPr>
              <a:t>, so we only pay for what we use.</a:t>
            </a:r>
          </a:p>
          <a:p>
            <a:pPr marL="457200" indent="-457200">
              <a:lnSpc>
                <a:spcPct val="150000"/>
              </a:lnSpc>
              <a:buFont typeface="Arial" panose="020B0604020202020204" pitchFamily="34" charset="0"/>
              <a:buChar char="•"/>
            </a:pPr>
            <a:r>
              <a:rPr lang="en-IN" sz="2800" dirty="0">
                <a:latin typeface="+mj-lt"/>
              </a:rPr>
              <a:t>Event Grid costs </a:t>
            </a:r>
            <a:r>
              <a:rPr lang="en-IN" sz="2800" b="1" dirty="0">
                <a:solidFill>
                  <a:schemeClr val="tx2"/>
                </a:solidFill>
                <a:latin typeface="+mj-lt"/>
              </a:rPr>
              <a:t>$0.60 per million operations </a:t>
            </a:r>
            <a:r>
              <a:rPr lang="en-IN" sz="2800" dirty="0">
                <a:latin typeface="+mj-lt"/>
              </a:rPr>
              <a:t>($0.30 during preview) and the </a:t>
            </a:r>
            <a:r>
              <a:rPr lang="en-IN" sz="2800" b="1" dirty="0">
                <a:solidFill>
                  <a:schemeClr val="tx2"/>
                </a:solidFill>
                <a:latin typeface="+mj-lt"/>
              </a:rPr>
              <a:t>first 100,000 operation per month are free</a:t>
            </a:r>
            <a:r>
              <a:rPr lang="en-IN" sz="2800" dirty="0">
                <a:latin typeface="+mj-lt"/>
              </a:rPr>
              <a:t>. </a:t>
            </a:r>
          </a:p>
        </p:txBody>
      </p:sp>
    </p:spTree>
    <p:extLst>
      <p:ext uri="{BB962C8B-B14F-4D97-AF65-F5344CB8AC3E}">
        <p14:creationId xmlns:p14="http://schemas.microsoft.com/office/powerpoint/2010/main" val="24917325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4F8-BEC6-4D1E-9942-EAF29EE7C32D}"/>
              </a:ext>
            </a:extLst>
          </p:cNvPr>
          <p:cNvSpPr>
            <a:spLocks noGrp="1"/>
          </p:cNvSpPr>
          <p:nvPr>
            <p:ph type="title"/>
          </p:nvPr>
        </p:nvSpPr>
        <p:spPr/>
        <p:txBody>
          <a:bodyPr/>
          <a:lstStyle/>
          <a:p>
            <a:endParaRPr lang="en-IN"/>
          </a:p>
        </p:txBody>
      </p:sp>
      <p:pic>
        <p:nvPicPr>
          <p:cNvPr id="4" name="Introducing Azure Event Grid (1)">
            <a:hlinkClick r:id="" action="ppaction://media"/>
            <a:extLst>
              <a:ext uri="{FF2B5EF4-FFF2-40B4-BE49-F238E27FC236}">
                <a16:creationId xmlns:a16="http://schemas.microsoft.com/office/drawing/2014/main" id="{75F44D36-640E-4058-B1F2-01FB6881019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7" y="1212848"/>
            <a:ext cx="12436158" cy="5667693"/>
          </a:xfrm>
          <a:prstGeom prst="rect">
            <a:avLst/>
          </a:prstGeom>
        </p:spPr>
      </p:pic>
    </p:spTree>
    <p:extLst>
      <p:ext uri="{BB962C8B-B14F-4D97-AF65-F5344CB8AC3E}">
        <p14:creationId xmlns:p14="http://schemas.microsoft.com/office/powerpoint/2010/main" val="143642840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1458-DAD1-4F39-A0C1-645BAE4D025A}"/>
              </a:ext>
            </a:extLst>
          </p:cNvPr>
          <p:cNvSpPr>
            <a:spLocks noGrp="1"/>
          </p:cNvSpPr>
          <p:nvPr>
            <p:ph type="title"/>
          </p:nvPr>
        </p:nvSpPr>
        <p:spPr/>
        <p:txBody>
          <a:bodyPr/>
          <a:lstStyle/>
          <a:p>
            <a:r>
              <a:rPr lang="en-IN" dirty="0"/>
              <a:t>Demo - Monitor VM changes with logic apps</a:t>
            </a:r>
          </a:p>
        </p:txBody>
      </p:sp>
      <p:pic>
        <p:nvPicPr>
          <p:cNvPr id="5" name="Picture 4">
            <a:extLst>
              <a:ext uri="{FF2B5EF4-FFF2-40B4-BE49-F238E27FC236}">
                <a16:creationId xmlns:a16="http://schemas.microsoft.com/office/drawing/2014/main" id="{ED5F3B4B-718F-4FAC-B59C-9758882AE1D5}"/>
              </a:ext>
            </a:extLst>
          </p:cNvPr>
          <p:cNvPicPr>
            <a:picLocks noChangeAspect="1"/>
          </p:cNvPicPr>
          <p:nvPr/>
        </p:nvPicPr>
        <p:blipFill>
          <a:blip r:embed="rId2"/>
          <a:stretch>
            <a:fillRect/>
          </a:stretch>
        </p:blipFill>
        <p:spPr>
          <a:xfrm>
            <a:off x="1417637" y="1592262"/>
            <a:ext cx="10134599" cy="5257800"/>
          </a:xfrm>
          <a:prstGeom prst="rect">
            <a:avLst/>
          </a:prstGeom>
        </p:spPr>
      </p:pic>
    </p:spTree>
    <p:extLst>
      <p:ext uri="{BB962C8B-B14F-4D97-AF65-F5344CB8AC3E}">
        <p14:creationId xmlns:p14="http://schemas.microsoft.com/office/powerpoint/2010/main" val="6908401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Agenda </a:t>
            </a:r>
            <a:br>
              <a:rPr lang="en-IN" dirty="0"/>
            </a:br>
            <a:endParaRPr lang="en-IN" dirty="0"/>
          </a:p>
        </p:txBody>
      </p:sp>
      <p:sp>
        <p:nvSpPr>
          <p:cNvPr id="8" name="Text Placeholder 7">
            <a:extLst>
              <a:ext uri="{FF2B5EF4-FFF2-40B4-BE49-F238E27FC236}">
                <a16:creationId xmlns:a16="http://schemas.microsoft.com/office/drawing/2014/main" id="{513EE87A-7790-496F-937E-82308E9723F9}"/>
              </a:ext>
            </a:extLst>
          </p:cNvPr>
          <p:cNvSpPr>
            <a:spLocks noGrp="1"/>
          </p:cNvSpPr>
          <p:nvPr>
            <p:ph type="body" sz="quarter" idx="10"/>
          </p:nvPr>
        </p:nvSpPr>
        <p:spPr>
          <a:xfrm>
            <a:off x="808037" y="1439863"/>
            <a:ext cx="11049000" cy="4832092"/>
          </a:xfrm>
        </p:spPr>
        <p:txBody>
          <a:bodyPr numCol="2"/>
          <a:lstStyle/>
          <a:p>
            <a:pPr lvl="0">
              <a:lnSpc>
                <a:spcPct val="150000"/>
              </a:lnSpc>
            </a:pPr>
            <a:r>
              <a:rPr lang="en-IN" sz="2400" dirty="0"/>
              <a:t>What is Serverless computing?</a:t>
            </a:r>
          </a:p>
          <a:p>
            <a:pPr lvl="0">
              <a:lnSpc>
                <a:spcPct val="150000"/>
              </a:lnSpc>
            </a:pPr>
            <a:r>
              <a:rPr lang="en-IN" sz="2400" dirty="0"/>
              <a:t>Serverless Components in Azure</a:t>
            </a:r>
          </a:p>
          <a:p>
            <a:pPr lvl="0">
              <a:lnSpc>
                <a:spcPct val="150000"/>
              </a:lnSpc>
            </a:pPr>
            <a:r>
              <a:rPr lang="en-IN" sz="2400" dirty="0"/>
              <a:t>Introduction to Azure Event Grid</a:t>
            </a:r>
          </a:p>
          <a:p>
            <a:pPr lvl="0">
              <a:lnSpc>
                <a:spcPct val="150000"/>
              </a:lnSpc>
            </a:pPr>
            <a:r>
              <a:rPr lang="en-IN" sz="2400" dirty="0"/>
              <a:t>​Event Grid Concepts</a:t>
            </a:r>
          </a:p>
          <a:p>
            <a:pPr>
              <a:lnSpc>
                <a:spcPct val="150000"/>
              </a:lnSpc>
            </a:pPr>
            <a:r>
              <a:rPr lang="en-IN" sz="2400" dirty="0"/>
              <a:t>Built-in publisher and handler integration</a:t>
            </a:r>
          </a:p>
          <a:p>
            <a:pPr lvl="0">
              <a:lnSpc>
                <a:spcPct val="150000"/>
              </a:lnSpc>
            </a:pPr>
            <a:r>
              <a:rPr lang="en-IN" sz="2400" dirty="0"/>
              <a:t>Concepts</a:t>
            </a:r>
          </a:p>
          <a:p>
            <a:pPr lvl="0">
              <a:lnSpc>
                <a:spcPct val="150000"/>
              </a:lnSpc>
            </a:pPr>
            <a:r>
              <a:rPr lang="en-IN" sz="2400" dirty="0"/>
              <a:t>Capabilities</a:t>
            </a:r>
          </a:p>
          <a:p>
            <a:pPr>
              <a:lnSpc>
                <a:spcPct val="150000"/>
              </a:lnSpc>
            </a:pPr>
            <a:r>
              <a:rPr lang="en-IN" sz="2400" dirty="0"/>
              <a:t>What can we do with Event Grid?</a:t>
            </a:r>
          </a:p>
          <a:p>
            <a:pPr lvl="0">
              <a:lnSpc>
                <a:spcPct val="150000"/>
              </a:lnSpc>
            </a:pPr>
            <a:r>
              <a:rPr lang="en-IN" sz="2400" dirty="0"/>
              <a:t>Service Bus  vs Event Grid</a:t>
            </a:r>
          </a:p>
          <a:p>
            <a:pPr lvl="0">
              <a:lnSpc>
                <a:spcPct val="150000"/>
              </a:lnSpc>
            </a:pPr>
            <a:r>
              <a:rPr lang="en-IN" sz="2400" dirty="0"/>
              <a:t>Event Grid  vs Logic Apps and Event Hubs</a:t>
            </a:r>
          </a:p>
          <a:p>
            <a:pPr lvl="0">
              <a:lnSpc>
                <a:spcPct val="150000"/>
              </a:lnSpc>
            </a:pPr>
            <a:r>
              <a:rPr lang="en-IN" sz="2400" dirty="0"/>
              <a:t>Event Grid cost</a:t>
            </a:r>
          </a:p>
          <a:p>
            <a:pPr lvl="0">
              <a:lnSpc>
                <a:spcPct val="150000"/>
              </a:lnSpc>
            </a:pPr>
            <a:r>
              <a:rPr lang="en-IN" sz="2400" dirty="0"/>
              <a:t>Demo</a:t>
            </a:r>
          </a:p>
        </p:txBody>
      </p:sp>
    </p:spTree>
    <p:extLst>
      <p:ext uri="{BB962C8B-B14F-4D97-AF65-F5344CB8AC3E}">
        <p14:creationId xmlns:p14="http://schemas.microsoft.com/office/powerpoint/2010/main" val="4011667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89BC1E-8256-49CB-BE73-FB969C8379E2}"/>
              </a:ext>
            </a:extLst>
          </p:cNvPr>
          <p:cNvPicPr>
            <a:picLocks noChangeAspect="1"/>
          </p:cNvPicPr>
          <p:nvPr/>
        </p:nvPicPr>
        <p:blipFill>
          <a:blip r:embed="rId2"/>
          <a:stretch>
            <a:fillRect/>
          </a:stretch>
        </p:blipFill>
        <p:spPr>
          <a:xfrm>
            <a:off x="5303837" y="2049462"/>
            <a:ext cx="2932056" cy="3651064"/>
          </a:xfrm>
          <a:prstGeom prst="rect">
            <a:avLst/>
          </a:prstGeom>
          <a:effectLst>
            <a:softEdge rad="127000"/>
          </a:effectLst>
        </p:spPr>
      </p:pic>
    </p:spTree>
    <p:extLst>
      <p:ext uri="{BB962C8B-B14F-4D97-AF65-F5344CB8AC3E}">
        <p14:creationId xmlns:p14="http://schemas.microsoft.com/office/powerpoint/2010/main" val="206447084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F2D7-3744-4B24-9EE9-50D6E23F6F44}"/>
              </a:ext>
            </a:extLst>
          </p:cNvPr>
          <p:cNvSpPr>
            <a:spLocks noGrp="1"/>
          </p:cNvSpPr>
          <p:nvPr>
            <p:ph type="title"/>
          </p:nvPr>
        </p:nvSpPr>
        <p:spPr/>
        <p:txBody>
          <a:bodyPr/>
          <a:lstStyle/>
          <a:p>
            <a:r>
              <a:rPr lang="en-US" dirty="0"/>
              <a:t>Resources </a:t>
            </a:r>
            <a:endParaRPr lang="en-IN" dirty="0"/>
          </a:p>
        </p:txBody>
      </p:sp>
      <p:sp>
        <p:nvSpPr>
          <p:cNvPr id="3" name="Text Placeholder 2">
            <a:extLst>
              <a:ext uri="{FF2B5EF4-FFF2-40B4-BE49-F238E27FC236}">
                <a16:creationId xmlns:a16="http://schemas.microsoft.com/office/drawing/2014/main" id="{764B1F18-7639-42E3-9B4B-A4DB7FBB0237}"/>
              </a:ext>
            </a:extLst>
          </p:cNvPr>
          <p:cNvSpPr>
            <a:spLocks noGrp="1"/>
          </p:cNvSpPr>
          <p:nvPr>
            <p:ph type="body" sz="quarter" idx="10"/>
          </p:nvPr>
        </p:nvSpPr>
        <p:spPr>
          <a:xfrm>
            <a:off x="274638" y="1221157"/>
            <a:ext cx="11887199" cy="4362733"/>
          </a:xfrm>
        </p:spPr>
        <p:txBody>
          <a:bodyPr/>
          <a:lstStyle/>
          <a:p>
            <a:pPr marL="457200" indent="-457200">
              <a:lnSpc>
                <a:spcPct val="200000"/>
              </a:lnSpc>
              <a:buFont typeface="Arial" panose="020B0604020202020204" pitchFamily="34" charset="0"/>
              <a:buChar char="•"/>
            </a:pPr>
            <a:r>
              <a:rPr lang="en-IN" sz="2800" dirty="0">
                <a:latin typeface="+mj-lt"/>
                <a:hlinkClick r:id="rId2"/>
              </a:rPr>
              <a:t>https://docs.microsoft.com/en-us/azure/event-grid/</a:t>
            </a:r>
            <a:endParaRPr lang="en-IN" sz="2800" dirty="0">
              <a:latin typeface="+mj-lt"/>
            </a:endParaRPr>
          </a:p>
          <a:p>
            <a:pPr marL="457200" indent="-457200">
              <a:lnSpc>
                <a:spcPct val="200000"/>
              </a:lnSpc>
              <a:buFont typeface="Arial" panose="020B0604020202020204" pitchFamily="34" charset="0"/>
              <a:buChar char="•"/>
            </a:pPr>
            <a:r>
              <a:rPr lang="en-IN" sz="2800" dirty="0">
                <a:latin typeface="+mj-lt"/>
                <a:hlinkClick r:id="rId3"/>
              </a:rPr>
              <a:t>https://www.serverless360.com/blog/what-is-serverless-computing</a:t>
            </a:r>
          </a:p>
          <a:p>
            <a:pPr marL="457200" indent="-457200">
              <a:lnSpc>
                <a:spcPct val="200000"/>
              </a:lnSpc>
              <a:buFont typeface="Arial" panose="020B0604020202020204" pitchFamily="34" charset="0"/>
              <a:buChar char="•"/>
            </a:pPr>
            <a:r>
              <a:rPr lang="en-IN" sz="2800" dirty="0">
                <a:latin typeface="+mj-lt"/>
                <a:hlinkClick r:id="rId3"/>
              </a:rPr>
              <a:t>https://www.servicebus360.com/blogs/azure-service-bus-event-hub-event-grid-one-choose/</a:t>
            </a:r>
            <a:endParaRPr lang="en-IN" sz="2800" dirty="0">
              <a:latin typeface="+mj-lt"/>
            </a:endParaRPr>
          </a:p>
          <a:p>
            <a:endParaRPr lang="en-IN" dirty="0"/>
          </a:p>
        </p:txBody>
      </p:sp>
    </p:spTree>
    <p:extLst>
      <p:ext uri="{BB962C8B-B14F-4D97-AF65-F5344CB8AC3E}">
        <p14:creationId xmlns:p14="http://schemas.microsoft.com/office/powerpoint/2010/main" val="24908146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ank you">
            <a:extLst>
              <a:ext uri="{FF2B5EF4-FFF2-40B4-BE49-F238E27FC236}">
                <a16:creationId xmlns:a16="http://schemas.microsoft.com/office/drawing/2014/main" id="{DF494242-5A6B-43D1-ABEE-2DC278972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37" y="2278062"/>
            <a:ext cx="4598846" cy="241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659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257D-323A-4801-B125-8A4815CB6B76}"/>
              </a:ext>
            </a:extLst>
          </p:cNvPr>
          <p:cNvSpPr>
            <a:spLocks noGrp="1"/>
          </p:cNvSpPr>
          <p:nvPr>
            <p:ph type="title"/>
          </p:nvPr>
        </p:nvSpPr>
        <p:spPr/>
        <p:txBody>
          <a:bodyPr/>
          <a:lstStyle/>
          <a:p>
            <a:r>
              <a:rPr lang="en-IN" dirty="0"/>
              <a:t>What is Serverless computing?</a:t>
            </a:r>
          </a:p>
        </p:txBody>
      </p:sp>
      <p:sp>
        <p:nvSpPr>
          <p:cNvPr id="3" name="Text Placeholder 2">
            <a:extLst>
              <a:ext uri="{FF2B5EF4-FFF2-40B4-BE49-F238E27FC236}">
                <a16:creationId xmlns:a16="http://schemas.microsoft.com/office/drawing/2014/main" id="{75DD2EB5-87EB-492F-8F3B-D6BC49E599BD}"/>
              </a:ext>
            </a:extLst>
          </p:cNvPr>
          <p:cNvSpPr>
            <a:spLocks noGrp="1"/>
          </p:cNvSpPr>
          <p:nvPr>
            <p:ph type="body" sz="quarter" idx="10"/>
          </p:nvPr>
        </p:nvSpPr>
        <p:spPr>
          <a:xfrm>
            <a:off x="274638" y="1221157"/>
            <a:ext cx="11887199" cy="3128549"/>
          </a:xfrm>
        </p:spPr>
        <p:txBody>
          <a:bodyPr/>
          <a:lstStyle/>
          <a:p>
            <a:pPr marL="342900" indent="-342900">
              <a:lnSpc>
                <a:spcPct val="150000"/>
              </a:lnSpc>
              <a:buFont typeface="Arial" panose="020B0604020202020204" pitchFamily="34" charset="0"/>
              <a:buChar char="•"/>
            </a:pPr>
            <a:r>
              <a:rPr lang="en-IN" sz="2500" dirty="0">
                <a:latin typeface="+mj-lt"/>
              </a:rPr>
              <a:t>Serverless computing allows us to build and run applications and services without thinking about servers.</a:t>
            </a:r>
          </a:p>
          <a:p>
            <a:pPr marL="342900" indent="-342900">
              <a:lnSpc>
                <a:spcPct val="150000"/>
              </a:lnSpc>
              <a:buFont typeface="Arial" panose="020B0604020202020204" pitchFamily="34" charset="0"/>
              <a:buChar char="•"/>
            </a:pPr>
            <a:r>
              <a:rPr lang="en-IN" sz="2500" dirty="0">
                <a:latin typeface="+mj-lt"/>
              </a:rPr>
              <a:t>Serverless computing is the abstraction of servers, infrastructure, and operating systems. </a:t>
            </a:r>
          </a:p>
          <a:p>
            <a:endParaRPr lang="en-IN" dirty="0"/>
          </a:p>
        </p:txBody>
      </p:sp>
      <p:sp>
        <p:nvSpPr>
          <p:cNvPr id="4" name="Rectangle 3">
            <a:extLst>
              <a:ext uri="{FF2B5EF4-FFF2-40B4-BE49-F238E27FC236}">
                <a16:creationId xmlns:a16="http://schemas.microsoft.com/office/drawing/2014/main" id="{714BC406-0D66-4445-B612-BD729565CA6A}"/>
              </a:ext>
            </a:extLst>
          </p:cNvPr>
          <p:cNvSpPr/>
          <p:nvPr/>
        </p:nvSpPr>
        <p:spPr>
          <a:xfrm>
            <a:off x="4237037" y="3344862"/>
            <a:ext cx="6216650" cy="3416320"/>
          </a:xfrm>
          <a:prstGeom prst="rect">
            <a:avLst/>
          </a:prstGeom>
        </p:spPr>
        <p:txBody>
          <a:bodyPr>
            <a:spAutoFit/>
          </a:bodyPr>
          <a:lstStyle/>
          <a:p>
            <a:pPr>
              <a:lnSpc>
                <a:spcPct val="150000"/>
              </a:lnSpc>
            </a:pPr>
            <a:r>
              <a:rPr lang="en-IN" sz="2500" b="1" dirty="0">
                <a:solidFill>
                  <a:schemeClr val="tx2"/>
                </a:solidFill>
                <a:latin typeface="+mj-lt"/>
                <a:cs typeface="Consolas" panose="020B0609020204030204" pitchFamily="49" charset="0"/>
              </a:rPr>
              <a:t>5 Key Characteristics</a:t>
            </a:r>
          </a:p>
          <a:p>
            <a:pPr marL="342900" indent="-342900">
              <a:lnSpc>
                <a:spcPct val="150000"/>
              </a:lnSpc>
              <a:buFont typeface="Arial" panose="020B0604020202020204" pitchFamily="34" charset="0"/>
              <a:buChar char="•"/>
            </a:pPr>
            <a:r>
              <a:rPr lang="en-IN" sz="2400" dirty="0">
                <a:latin typeface="+mj-lt"/>
              </a:rPr>
              <a:t>No Server management</a:t>
            </a:r>
          </a:p>
          <a:p>
            <a:pPr marL="342900" indent="-342900">
              <a:lnSpc>
                <a:spcPct val="150000"/>
              </a:lnSpc>
              <a:buFont typeface="Arial" panose="020B0604020202020204" pitchFamily="34" charset="0"/>
              <a:buChar char="•"/>
            </a:pPr>
            <a:r>
              <a:rPr lang="en-IN" sz="2400" dirty="0">
                <a:latin typeface="+mj-lt"/>
              </a:rPr>
              <a:t>Flexible Event-driven scaling</a:t>
            </a:r>
          </a:p>
          <a:p>
            <a:pPr marL="342900" indent="-342900">
              <a:lnSpc>
                <a:spcPct val="150000"/>
              </a:lnSpc>
              <a:buFont typeface="Arial" panose="020B0604020202020204" pitchFamily="34" charset="0"/>
              <a:buChar char="•"/>
            </a:pPr>
            <a:r>
              <a:rPr lang="en-IN" sz="2400" dirty="0">
                <a:latin typeface="+mj-lt"/>
              </a:rPr>
              <a:t>Highly available</a:t>
            </a:r>
          </a:p>
          <a:p>
            <a:pPr marL="342900" indent="-342900">
              <a:lnSpc>
                <a:spcPct val="150000"/>
              </a:lnSpc>
              <a:buFont typeface="Arial" panose="020B0604020202020204" pitchFamily="34" charset="0"/>
              <a:buChar char="•"/>
            </a:pPr>
            <a:r>
              <a:rPr lang="en-IN" sz="2400" dirty="0">
                <a:latin typeface="+mj-lt"/>
              </a:rPr>
              <a:t>No idle capacity</a:t>
            </a:r>
          </a:p>
          <a:p>
            <a:pPr marL="342900" indent="-342900">
              <a:lnSpc>
                <a:spcPct val="150000"/>
              </a:lnSpc>
              <a:buFont typeface="Arial" panose="020B0604020202020204" pitchFamily="34" charset="0"/>
              <a:buChar char="•"/>
            </a:pPr>
            <a:r>
              <a:rPr lang="en-IN" sz="2400" dirty="0">
                <a:latin typeface="+mj-lt"/>
              </a:rPr>
              <a:t>Micro Billing</a:t>
            </a:r>
          </a:p>
        </p:txBody>
      </p:sp>
    </p:spTree>
    <p:extLst>
      <p:ext uri="{BB962C8B-B14F-4D97-AF65-F5344CB8AC3E}">
        <p14:creationId xmlns:p14="http://schemas.microsoft.com/office/powerpoint/2010/main" val="28164710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58E3-1BFF-4D29-A764-EC165D654ED1}"/>
              </a:ext>
            </a:extLst>
          </p:cNvPr>
          <p:cNvSpPr>
            <a:spLocks noGrp="1"/>
          </p:cNvSpPr>
          <p:nvPr>
            <p:ph type="title"/>
          </p:nvPr>
        </p:nvSpPr>
        <p:spPr/>
        <p:txBody>
          <a:bodyPr/>
          <a:lstStyle/>
          <a:p>
            <a:r>
              <a:rPr lang="en-IN" dirty="0"/>
              <a:t>Serverless Components in Azure</a:t>
            </a:r>
          </a:p>
        </p:txBody>
      </p:sp>
      <p:pic>
        <p:nvPicPr>
          <p:cNvPr id="4" name="Picture 2" descr="Image result for Azure Serverless technologies">
            <a:extLst>
              <a:ext uri="{FF2B5EF4-FFF2-40B4-BE49-F238E27FC236}">
                <a16:creationId xmlns:a16="http://schemas.microsoft.com/office/drawing/2014/main" id="{708C6F7D-54B7-4C57-B11D-7EFD429944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603" b="24904"/>
          <a:stretch/>
        </p:blipFill>
        <p:spPr bwMode="auto">
          <a:xfrm>
            <a:off x="231533" y="2430462"/>
            <a:ext cx="1197577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570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What is Azure Event Grid?</a:t>
            </a:r>
          </a:p>
        </p:txBody>
      </p:sp>
      <p:sp>
        <p:nvSpPr>
          <p:cNvPr id="5" name="Text Placeholder 4"/>
          <p:cNvSpPr>
            <a:spLocks noGrp="1"/>
          </p:cNvSpPr>
          <p:nvPr>
            <p:ph type="body" sz="quarter" idx="10"/>
          </p:nvPr>
        </p:nvSpPr>
        <p:spPr>
          <a:xfrm>
            <a:off x="274638" y="1221157"/>
            <a:ext cx="11887199" cy="5686172"/>
          </a:xfrm>
        </p:spPr>
        <p:txBody>
          <a:bodyPr/>
          <a:lstStyle/>
          <a:p>
            <a:pPr marL="342900" indent="-342900">
              <a:lnSpc>
                <a:spcPct val="150000"/>
              </a:lnSpc>
              <a:buFont typeface="Arial" panose="020B0604020202020204" pitchFamily="34" charset="0"/>
              <a:buChar char="•"/>
            </a:pPr>
            <a:r>
              <a:rPr lang="en-IN" sz="2500" dirty="0">
                <a:latin typeface="+mj-lt"/>
              </a:rPr>
              <a:t>Azure Event Grid is built specifically for </a:t>
            </a:r>
            <a:r>
              <a:rPr lang="en-IN" sz="2500" b="1" dirty="0">
                <a:solidFill>
                  <a:schemeClr val="tx2"/>
                </a:solidFill>
                <a:latin typeface="+mj-lt"/>
              </a:rPr>
              <a:t>Serverless architectures</a:t>
            </a:r>
            <a:r>
              <a:rPr lang="en-IN" sz="2500" dirty="0">
                <a:latin typeface="+mj-lt"/>
              </a:rPr>
              <a:t>.</a:t>
            </a:r>
          </a:p>
          <a:p>
            <a:pPr marL="342900" indent="-342900">
              <a:lnSpc>
                <a:spcPct val="150000"/>
              </a:lnSpc>
              <a:buFont typeface="Arial" panose="020B0604020202020204" pitchFamily="34" charset="0"/>
              <a:buChar char="•"/>
            </a:pPr>
            <a:r>
              <a:rPr lang="en-IN" sz="2500" dirty="0">
                <a:latin typeface="+mj-lt"/>
              </a:rPr>
              <a:t>It manages all routing of events from </a:t>
            </a:r>
            <a:r>
              <a:rPr lang="en-IN" sz="2500" b="1" dirty="0">
                <a:solidFill>
                  <a:schemeClr val="tx2"/>
                </a:solidFill>
                <a:latin typeface="+mj-lt"/>
              </a:rPr>
              <a:t>any source</a:t>
            </a:r>
            <a:r>
              <a:rPr lang="en-IN" sz="2500" dirty="0">
                <a:latin typeface="+mj-lt"/>
              </a:rPr>
              <a:t>, to </a:t>
            </a:r>
            <a:r>
              <a:rPr lang="en-IN" sz="2500" b="1" dirty="0">
                <a:solidFill>
                  <a:schemeClr val="tx2"/>
                </a:solidFill>
                <a:latin typeface="+mj-lt"/>
              </a:rPr>
              <a:t>any destination</a:t>
            </a:r>
            <a:r>
              <a:rPr lang="en-IN" sz="2500" dirty="0">
                <a:latin typeface="+mj-lt"/>
              </a:rPr>
              <a:t>,                            for </a:t>
            </a:r>
            <a:r>
              <a:rPr lang="en-IN" sz="2500" b="1" dirty="0">
                <a:solidFill>
                  <a:schemeClr val="tx2"/>
                </a:solidFill>
                <a:latin typeface="+mj-lt"/>
              </a:rPr>
              <a:t>any application</a:t>
            </a:r>
            <a:r>
              <a:rPr lang="en-IN" sz="2500" dirty="0">
                <a:latin typeface="+mj-lt"/>
              </a:rPr>
              <a:t>.</a:t>
            </a:r>
          </a:p>
          <a:p>
            <a:pPr marL="342900" indent="-342900">
              <a:lnSpc>
                <a:spcPct val="150000"/>
              </a:lnSpc>
              <a:buFont typeface="Arial" panose="020B0604020202020204" pitchFamily="34" charset="0"/>
              <a:buChar char="•"/>
            </a:pPr>
            <a:r>
              <a:rPr lang="en-IN" sz="2500" dirty="0">
                <a:latin typeface="+mj-lt"/>
              </a:rPr>
              <a:t>Event Grid is an eventing backplane that </a:t>
            </a:r>
            <a:r>
              <a:rPr lang="en-IN" sz="2500" b="1" dirty="0">
                <a:solidFill>
                  <a:schemeClr val="tx2"/>
                </a:solidFill>
                <a:latin typeface="+mj-lt"/>
              </a:rPr>
              <a:t>enables event-driven, reactive programming. </a:t>
            </a:r>
          </a:p>
          <a:p>
            <a:pPr marL="342900" indent="-342900">
              <a:lnSpc>
                <a:spcPct val="150000"/>
              </a:lnSpc>
              <a:buFont typeface="Arial" panose="020B0604020202020204" pitchFamily="34" charset="0"/>
              <a:buChar char="•"/>
            </a:pPr>
            <a:r>
              <a:rPr lang="en-IN" sz="2500" dirty="0">
                <a:latin typeface="+mj-lt"/>
              </a:rPr>
              <a:t>It is </a:t>
            </a:r>
            <a:r>
              <a:rPr lang="en-IN" sz="2500" b="1" dirty="0">
                <a:solidFill>
                  <a:schemeClr val="tx2"/>
                </a:solidFill>
                <a:latin typeface="+mj-lt"/>
              </a:rPr>
              <a:t>deeply integrated with Azure services </a:t>
            </a:r>
            <a:r>
              <a:rPr lang="en-IN" sz="2500" dirty="0">
                <a:latin typeface="+mj-lt"/>
              </a:rPr>
              <a:t>and can be</a:t>
            </a:r>
            <a:r>
              <a:rPr lang="en-IN" sz="2500" b="1" dirty="0">
                <a:solidFill>
                  <a:schemeClr val="tx2"/>
                </a:solidFill>
                <a:latin typeface="+mj-lt"/>
              </a:rPr>
              <a:t> integrated with third-party services.</a:t>
            </a:r>
          </a:p>
          <a:p>
            <a:pPr marL="342900" indent="-342900">
              <a:lnSpc>
                <a:spcPct val="150000"/>
              </a:lnSpc>
              <a:buFont typeface="Arial" panose="020B0604020202020204" pitchFamily="34" charset="0"/>
              <a:buChar char="•"/>
            </a:pPr>
            <a:r>
              <a:rPr lang="en-IN" sz="2500" dirty="0">
                <a:latin typeface="+mj-lt"/>
              </a:rPr>
              <a:t>Event Grid is </a:t>
            </a:r>
            <a:r>
              <a:rPr lang="en-IN" sz="2500" b="1" dirty="0">
                <a:solidFill>
                  <a:schemeClr val="tx2"/>
                </a:solidFill>
                <a:latin typeface="+mj-lt"/>
              </a:rPr>
              <a:t>not a data pipeline</a:t>
            </a:r>
            <a:r>
              <a:rPr lang="en-IN" sz="2500" dirty="0">
                <a:latin typeface="+mj-lt"/>
              </a:rPr>
              <a:t>, and </a:t>
            </a:r>
            <a:r>
              <a:rPr lang="en-IN" sz="2500" b="1" dirty="0">
                <a:solidFill>
                  <a:schemeClr val="tx2"/>
                </a:solidFill>
                <a:latin typeface="+mj-lt"/>
              </a:rPr>
              <a:t>does not deliver the actual object </a:t>
            </a:r>
            <a:r>
              <a:rPr lang="en-IN" sz="2500" dirty="0">
                <a:latin typeface="+mj-lt"/>
              </a:rPr>
              <a:t>that was updated.</a:t>
            </a:r>
            <a:endParaRPr lang="en-US" sz="2500" dirty="0">
              <a:latin typeface="+mj-lt"/>
            </a:endParaRPr>
          </a:p>
        </p:txBody>
      </p:sp>
    </p:spTree>
    <p:extLst>
      <p:ext uri="{BB962C8B-B14F-4D97-AF65-F5344CB8AC3E}">
        <p14:creationId xmlns:p14="http://schemas.microsoft.com/office/powerpoint/2010/main" val="3066182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14EE-E8F6-4F13-92E6-AD1F5AD29716}"/>
              </a:ext>
            </a:extLst>
          </p:cNvPr>
          <p:cNvSpPr>
            <a:spLocks noGrp="1"/>
          </p:cNvSpPr>
          <p:nvPr>
            <p:ph type="title"/>
          </p:nvPr>
        </p:nvSpPr>
        <p:spPr/>
        <p:txBody>
          <a:bodyPr/>
          <a:lstStyle/>
          <a:p>
            <a:r>
              <a:rPr lang="en-IN" dirty="0"/>
              <a:t>Event Grid</a:t>
            </a:r>
          </a:p>
        </p:txBody>
      </p:sp>
      <p:pic>
        <p:nvPicPr>
          <p:cNvPr id="4" name="Picture 3">
            <a:extLst>
              <a:ext uri="{FF2B5EF4-FFF2-40B4-BE49-F238E27FC236}">
                <a16:creationId xmlns:a16="http://schemas.microsoft.com/office/drawing/2014/main" id="{B2332ADC-0959-4E9E-9A87-95747DA2EA5F}"/>
              </a:ext>
            </a:extLst>
          </p:cNvPr>
          <p:cNvPicPr>
            <a:picLocks noChangeAspect="1"/>
          </p:cNvPicPr>
          <p:nvPr/>
        </p:nvPicPr>
        <p:blipFill>
          <a:blip r:embed="rId3"/>
          <a:stretch>
            <a:fillRect/>
          </a:stretch>
        </p:blipFill>
        <p:spPr>
          <a:xfrm>
            <a:off x="1337858" y="1363662"/>
            <a:ext cx="9763125" cy="5498421"/>
          </a:xfrm>
          <a:prstGeom prst="rect">
            <a:avLst/>
          </a:prstGeom>
        </p:spPr>
      </p:pic>
    </p:spTree>
    <p:extLst>
      <p:ext uri="{BB962C8B-B14F-4D97-AF65-F5344CB8AC3E}">
        <p14:creationId xmlns:p14="http://schemas.microsoft.com/office/powerpoint/2010/main" val="13881540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0EF8-608E-404F-ACB0-C4CE31D22F92}"/>
              </a:ext>
            </a:extLst>
          </p:cNvPr>
          <p:cNvSpPr>
            <a:spLocks noGrp="1"/>
          </p:cNvSpPr>
          <p:nvPr>
            <p:ph type="title"/>
          </p:nvPr>
        </p:nvSpPr>
        <p:spPr/>
        <p:txBody>
          <a:bodyPr/>
          <a:lstStyle/>
          <a:p>
            <a:r>
              <a:rPr lang="en-IN" dirty="0"/>
              <a:t>Built-in Publisher &amp; Handler integration</a:t>
            </a:r>
            <a:br>
              <a:rPr lang="en-IN" dirty="0"/>
            </a:br>
            <a:endParaRPr lang="en-IN" dirty="0"/>
          </a:p>
        </p:txBody>
      </p:sp>
      <p:sp>
        <p:nvSpPr>
          <p:cNvPr id="3" name="Text Placeholder 2">
            <a:extLst>
              <a:ext uri="{FF2B5EF4-FFF2-40B4-BE49-F238E27FC236}">
                <a16:creationId xmlns:a16="http://schemas.microsoft.com/office/drawing/2014/main" id="{ACAA9F72-3145-4BD5-9EA3-C79CCFBFB408}"/>
              </a:ext>
            </a:extLst>
          </p:cNvPr>
          <p:cNvSpPr>
            <a:spLocks noGrp="1"/>
          </p:cNvSpPr>
          <p:nvPr>
            <p:ph type="body" sz="quarter" idx="10"/>
          </p:nvPr>
        </p:nvSpPr>
        <p:spPr>
          <a:xfrm>
            <a:off x="274638" y="1221157"/>
            <a:ext cx="11887199" cy="5872377"/>
          </a:xfrm>
        </p:spPr>
        <p:txBody>
          <a:bodyPr/>
          <a:lstStyle/>
          <a:p>
            <a:pPr>
              <a:lnSpc>
                <a:spcPct val="150000"/>
              </a:lnSpc>
            </a:pPr>
            <a:r>
              <a:rPr lang="en-IN" sz="2400" dirty="0">
                <a:latin typeface="+mj-lt"/>
              </a:rPr>
              <a:t>Azure offers built-in event support using numerous services, including both publishers and handlers.</a:t>
            </a:r>
          </a:p>
          <a:p>
            <a:endParaRPr lang="en-IN" sz="2400" b="1" dirty="0">
              <a:latin typeface="+mj-lt"/>
            </a:endParaRPr>
          </a:p>
          <a:p>
            <a:r>
              <a:rPr lang="en-IN" sz="2400" b="1" dirty="0">
                <a:solidFill>
                  <a:schemeClr val="tx2"/>
                </a:solidFill>
                <a:latin typeface="+mj-lt"/>
              </a:rPr>
              <a:t>Publishers</a:t>
            </a:r>
          </a:p>
          <a:p>
            <a:pPr>
              <a:lnSpc>
                <a:spcPct val="150000"/>
              </a:lnSpc>
            </a:pPr>
            <a:r>
              <a:rPr lang="en-IN" sz="2400" dirty="0">
                <a:latin typeface="+mj-lt"/>
              </a:rPr>
              <a:t>Currently, the following Azure services have built-in publisher support for event grid:</a:t>
            </a:r>
          </a:p>
          <a:p>
            <a:pPr marL="342900" indent="-342900">
              <a:lnSpc>
                <a:spcPct val="150000"/>
              </a:lnSpc>
              <a:buFont typeface="Arial" panose="020B0604020202020204" pitchFamily="34" charset="0"/>
              <a:buChar char="•"/>
            </a:pPr>
            <a:r>
              <a:rPr lang="en-IN" sz="2400" dirty="0">
                <a:latin typeface="+mj-lt"/>
              </a:rPr>
              <a:t>Resource Groups (management operations)</a:t>
            </a:r>
          </a:p>
          <a:p>
            <a:pPr marL="342900" indent="-342900">
              <a:lnSpc>
                <a:spcPct val="150000"/>
              </a:lnSpc>
              <a:buFont typeface="Arial" panose="020B0604020202020204" pitchFamily="34" charset="0"/>
              <a:buChar char="•"/>
            </a:pPr>
            <a:r>
              <a:rPr lang="en-IN" sz="2400" dirty="0">
                <a:latin typeface="+mj-lt"/>
              </a:rPr>
              <a:t>Azure Subscriptions (management operations)</a:t>
            </a:r>
          </a:p>
          <a:p>
            <a:pPr marL="342900" indent="-342900">
              <a:lnSpc>
                <a:spcPct val="150000"/>
              </a:lnSpc>
              <a:buFont typeface="Arial" panose="020B0604020202020204" pitchFamily="34" charset="0"/>
              <a:buChar char="•"/>
            </a:pPr>
            <a:r>
              <a:rPr lang="en-IN" sz="2400" dirty="0">
                <a:latin typeface="+mj-lt"/>
              </a:rPr>
              <a:t>Event Hubs</a:t>
            </a:r>
          </a:p>
          <a:p>
            <a:pPr marL="342900" indent="-342900">
              <a:lnSpc>
                <a:spcPct val="150000"/>
              </a:lnSpc>
              <a:buFont typeface="Arial" panose="020B0604020202020204" pitchFamily="34" charset="0"/>
              <a:buChar char="•"/>
            </a:pPr>
            <a:r>
              <a:rPr lang="en-IN" sz="2400" dirty="0">
                <a:latin typeface="+mj-lt"/>
              </a:rPr>
              <a:t>Custom Topics</a:t>
            </a:r>
          </a:p>
          <a:p>
            <a:pPr>
              <a:lnSpc>
                <a:spcPct val="150000"/>
              </a:lnSpc>
            </a:pPr>
            <a:r>
              <a:rPr lang="en-IN" sz="2400" b="1" dirty="0">
                <a:latin typeface="+mj-lt"/>
              </a:rPr>
              <a:t>Note : Other Azure services will be added this year.</a:t>
            </a:r>
          </a:p>
        </p:txBody>
      </p:sp>
    </p:spTree>
    <p:extLst>
      <p:ext uri="{BB962C8B-B14F-4D97-AF65-F5344CB8AC3E}">
        <p14:creationId xmlns:p14="http://schemas.microsoft.com/office/powerpoint/2010/main" val="5832330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0EF8-608E-404F-ACB0-C4CE31D22F92}"/>
              </a:ext>
            </a:extLst>
          </p:cNvPr>
          <p:cNvSpPr>
            <a:spLocks noGrp="1"/>
          </p:cNvSpPr>
          <p:nvPr>
            <p:ph type="title"/>
          </p:nvPr>
        </p:nvSpPr>
        <p:spPr/>
        <p:txBody>
          <a:bodyPr/>
          <a:lstStyle/>
          <a:p>
            <a:r>
              <a:rPr lang="en-IN" dirty="0"/>
              <a:t>Built-in publisher and handler integration</a:t>
            </a:r>
            <a:br>
              <a:rPr lang="en-IN" dirty="0"/>
            </a:br>
            <a:endParaRPr lang="en-IN" dirty="0"/>
          </a:p>
        </p:txBody>
      </p:sp>
      <p:sp>
        <p:nvSpPr>
          <p:cNvPr id="3" name="Text Placeholder 2">
            <a:extLst>
              <a:ext uri="{FF2B5EF4-FFF2-40B4-BE49-F238E27FC236}">
                <a16:creationId xmlns:a16="http://schemas.microsoft.com/office/drawing/2014/main" id="{ACAA9F72-3145-4BD5-9EA3-C79CCFBFB408}"/>
              </a:ext>
            </a:extLst>
          </p:cNvPr>
          <p:cNvSpPr>
            <a:spLocks noGrp="1"/>
          </p:cNvSpPr>
          <p:nvPr>
            <p:ph type="body" sz="quarter" idx="10"/>
          </p:nvPr>
        </p:nvSpPr>
        <p:spPr>
          <a:xfrm>
            <a:off x="274638" y="1221157"/>
            <a:ext cx="11887199" cy="5133713"/>
          </a:xfrm>
        </p:spPr>
        <p:txBody>
          <a:bodyPr/>
          <a:lstStyle/>
          <a:p>
            <a:pPr>
              <a:lnSpc>
                <a:spcPct val="150000"/>
              </a:lnSpc>
            </a:pPr>
            <a:r>
              <a:rPr lang="en-IN" sz="2400" b="1" dirty="0">
                <a:solidFill>
                  <a:schemeClr val="tx2"/>
                </a:solidFill>
                <a:latin typeface="+mj-lt"/>
              </a:rPr>
              <a:t>Handlers</a:t>
            </a:r>
          </a:p>
          <a:p>
            <a:pPr>
              <a:lnSpc>
                <a:spcPct val="150000"/>
              </a:lnSpc>
            </a:pPr>
            <a:r>
              <a:rPr lang="en-IN" sz="2400" dirty="0">
                <a:latin typeface="+mj-lt"/>
              </a:rPr>
              <a:t>Currently, the following Azure services have built-in handler support for Event Grid:</a:t>
            </a:r>
          </a:p>
          <a:p>
            <a:pPr marL="342900" indent="-342900">
              <a:lnSpc>
                <a:spcPct val="150000"/>
              </a:lnSpc>
              <a:buFont typeface="Arial" panose="020B0604020202020204" pitchFamily="34" charset="0"/>
              <a:buChar char="•"/>
            </a:pPr>
            <a:r>
              <a:rPr lang="en-IN" sz="2400" dirty="0">
                <a:latin typeface="+mj-lt"/>
              </a:rPr>
              <a:t>Azure Functions</a:t>
            </a:r>
          </a:p>
          <a:p>
            <a:pPr marL="342900" indent="-342900">
              <a:lnSpc>
                <a:spcPct val="150000"/>
              </a:lnSpc>
              <a:buFont typeface="Arial" panose="020B0604020202020204" pitchFamily="34" charset="0"/>
              <a:buChar char="•"/>
            </a:pPr>
            <a:r>
              <a:rPr lang="en-IN" sz="2400" dirty="0">
                <a:latin typeface="+mj-lt"/>
              </a:rPr>
              <a:t>Logic Apps</a:t>
            </a:r>
          </a:p>
          <a:p>
            <a:pPr marL="342900" indent="-342900">
              <a:lnSpc>
                <a:spcPct val="150000"/>
              </a:lnSpc>
              <a:buFont typeface="Arial" panose="020B0604020202020204" pitchFamily="34" charset="0"/>
              <a:buChar char="•"/>
            </a:pPr>
            <a:r>
              <a:rPr lang="en-IN" sz="2400" dirty="0">
                <a:latin typeface="+mj-lt"/>
              </a:rPr>
              <a:t>Azure Automation</a:t>
            </a:r>
          </a:p>
          <a:p>
            <a:pPr marL="342900" indent="-342900">
              <a:lnSpc>
                <a:spcPct val="150000"/>
              </a:lnSpc>
              <a:buFont typeface="Arial" panose="020B0604020202020204" pitchFamily="34" charset="0"/>
              <a:buChar char="•"/>
            </a:pPr>
            <a:r>
              <a:rPr lang="en-IN" sz="2400" dirty="0" err="1">
                <a:latin typeface="+mj-lt"/>
              </a:rPr>
              <a:t>WebHooks</a:t>
            </a:r>
            <a:endParaRPr lang="en-IN" sz="2400" dirty="0">
              <a:latin typeface="+mj-lt"/>
            </a:endParaRPr>
          </a:p>
          <a:p>
            <a:pPr marL="342900" indent="-342900">
              <a:lnSpc>
                <a:spcPct val="150000"/>
              </a:lnSpc>
              <a:buFont typeface="Arial" panose="020B0604020202020204" pitchFamily="34" charset="0"/>
              <a:buChar char="•"/>
            </a:pPr>
            <a:r>
              <a:rPr lang="en-IN" sz="2400" dirty="0">
                <a:latin typeface="+mj-lt"/>
              </a:rPr>
              <a:t>Microsoft Flow</a:t>
            </a:r>
          </a:p>
          <a:p>
            <a:pPr>
              <a:lnSpc>
                <a:spcPct val="150000"/>
              </a:lnSpc>
            </a:pPr>
            <a:r>
              <a:rPr lang="en-IN" sz="2400" b="1" dirty="0">
                <a:latin typeface="+mj-lt"/>
              </a:rPr>
              <a:t>Note : Other Azure services will be added this year.</a:t>
            </a:r>
          </a:p>
        </p:txBody>
      </p:sp>
    </p:spTree>
    <p:extLst>
      <p:ext uri="{BB962C8B-B14F-4D97-AF65-F5344CB8AC3E}">
        <p14:creationId xmlns:p14="http://schemas.microsoft.com/office/powerpoint/2010/main" val="30177192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86C3-55EE-48D1-BF09-95A3DBFC15B4}"/>
              </a:ext>
            </a:extLst>
          </p:cNvPr>
          <p:cNvSpPr>
            <a:spLocks noGrp="1"/>
          </p:cNvSpPr>
          <p:nvPr>
            <p:ph type="title"/>
          </p:nvPr>
        </p:nvSpPr>
        <p:spPr/>
        <p:txBody>
          <a:bodyPr/>
          <a:lstStyle/>
          <a:p>
            <a:r>
              <a:rPr lang="en-IN" dirty="0"/>
              <a:t>Concepts</a:t>
            </a:r>
          </a:p>
        </p:txBody>
      </p:sp>
      <p:sp>
        <p:nvSpPr>
          <p:cNvPr id="3" name="Text Placeholder 2">
            <a:extLst>
              <a:ext uri="{FF2B5EF4-FFF2-40B4-BE49-F238E27FC236}">
                <a16:creationId xmlns:a16="http://schemas.microsoft.com/office/drawing/2014/main" id="{29FD00D9-12F7-4D36-AA84-902C02E4DF46}"/>
              </a:ext>
            </a:extLst>
          </p:cNvPr>
          <p:cNvSpPr>
            <a:spLocks noGrp="1"/>
          </p:cNvSpPr>
          <p:nvPr>
            <p:ph type="body" sz="quarter" idx="10"/>
          </p:nvPr>
        </p:nvSpPr>
        <p:spPr>
          <a:xfrm>
            <a:off x="274638" y="1221157"/>
            <a:ext cx="11887199" cy="4985980"/>
          </a:xfrm>
        </p:spPr>
        <p:txBody>
          <a:bodyPr/>
          <a:lstStyle/>
          <a:p>
            <a:pPr>
              <a:lnSpc>
                <a:spcPct val="150000"/>
              </a:lnSpc>
            </a:pPr>
            <a:r>
              <a:rPr lang="en-IN" sz="2400" dirty="0">
                <a:latin typeface="+mj-lt"/>
              </a:rPr>
              <a:t>There are five concepts in Azure Event Grid that let you get going:</a:t>
            </a:r>
          </a:p>
          <a:p>
            <a:pPr marL="457200" indent="-457200">
              <a:lnSpc>
                <a:spcPct val="150000"/>
              </a:lnSpc>
              <a:buFont typeface="Arial" panose="020B0604020202020204" pitchFamily="34" charset="0"/>
              <a:buChar char="•"/>
            </a:pPr>
            <a:r>
              <a:rPr lang="en-IN" sz="2400" b="1" dirty="0">
                <a:solidFill>
                  <a:schemeClr val="tx2"/>
                </a:solidFill>
                <a:latin typeface="+mj-lt"/>
              </a:rPr>
              <a:t>Events </a:t>
            </a:r>
            <a:r>
              <a:rPr lang="en-IN" sz="2400" dirty="0">
                <a:latin typeface="+mj-lt"/>
              </a:rPr>
              <a:t>- What happened.</a:t>
            </a:r>
          </a:p>
          <a:p>
            <a:pPr marL="457200" indent="-457200">
              <a:lnSpc>
                <a:spcPct val="150000"/>
              </a:lnSpc>
              <a:buFont typeface="Arial" panose="020B0604020202020204" pitchFamily="34" charset="0"/>
              <a:buChar char="•"/>
            </a:pPr>
            <a:r>
              <a:rPr lang="en-IN" sz="2400" b="1" dirty="0">
                <a:solidFill>
                  <a:schemeClr val="tx2"/>
                </a:solidFill>
                <a:latin typeface="+mj-lt"/>
              </a:rPr>
              <a:t>Event sources/publishers </a:t>
            </a:r>
            <a:r>
              <a:rPr lang="en-IN" sz="2400" dirty="0">
                <a:latin typeface="+mj-lt"/>
              </a:rPr>
              <a:t>- Where the event took place.</a:t>
            </a:r>
          </a:p>
          <a:p>
            <a:pPr marL="457200" indent="-457200">
              <a:lnSpc>
                <a:spcPct val="150000"/>
              </a:lnSpc>
              <a:buFont typeface="Arial" panose="020B0604020202020204" pitchFamily="34" charset="0"/>
              <a:buChar char="•"/>
            </a:pPr>
            <a:r>
              <a:rPr lang="en-IN" sz="2400" b="1" dirty="0">
                <a:solidFill>
                  <a:schemeClr val="tx2"/>
                </a:solidFill>
                <a:latin typeface="+mj-lt"/>
              </a:rPr>
              <a:t>Topics</a:t>
            </a:r>
            <a:r>
              <a:rPr lang="en-IN" sz="2400" dirty="0">
                <a:latin typeface="+mj-lt"/>
              </a:rPr>
              <a:t> - The endpoint where publishers send events.</a:t>
            </a:r>
          </a:p>
          <a:p>
            <a:pPr marL="457200" indent="-457200">
              <a:lnSpc>
                <a:spcPct val="150000"/>
              </a:lnSpc>
              <a:buFont typeface="Arial" panose="020B0604020202020204" pitchFamily="34" charset="0"/>
              <a:buChar char="•"/>
            </a:pPr>
            <a:r>
              <a:rPr lang="en-IN" sz="2400" b="1" dirty="0">
                <a:solidFill>
                  <a:schemeClr val="tx2"/>
                </a:solidFill>
                <a:latin typeface="+mj-lt"/>
              </a:rPr>
              <a:t>Event subscriptions </a:t>
            </a:r>
            <a:r>
              <a:rPr lang="en-IN" sz="2400" dirty="0">
                <a:latin typeface="+mj-lt"/>
              </a:rPr>
              <a:t>- The endpoint or built-in mechanism to route events, sometimes to multiple handlers. Subscriptions are also used by handlers to intelligently filter incoming events.</a:t>
            </a:r>
          </a:p>
          <a:p>
            <a:pPr marL="457200" indent="-457200">
              <a:lnSpc>
                <a:spcPct val="150000"/>
              </a:lnSpc>
              <a:buFont typeface="Arial" panose="020B0604020202020204" pitchFamily="34" charset="0"/>
              <a:buChar char="•"/>
            </a:pPr>
            <a:r>
              <a:rPr lang="en-IN" sz="2400" b="1" dirty="0">
                <a:solidFill>
                  <a:schemeClr val="tx2"/>
                </a:solidFill>
                <a:latin typeface="+mj-lt"/>
              </a:rPr>
              <a:t>Event handlers </a:t>
            </a:r>
            <a:r>
              <a:rPr lang="en-IN" sz="2400" dirty="0">
                <a:latin typeface="+mj-lt"/>
              </a:rPr>
              <a:t>- The app or service reacting to the event.</a:t>
            </a:r>
          </a:p>
        </p:txBody>
      </p:sp>
    </p:spTree>
    <p:extLst>
      <p:ext uri="{BB962C8B-B14F-4D97-AF65-F5344CB8AC3E}">
        <p14:creationId xmlns:p14="http://schemas.microsoft.com/office/powerpoint/2010/main" val="2356986227"/>
      </p:ext>
    </p:extLst>
  </p:cSld>
  <p:clrMapOvr>
    <a:masterClrMapping/>
  </p:clrMapOvr>
  <p:transition>
    <p:fade/>
  </p:transition>
</p:sld>
</file>

<file path=ppt/theme/theme1.xml><?xml version="1.0" encoding="utf-8"?>
<a:theme xmlns:a="http://schemas.openxmlformats.org/drawingml/2006/main" name="Connect_2016_Template_Light">
  <a:themeElements>
    <a:clrScheme name="Custom 2">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1FF4E5EF-A7EE-42D8-BBEA-D087044C36FF}"/>
    </a:ext>
  </a:extLst>
</a:theme>
</file>

<file path=ppt/theme/theme2.xml><?xml version="1.0" encoding="utf-8"?>
<a:theme xmlns:a="http://schemas.openxmlformats.org/drawingml/2006/main" name="Connect_2016_Template_Dark">
  <a:themeElements>
    <a:clrScheme name="Custom 1">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00BCF2"/>
      </a:accent5>
      <a:accent6>
        <a:srgbClr val="737373"/>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C3BAF28A-4E63-4DB5-8E37-36491662522A}"/>
    </a:ext>
  </a:extLst>
</a:theme>
</file>

<file path=ppt/theme/theme3.xml><?xml version="1.0" encoding="utf-8"?>
<a:theme xmlns:a="http://schemas.openxmlformats.org/drawingml/2006/main" name="Generic Content">
  <a:themeElements>
    <a:clrScheme name="Cloud Campaign">
      <a:dk1>
        <a:srgbClr val="616161"/>
      </a:dk1>
      <a:lt1>
        <a:sysClr val="window" lastClr="FFFFFF"/>
      </a:lt1>
      <a:dk2>
        <a:srgbClr val="341547"/>
      </a:dk2>
      <a:lt2>
        <a:srgbClr val="541868"/>
      </a:lt2>
      <a:accent1>
        <a:srgbClr val="8A3986"/>
      </a:accent1>
      <a:accent2>
        <a:srgbClr val="2FAFE9"/>
      </a:accent2>
      <a:accent3>
        <a:srgbClr val="1B5CA9"/>
      </a:accent3>
      <a:accent4>
        <a:srgbClr val="F8C710"/>
      </a:accent4>
      <a:accent5>
        <a:srgbClr val="F17719"/>
      </a:accent5>
      <a:accent6>
        <a:srgbClr val="D52D1A"/>
      </a:accent6>
      <a:hlink>
        <a:srgbClr val="1B5CA9"/>
      </a:hlink>
      <a:folHlink>
        <a:srgbClr val="61625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B4F816B8-EA9C-41C8-8CE0-884B13230C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1399</Words>
  <Application>Microsoft Office PowerPoint</Application>
  <PresentationFormat>Custom</PresentationFormat>
  <Paragraphs>154</Paragraphs>
  <Slides>22</Slides>
  <Notes>11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Consolas</vt:lpstr>
      <vt:lpstr>Segoe UI</vt:lpstr>
      <vt:lpstr>Segoe UI Light</vt:lpstr>
      <vt:lpstr>Wingdings</vt:lpstr>
      <vt:lpstr>Connect_2016_Template_Light</vt:lpstr>
      <vt:lpstr>Connect_2016_Template_Dark</vt:lpstr>
      <vt:lpstr>Generic Content</vt:lpstr>
      <vt:lpstr>Exploring Azure Event Grid</vt:lpstr>
      <vt:lpstr>Agenda  </vt:lpstr>
      <vt:lpstr>What is Serverless computing?</vt:lpstr>
      <vt:lpstr>Serverless Components in Azure</vt:lpstr>
      <vt:lpstr>What is Azure Event Grid?</vt:lpstr>
      <vt:lpstr>Event Grid</vt:lpstr>
      <vt:lpstr>Built-in Publisher &amp; Handler integration </vt:lpstr>
      <vt:lpstr>Built-in publisher and handler integration </vt:lpstr>
      <vt:lpstr>Concepts</vt:lpstr>
      <vt:lpstr>Capabilities</vt:lpstr>
      <vt:lpstr>Capabilities - Cont</vt:lpstr>
      <vt:lpstr>What can we do with Event Grid?</vt:lpstr>
      <vt:lpstr>What can we do with Event Grid?</vt:lpstr>
      <vt:lpstr>What can we do with Event Grid?</vt:lpstr>
      <vt:lpstr>Service Bus  vs Event Grid</vt:lpstr>
      <vt:lpstr>Event Grid  vs Logic Apps and Event Hubs</vt:lpstr>
      <vt:lpstr>How much does Event Grid cost?</vt:lpstr>
      <vt:lpstr>PowerPoint Presentation</vt:lpstr>
      <vt:lpstr>Demo - Monitor VM changes with logic apps</vt:lpstr>
      <vt:lpstr>PowerPoint Presentation</vt:lpstr>
      <vt:lpstr>Resources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2016-11-11T17:12:51Z</dcterms:created>
  <dcterms:modified xsi:type="dcterms:W3CDTF">2017-10-05T13:42:45Z</dcterms:modified>
  <cp:category/>
</cp:coreProperties>
</file>