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40"/>
  </p:notesMasterIdLst>
  <p:handoutMasterIdLst>
    <p:handoutMasterId r:id="rId41"/>
  </p:handoutMasterIdLst>
  <p:sldIdLst>
    <p:sldId id="1367" r:id="rId4"/>
    <p:sldId id="1502" r:id="rId5"/>
    <p:sldId id="1520" r:id="rId6"/>
    <p:sldId id="1504" r:id="rId7"/>
    <p:sldId id="1521" r:id="rId8"/>
    <p:sldId id="1522" r:id="rId9"/>
    <p:sldId id="1523" r:id="rId10"/>
    <p:sldId id="1524" r:id="rId11"/>
    <p:sldId id="1525" r:id="rId12"/>
    <p:sldId id="1526" r:id="rId13"/>
    <p:sldId id="1507" r:id="rId14"/>
    <p:sldId id="1512" r:id="rId15"/>
    <p:sldId id="1508" r:id="rId16"/>
    <p:sldId id="1513" r:id="rId17"/>
    <p:sldId id="1509" r:id="rId18"/>
    <p:sldId id="1514" r:id="rId19"/>
    <p:sldId id="1515" r:id="rId20"/>
    <p:sldId id="1518" r:id="rId21"/>
    <p:sldId id="1517" r:id="rId22"/>
    <p:sldId id="1516" r:id="rId23"/>
    <p:sldId id="1528" r:id="rId24"/>
    <p:sldId id="1527" r:id="rId25"/>
    <p:sldId id="1529" r:id="rId26"/>
    <p:sldId id="1530" r:id="rId27"/>
    <p:sldId id="1531" r:id="rId28"/>
    <p:sldId id="1532" r:id="rId29"/>
    <p:sldId id="1506" r:id="rId30"/>
    <p:sldId id="1510" r:id="rId31"/>
    <p:sldId id="1533" r:id="rId32"/>
    <p:sldId id="1534" r:id="rId33"/>
    <p:sldId id="1540" r:id="rId34"/>
    <p:sldId id="1539" r:id="rId35"/>
    <p:sldId id="1537" r:id="rId36"/>
    <p:sldId id="1541" r:id="rId37"/>
    <p:sldId id="1536" r:id="rId38"/>
    <p:sldId id="1538"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502"/>
            <p14:sldId id="1520"/>
            <p14:sldId id="1504"/>
            <p14:sldId id="1521"/>
            <p14:sldId id="1522"/>
            <p14:sldId id="1523"/>
            <p14:sldId id="1524"/>
            <p14:sldId id="1525"/>
            <p14:sldId id="1526"/>
            <p14:sldId id="1507"/>
            <p14:sldId id="1512"/>
            <p14:sldId id="1508"/>
            <p14:sldId id="1513"/>
            <p14:sldId id="1509"/>
            <p14:sldId id="1514"/>
            <p14:sldId id="1515"/>
            <p14:sldId id="1518"/>
            <p14:sldId id="1517"/>
            <p14:sldId id="1516"/>
            <p14:sldId id="1528"/>
            <p14:sldId id="1527"/>
            <p14:sldId id="1529"/>
            <p14:sldId id="1530"/>
            <p14:sldId id="1531"/>
            <p14:sldId id="1532"/>
            <p14:sldId id="1506"/>
            <p14:sldId id="1510"/>
            <p14:sldId id="1533"/>
            <p14:sldId id="1534"/>
            <p14:sldId id="1540"/>
            <p14:sldId id="1539"/>
            <p14:sldId id="1537"/>
            <p14:sldId id="1541"/>
            <p14:sldId id="1536"/>
            <p14:sldId id="153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32145A"/>
    <a:srgbClr val="008272"/>
    <a:srgbClr val="000000"/>
    <a:srgbClr val="592C8C"/>
    <a:srgbClr val="505050"/>
    <a:srgbClr val="00BCF2"/>
    <a:srgbClr val="D2D2D2"/>
    <a:srgbClr val="5C2D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8229" autoAdjust="0"/>
  </p:normalViewPr>
  <p:slideViewPr>
    <p:cSldViewPr>
      <p:cViewPr varScale="1">
        <p:scale>
          <a:sx n="88" d="100"/>
          <a:sy n="88" d="100"/>
        </p:scale>
        <p:origin x="1356" y="66"/>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8/8/2017 2:27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8/8/2017 2:27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06785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79822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87630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26895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281322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83979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099933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57532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3997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45608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917310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4235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313414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879551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98172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30910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0657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02204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11811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7078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8216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128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06927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5062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683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2" name="Picture 1"/>
          <p:cNvPicPr>
            <a:picLocks noChangeAspect="1"/>
          </p:cNvPicPr>
          <p:nvPr userDrawn="1"/>
        </p:nvPicPr>
        <p:blipFill>
          <a:blip r:embed="rId3"/>
          <a:stretch>
            <a:fillRect/>
          </a:stretch>
        </p:blipFill>
        <p:spPr>
          <a:xfrm>
            <a:off x="97996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training.docker.com/" TargetMode="External"/><Relationship Id="rId7" Type="http://schemas.openxmlformats.org/officeDocument/2006/relationships/hyperlink" Target="https://www.mva.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hyperlink" Target="https://www.pluralsight.com/" TargetMode="External"/><Relationship Id="rId5" Type="http://schemas.openxmlformats.org/officeDocument/2006/relationships/hyperlink" Target="https://hackr.io/tutorials/learn-docker" TargetMode="External"/><Relationship Id="rId4" Type="http://schemas.openxmlformats.org/officeDocument/2006/relationships/hyperlink" Target="https://docs.docker.com/engine/getstarte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1237" y="2278062"/>
            <a:ext cx="7696200" cy="990600"/>
          </a:xfrm>
        </p:spPr>
        <p:txBody>
          <a:bodyPr/>
          <a:lstStyle/>
          <a:p>
            <a:pPr algn="ctr"/>
            <a:r>
              <a:rPr lang="en-IN" sz="6600" b="1" dirty="0"/>
              <a:t>Fundamentals</a:t>
            </a:r>
            <a:br>
              <a:rPr lang="en-IN" sz="6600" b="1" dirty="0"/>
            </a:br>
            <a:r>
              <a:rPr lang="en-IN" sz="6600" b="1" dirty="0"/>
              <a:t>              </a:t>
            </a:r>
            <a:r>
              <a:rPr lang="en-IN" sz="2800" b="1" dirty="0"/>
              <a:t>02.03.2017</a:t>
            </a:r>
            <a:endParaRPr lang="en-US" sz="6600" b="1" dirty="0"/>
          </a:p>
        </p:txBody>
      </p:sp>
      <p:sp>
        <p:nvSpPr>
          <p:cNvPr id="2" name="Text Placeholder 1"/>
          <p:cNvSpPr>
            <a:spLocks noGrp="1"/>
          </p:cNvSpPr>
          <p:nvPr>
            <p:ph type="body" sz="quarter" idx="12"/>
          </p:nvPr>
        </p:nvSpPr>
        <p:spPr>
          <a:xfrm>
            <a:off x="554037" y="4183062"/>
            <a:ext cx="5664200" cy="1828007"/>
          </a:xfrm>
        </p:spPr>
        <p:txBody>
          <a:bodyPr/>
          <a:lstStyle/>
          <a:p>
            <a:pPr>
              <a:lnSpc>
                <a:spcPct val="150000"/>
              </a:lnSpc>
            </a:pPr>
            <a:r>
              <a:rPr lang="en-IN" b="1" dirty="0"/>
              <a:t>Sunny Sharma</a:t>
            </a:r>
          </a:p>
          <a:p>
            <a:pPr>
              <a:lnSpc>
                <a:spcPct val="150000"/>
              </a:lnSpc>
            </a:pPr>
            <a:r>
              <a:rPr lang="en-IN" sz="2000" b="1" dirty="0"/>
              <a:t>Microsoft MVP</a:t>
            </a:r>
          </a:p>
          <a:p>
            <a:pPr>
              <a:lnSpc>
                <a:spcPct val="150000"/>
              </a:lnSpc>
            </a:pPr>
            <a:r>
              <a:rPr lang="en-IN" sz="2000" b="1" dirty="0"/>
              <a:t>@sunny_delhi</a:t>
            </a:r>
          </a:p>
        </p:txBody>
      </p:sp>
      <p:pic>
        <p:nvPicPr>
          <p:cNvPr id="6" name="Picture 5"/>
          <p:cNvPicPr>
            <a:picLocks noChangeAspect="1"/>
          </p:cNvPicPr>
          <p:nvPr/>
        </p:nvPicPr>
        <p:blipFill>
          <a:blip r:embed="rId3"/>
          <a:stretch>
            <a:fillRect/>
          </a:stretch>
        </p:blipFill>
        <p:spPr>
          <a:xfrm>
            <a:off x="1798637" y="380955"/>
            <a:ext cx="7301328" cy="2509694"/>
          </a:xfrm>
          <a:prstGeom prst="rect">
            <a:avLst/>
          </a:prstGeom>
        </p:spPr>
      </p:pic>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pic>
        <p:nvPicPr>
          <p:cNvPr id="3" name="Picture 2"/>
          <p:cNvPicPr>
            <a:picLocks noChangeAspect="1"/>
          </p:cNvPicPr>
          <p:nvPr/>
        </p:nvPicPr>
        <p:blipFill>
          <a:blip r:embed="rId3"/>
          <a:stretch>
            <a:fillRect/>
          </a:stretch>
        </p:blipFill>
        <p:spPr>
          <a:xfrm>
            <a:off x="960437" y="1212849"/>
            <a:ext cx="9912883" cy="5561013"/>
          </a:xfrm>
          <a:prstGeom prst="rect">
            <a:avLst/>
          </a:prstGeom>
        </p:spPr>
      </p:pic>
    </p:spTree>
    <p:extLst>
      <p:ext uri="{BB962C8B-B14F-4D97-AF65-F5344CB8AC3E}">
        <p14:creationId xmlns:p14="http://schemas.microsoft.com/office/powerpoint/2010/main" val="11013546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301542" y="1344058"/>
            <a:ext cx="3835757" cy="961718"/>
          </a:xfrm>
          <a:solidFill>
            <a:srgbClr val="0078D7"/>
          </a:solidFill>
        </p:spPr>
        <p:txBody>
          <a:bodyPr/>
          <a:lstStyle/>
          <a:p>
            <a:pPr algn="ctr">
              <a:lnSpc>
                <a:spcPct val="150000"/>
              </a:lnSpc>
            </a:pPr>
            <a:r>
              <a:rPr lang="en-IN" dirty="0">
                <a:solidFill>
                  <a:schemeClr val="bg1"/>
                </a:solidFill>
                <a:latin typeface="+mj-lt"/>
              </a:rPr>
              <a:t>Docker Engine</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228320" y="2584071"/>
            <a:ext cx="9982200" cy="285308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rPr>
              <a:t>The Docker project as a whole, which is a platform for developers and sysadmins to develop, ship, and run applications</a:t>
            </a:r>
            <a:br>
              <a:rPr lang="en-IN" sz="2400" dirty="0">
                <a:gradFill>
                  <a:gsLst>
                    <a:gs pos="2917">
                      <a:schemeClr val="tx1"/>
                    </a:gs>
                    <a:gs pos="30000">
                      <a:schemeClr val="tx1"/>
                    </a:gs>
                  </a:gsLst>
                  <a:lin ang="5400000" scaled="0"/>
                </a:gradFill>
              </a:rPr>
            </a:b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rPr>
              <a:t>The </a:t>
            </a:r>
            <a:r>
              <a:rPr lang="en-IN" sz="2400" dirty="0" err="1">
                <a:gradFill>
                  <a:gsLst>
                    <a:gs pos="2917">
                      <a:schemeClr val="tx1"/>
                    </a:gs>
                    <a:gs pos="30000">
                      <a:schemeClr val="tx1"/>
                    </a:gs>
                  </a:gsLst>
                  <a:lin ang="5400000" scaled="0"/>
                </a:gradFill>
              </a:rPr>
              <a:t>docker</a:t>
            </a:r>
            <a:r>
              <a:rPr lang="en-IN" sz="2400" dirty="0">
                <a:gradFill>
                  <a:gsLst>
                    <a:gs pos="2917">
                      <a:schemeClr val="tx1"/>
                    </a:gs>
                    <a:gs pos="30000">
                      <a:schemeClr val="tx1"/>
                    </a:gs>
                  </a:gsLst>
                  <a:lin ang="5400000" scaled="0"/>
                </a:gradFill>
              </a:rPr>
              <a:t> daemon process running on the host which manages images and containers</a:t>
            </a:r>
          </a:p>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rPr>
              <a:t>Docker Engine = Docker </a:t>
            </a:r>
            <a:r>
              <a:rPr lang="en-IN" sz="2400" dirty="0" err="1">
                <a:gradFill>
                  <a:gsLst>
                    <a:gs pos="2917">
                      <a:schemeClr val="tx1"/>
                    </a:gs>
                    <a:gs pos="30000">
                      <a:schemeClr val="tx1"/>
                    </a:gs>
                  </a:gsLst>
                  <a:lin ang="5400000" scaled="0"/>
                </a:gradFill>
              </a:rPr>
              <a:t>Deamon</a:t>
            </a:r>
            <a:r>
              <a:rPr lang="en-IN" sz="2400" dirty="0">
                <a:gradFill>
                  <a:gsLst>
                    <a:gs pos="2917">
                      <a:schemeClr val="tx1"/>
                    </a:gs>
                    <a:gs pos="30000">
                      <a:schemeClr val="tx1"/>
                    </a:gs>
                  </a:gsLst>
                  <a:lin ang="5400000" scaled="0"/>
                </a:gradFill>
              </a:rPr>
              <a:t> + Docker CLI</a:t>
            </a:r>
          </a:p>
          <a:p>
            <a:pPr>
              <a:lnSpc>
                <a:spcPct val="90000"/>
              </a:lnSpc>
              <a:spcAft>
                <a:spcPts val="600"/>
              </a:spcAft>
            </a:pPr>
            <a:endParaRPr lang="en-IN"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07098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solidFill>
                  <a:srgbClr val="0078D7"/>
                </a:solidFill>
              </a:rPr>
              <a:t>Docker – Basic Terms</a:t>
            </a:r>
            <a:endParaRPr lang="en-IN" dirty="0"/>
          </a:p>
        </p:txBody>
      </p:sp>
      <p:sp>
        <p:nvSpPr>
          <p:cNvPr id="3" name="Text Placeholder 4"/>
          <p:cNvSpPr>
            <a:spLocks noGrp="1"/>
          </p:cNvSpPr>
          <p:nvPr>
            <p:ph type="body" sz="quarter" idx="10"/>
          </p:nvPr>
        </p:nvSpPr>
        <p:spPr>
          <a:xfrm>
            <a:off x="4535175" y="1474551"/>
            <a:ext cx="3368492" cy="946413"/>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Container</a:t>
            </a:r>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6" name="TextBox 5"/>
          <p:cNvSpPr txBox="1"/>
          <p:nvPr/>
        </p:nvSpPr>
        <p:spPr>
          <a:xfrm>
            <a:off x="1521516" y="2682666"/>
            <a:ext cx="9395810" cy="317317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container is a runtime instance of a </a:t>
            </a:r>
            <a:r>
              <a:rPr lang="en-IN" sz="3000" dirty="0" err="1">
                <a:gradFill>
                  <a:gsLst>
                    <a:gs pos="2917">
                      <a:schemeClr val="tx1"/>
                    </a:gs>
                    <a:gs pos="30000">
                      <a:schemeClr val="tx1"/>
                    </a:gs>
                  </a:gsLst>
                  <a:lin ang="5400000" scaled="0"/>
                </a:gradFill>
                <a:latin typeface="+mj-lt"/>
              </a:rPr>
              <a:t>docker</a:t>
            </a:r>
            <a:r>
              <a:rPr lang="en-IN" sz="3000" dirty="0">
                <a:gradFill>
                  <a:gsLst>
                    <a:gs pos="2917">
                      <a:schemeClr val="tx1"/>
                    </a:gs>
                    <a:gs pos="30000">
                      <a:schemeClr val="tx1"/>
                    </a:gs>
                  </a:gsLst>
                  <a:lin ang="5400000" scaled="0"/>
                </a:gradFill>
                <a:latin typeface="+mj-lt"/>
              </a:rPr>
              <a:t> image</a:t>
            </a:r>
          </a:p>
          <a:p>
            <a:pPr marL="457200" indent="-457200">
              <a:lnSpc>
                <a:spcPct val="90000"/>
              </a:lnSpc>
              <a:spcAft>
                <a:spcPts val="600"/>
              </a:spcAft>
              <a:buFont typeface="Arial" panose="020B0604020202020204" pitchFamily="34" charset="0"/>
              <a:buChar char="•"/>
            </a:pPr>
            <a:endParaRPr lang="en-IN" sz="3000" dirty="0">
              <a:gradFill>
                <a:gsLst>
                  <a:gs pos="2917">
                    <a:schemeClr val="tx1"/>
                  </a:gs>
                  <a:gs pos="30000">
                    <a:schemeClr val="tx1"/>
                  </a:gs>
                </a:gsLst>
                <a:lin ang="5400000" scaled="0"/>
              </a:gradFill>
              <a:latin typeface="+mj-lt"/>
            </a:endParaRP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Docker container consists of</a:t>
            </a:r>
          </a:p>
          <a:p>
            <a:pPr marL="809271" lvl="1"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Docker image</a:t>
            </a:r>
          </a:p>
          <a:p>
            <a:pPr marL="809271" lvl="1"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Execution environment</a:t>
            </a:r>
          </a:p>
          <a:p>
            <a:pPr marL="809271" lvl="1"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standard set of instructions</a:t>
            </a:r>
          </a:p>
        </p:txBody>
      </p:sp>
    </p:spTree>
    <p:extLst>
      <p:ext uri="{BB962C8B-B14F-4D97-AF65-F5344CB8AC3E}">
        <p14:creationId xmlns:p14="http://schemas.microsoft.com/office/powerpoint/2010/main" val="3354176098"/>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839975" y="1424649"/>
            <a:ext cx="2758892" cy="946413"/>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Node</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593978" y="2871023"/>
            <a:ext cx="9982200" cy="62786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a:lnSpc>
                <a:spcPct val="90000"/>
              </a:lnSpc>
              <a:spcAft>
                <a:spcPts val="600"/>
              </a:spcAft>
            </a:pPr>
            <a:r>
              <a:rPr lang="en-IN" sz="2400" dirty="0">
                <a:gradFill>
                  <a:gsLst>
                    <a:gs pos="2917">
                      <a:schemeClr val="tx1"/>
                    </a:gs>
                    <a:gs pos="30000">
                      <a:schemeClr val="tx1"/>
                    </a:gs>
                  </a:gsLst>
                  <a:lin ang="5400000" scaled="0"/>
                </a:gradFill>
              </a:rPr>
              <a:t>A node is an instance of the Docker engine participating in the swarm</a:t>
            </a:r>
          </a:p>
        </p:txBody>
      </p:sp>
    </p:spTree>
    <p:extLst>
      <p:ext uri="{BB962C8B-B14F-4D97-AF65-F5344CB8AC3E}">
        <p14:creationId xmlns:p14="http://schemas.microsoft.com/office/powerpoint/2010/main" val="31529986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876891" y="1429152"/>
            <a:ext cx="2911292" cy="946413"/>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Swarm</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582862"/>
            <a:ext cx="9982200" cy="112646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a:lnSpc>
                <a:spcPct val="90000"/>
              </a:lnSpc>
              <a:spcAft>
                <a:spcPts val="600"/>
              </a:spcAft>
            </a:pPr>
            <a:r>
              <a:rPr lang="en-IN" sz="3000" dirty="0">
                <a:gradFill>
                  <a:gsLst>
                    <a:gs pos="2917">
                      <a:schemeClr val="tx1"/>
                    </a:gs>
                    <a:gs pos="30000">
                      <a:schemeClr val="tx1"/>
                    </a:gs>
                  </a:gsLst>
                  <a:lin ang="5400000" scaled="0"/>
                </a:gradFill>
                <a:latin typeface="+mj-lt"/>
              </a:rPr>
              <a:t>A </a:t>
            </a:r>
            <a:r>
              <a:rPr lang="en-IN" sz="3000" b="1" dirty="0">
                <a:gradFill>
                  <a:gsLst>
                    <a:gs pos="2917">
                      <a:schemeClr val="tx1"/>
                    </a:gs>
                    <a:gs pos="30000">
                      <a:schemeClr val="tx1"/>
                    </a:gs>
                  </a:gsLst>
                  <a:lin ang="5400000" scaled="0"/>
                </a:gradFill>
                <a:latin typeface="+mj-lt"/>
              </a:rPr>
              <a:t>swarm</a:t>
            </a:r>
            <a:r>
              <a:rPr lang="en-IN" sz="3000" dirty="0">
                <a:gradFill>
                  <a:gsLst>
                    <a:gs pos="2917">
                      <a:schemeClr val="tx1"/>
                    </a:gs>
                    <a:gs pos="30000">
                      <a:schemeClr val="tx1"/>
                    </a:gs>
                  </a:gsLst>
                  <a:lin ang="5400000" scaled="0"/>
                </a:gradFill>
                <a:latin typeface="+mj-lt"/>
              </a:rPr>
              <a:t> is a cluster of Docker engines, or nodes, where you deploy services.</a:t>
            </a:r>
          </a:p>
        </p:txBody>
      </p:sp>
    </p:spTree>
    <p:extLst>
      <p:ext uri="{BB962C8B-B14F-4D97-AF65-F5344CB8AC3E}">
        <p14:creationId xmlns:p14="http://schemas.microsoft.com/office/powerpoint/2010/main" val="30701334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139048" y="1446258"/>
            <a:ext cx="4160746" cy="946413"/>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Docker For Mac</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582862"/>
            <a:ext cx="9982200" cy="294234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Docker development environment designed specifically for the Mac.</a:t>
            </a:r>
          </a:p>
          <a:p>
            <a:pPr marL="342900"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Native Mac application, uses macOS Hypervisor framework, networking and filesystem.</a:t>
            </a:r>
          </a:p>
          <a:p>
            <a:pPr marL="342900"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Best solution if you want to build, debug, test, package, and ship Dockerized applications on a Mac.</a:t>
            </a:r>
          </a:p>
        </p:txBody>
      </p:sp>
    </p:spTree>
    <p:extLst>
      <p:ext uri="{BB962C8B-B14F-4D97-AF65-F5344CB8AC3E}">
        <p14:creationId xmlns:p14="http://schemas.microsoft.com/office/powerpoint/2010/main" val="36198557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139047" y="1446258"/>
            <a:ext cx="4441389" cy="946413"/>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Docker For Windows</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582862"/>
            <a:ext cx="9982200" cy="328089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Docker development environment designed specifically for Windows 10 systems that support Microsoft Hyper-V.</a:t>
            </a:r>
            <a:br>
              <a:rPr lang="en-IN" sz="3000" dirty="0">
                <a:gradFill>
                  <a:gsLst>
                    <a:gs pos="2917">
                      <a:schemeClr val="tx1"/>
                    </a:gs>
                    <a:gs pos="30000">
                      <a:schemeClr val="tx1"/>
                    </a:gs>
                  </a:gsLst>
                  <a:lin ang="5400000" scaled="0"/>
                </a:gradFill>
                <a:latin typeface="+mj-lt"/>
              </a:rPr>
            </a:br>
            <a:endParaRPr lang="en-IN" sz="30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It works with Windows Server 2016, and gives you the ability to set up and run Windows containers as well as the standard Linux containers, with an option to switch between the two.</a:t>
            </a:r>
          </a:p>
        </p:txBody>
      </p:sp>
    </p:spTree>
    <p:extLst>
      <p:ext uri="{BB962C8B-B14F-4D97-AF65-F5344CB8AC3E}">
        <p14:creationId xmlns:p14="http://schemas.microsoft.com/office/powerpoint/2010/main" val="613535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139047" y="1446258"/>
            <a:ext cx="4441389" cy="851772"/>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Docker Hub</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669698"/>
            <a:ext cx="9982200" cy="112646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a:lnSpc>
                <a:spcPct val="90000"/>
              </a:lnSpc>
              <a:spcAft>
                <a:spcPts val="600"/>
              </a:spcAft>
            </a:pPr>
            <a:r>
              <a:rPr lang="en-IN" sz="3000" dirty="0">
                <a:gradFill>
                  <a:gsLst>
                    <a:gs pos="2917">
                      <a:schemeClr val="tx1"/>
                    </a:gs>
                    <a:gs pos="30000">
                      <a:schemeClr val="tx1"/>
                    </a:gs>
                  </a:gsLst>
                  <a:lin ang="5400000" scaled="0"/>
                </a:gradFill>
                <a:latin typeface="+mj-lt"/>
              </a:rPr>
              <a:t>Docker Hub is a cloud hosted service from Docker that provides registry capabilities for public and private content</a:t>
            </a:r>
          </a:p>
        </p:txBody>
      </p:sp>
    </p:spTree>
    <p:extLst>
      <p:ext uri="{BB962C8B-B14F-4D97-AF65-F5344CB8AC3E}">
        <p14:creationId xmlns:p14="http://schemas.microsoft.com/office/powerpoint/2010/main" val="19682033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139047" y="1446258"/>
            <a:ext cx="4441389" cy="851772"/>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Docker Registry</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669698"/>
            <a:ext cx="9982200" cy="203440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Registry is a hosted service containing repositories of </a:t>
            </a:r>
            <a:r>
              <a:rPr lang="en-IN" sz="3000" dirty="0" err="1">
                <a:gradFill>
                  <a:gsLst>
                    <a:gs pos="2917">
                      <a:schemeClr val="tx1"/>
                    </a:gs>
                    <a:gs pos="30000">
                      <a:schemeClr val="tx1"/>
                    </a:gs>
                  </a:gsLst>
                  <a:lin ang="5400000" scaled="0"/>
                </a:gradFill>
                <a:latin typeface="+mj-lt"/>
              </a:rPr>
              <a:t>docker</a:t>
            </a:r>
            <a:r>
              <a:rPr lang="en-IN" sz="3000" dirty="0">
                <a:gradFill>
                  <a:gsLst>
                    <a:gs pos="2917">
                      <a:schemeClr val="tx1"/>
                    </a:gs>
                    <a:gs pos="30000">
                      <a:schemeClr val="tx1"/>
                    </a:gs>
                  </a:gsLst>
                  <a:lin ang="5400000" scaled="0"/>
                </a:gradFill>
                <a:latin typeface="+mj-lt"/>
              </a:rPr>
              <a:t> images</a:t>
            </a: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The default registry can be accessed using a browser at </a:t>
            </a:r>
            <a:r>
              <a:rPr lang="en-IN" sz="3000" b="1" dirty="0">
                <a:gradFill>
                  <a:gsLst>
                    <a:gs pos="2917">
                      <a:schemeClr val="tx1"/>
                    </a:gs>
                    <a:gs pos="30000">
                      <a:schemeClr val="tx1"/>
                    </a:gs>
                  </a:gsLst>
                  <a:lin ang="5400000" scaled="0"/>
                </a:gradFill>
                <a:latin typeface="+mj-lt"/>
              </a:rPr>
              <a:t>Docker Hub </a:t>
            </a:r>
            <a:r>
              <a:rPr lang="en-IN" sz="3000" dirty="0">
                <a:gradFill>
                  <a:gsLst>
                    <a:gs pos="2917">
                      <a:schemeClr val="tx1"/>
                    </a:gs>
                    <a:gs pos="30000">
                      <a:schemeClr val="tx1"/>
                    </a:gs>
                  </a:gsLst>
                  <a:lin ang="5400000" scaled="0"/>
                </a:gradFill>
                <a:latin typeface="+mj-lt"/>
              </a:rPr>
              <a:t>or using the </a:t>
            </a:r>
            <a:r>
              <a:rPr lang="en-IN" sz="3000" dirty="0" err="1">
                <a:gradFill>
                  <a:gsLst>
                    <a:gs pos="2917">
                      <a:schemeClr val="tx1"/>
                    </a:gs>
                    <a:gs pos="30000">
                      <a:schemeClr val="tx1"/>
                    </a:gs>
                  </a:gsLst>
                  <a:lin ang="5400000" scaled="0"/>
                </a:gradFill>
                <a:latin typeface="+mj-lt"/>
              </a:rPr>
              <a:t>docker</a:t>
            </a:r>
            <a:r>
              <a:rPr lang="en-IN" sz="3000" dirty="0">
                <a:gradFill>
                  <a:gsLst>
                    <a:gs pos="2917">
                      <a:schemeClr val="tx1"/>
                    </a:gs>
                    <a:gs pos="30000">
                      <a:schemeClr val="tx1"/>
                    </a:gs>
                  </a:gsLst>
                  <a:lin ang="5400000" scaled="0"/>
                </a:gradFill>
                <a:latin typeface="+mj-lt"/>
              </a:rPr>
              <a:t> search command</a:t>
            </a:r>
          </a:p>
        </p:txBody>
      </p:sp>
    </p:spTree>
    <p:extLst>
      <p:ext uri="{BB962C8B-B14F-4D97-AF65-F5344CB8AC3E}">
        <p14:creationId xmlns:p14="http://schemas.microsoft.com/office/powerpoint/2010/main" val="31107447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139047" y="1446258"/>
            <a:ext cx="4441389" cy="851772"/>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Docker Image</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669698"/>
            <a:ext cx="9982200" cy="161890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union of layered filesystems stacked on top of each other. </a:t>
            </a: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An image does not have state and it never changes</a:t>
            </a:r>
          </a:p>
        </p:txBody>
      </p:sp>
    </p:spTree>
    <p:extLst>
      <p:ext uri="{BB962C8B-B14F-4D97-AF65-F5344CB8AC3E}">
        <p14:creationId xmlns:p14="http://schemas.microsoft.com/office/powerpoint/2010/main" val="39813075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655637" y="1439862"/>
            <a:ext cx="5257800" cy="2723823"/>
          </a:xfrm>
        </p:spPr>
        <p:txBody>
          <a:bodyPr/>
          <a:lstStyle/>
          <a:p>
            <a:pPr marL="342900" indent="-342900">
              <a:lnSpc>
                <a:spcPct val="150000"/>
              </a:lnSpc>
              <a:buFont typeface="Wingdings" panose="05000000000000000000" pitchFamily="2" charset="2"/>
              <a:buChar char="§"/>
            </a:pPr>
            <a:r>
              <a:rPr lang="en-IN" sz="2500" dirty="0">
                <a:solidFill>
                  <a:schemeClr val="tx1">
                    <a:lumMod val="75000"/>
                  </a:schemeClr>
                </a:solidFill>
                <a:latin typeface="+mn-lt"/>
              </a:rPr>
              <a:t>What is Docker?</a:t>
            </a:r>
          </a:p>
          <a:p>
            <a:pPr marL="342900" indent="-342900">
              <a:lnSpc>
                <a:spcPct val="150000"/>
              </a:lnSpc>
              <a:buFont typeface="Wingdings" panose="05000000000000000000" pitchFamily="2" charset="2"/>
              <a:buChar char="§"/>
            </a:pPr>
            <a:r>
              <a:rPr lang="en-IN" sz="2500" dirty="0">
                <a:solidFill>
                  <a:schemeClr val="tx1">
                    <a:lumMod val="75000"/>
                  </a:schemeClr>
                </a:solidFill>
                <a:latin typeface="+mn-lt"/>
              </a:rPr>
              <a:t>How Docker works?</a:t>
            </a:r>
          </a:p>
          <a:p>
            <a:pPr marL="342900" indent="-342900">
              <a:lnSpc>
                <a:spcPct val="150000"/>
              </a:lnSpc>
              <a:buFont typeface="Wingdings" panose="05000000000000000000" pitchFamily="2" charset="2"/>
              <a:buChar char="§"/>
            </a:pPr>
            <a:r>
              <a:rPr lang="en-IN" sz="2500" dirty="0">
                <a:solidFill>
                  <a:schemeClr val="tx1">
                    <a:lumMod val="75000"/>
                  </a:schemeClr>
                </a:solidFill>
                <a:latin typeface="+mn-lt"/>
              </a:rPr>
              <a:t>Basic Terms</a:t>
            </a:r>
          </a:p>
          <a:p>
            <a:pPr marL="342900" indent="-342900">
              <a:lnSpc>
                <a:spcPct val="150000"/>
              </a:lnSpc>
              <a:buFont typeface="Wingdings" panose="05000000000000000000" pitchFamily="2" charset="2"/>
              <a:buChar char="§"/>
            </a:pPr>
            <a:r>
              <a:rPr lang="en-IN" sz="2500" dirty="0">
                <a:solidFill>
                  <a:schemeClr val="tx1">
                    <a:lumMod val="75000"/>
                  </a:schemeClr>
                </a:solidFill>
                <a:latin typeface="+mn-lt"/>
              </a:rPr>
              <a:t>Where to get started?</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Agenda</a:t>
            </a:r>
            <a:r>
              <a:rPr lang="en-IN" dirty="0"/>
              <a:t> </a:t>
            </a:r>
          </a:p>
        </p:txBody>
      </p:sp>
    </p:spTree>
    <p:extLst>
      <p:ext uri="{BB962C8B-B14F-4D97-AF65-F5344CB8AC3E}">
        <p14:creationId xmlns:p14="http://schemas.microsoft.com/office/powerpoint/2010/main" val="7099187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139047" y="1446258"/>
            <a:ext cx="4441389" cy="851772"/>
          </a:xfrm>
          <a:solidFill>
            <a:srgbClr val="0078D7"/>
          </a:solidFill>
        </p:spPr>
        <p:txBody>
          <a:bodyPr vert="horz" wrap="square" lIns="146304" tIns="91440" rIns="146304" bIns="91440" rtlCol="0">
            <a:spAutoFit/>
          </a:bodyPr>
          <a:lstStyle/>
          <a:p>
            <a:pPr algn="ctr">
              <a:lnSpc>
                <a:spcPct val="150000"/>
              </a:lnSpc>
            </a:pPr>
            <a:r>
              <a:rPr lang="en-IN" dirty="0">
                <a:solidFill>
                  <a:schemeClr val="bg1"/>
                </a:solidFill>
                <a:latin typeface="+mj-lt"/>
              </a:rPr>
              <a:t>Docker File</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Basic Terms</a:t>
            </a:r>
            <a:endParaRPr lang="en-IN" dirty="0"/>
          </a:p>
        </p:txBody>
      </p:sp>
      <p:sp>
        <p:nvSpPr>
          <p:cNvPr id="2" name="TextBox 1"/>
          <p:cNvSpPr txBox="1"/>
          <p:nvPr/>
        </p:nvSpPr>
        <p:spPr>
          <a:xfrm>
            <a:off x="1341437" y="2147748"/>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
        <p:nvSpPr>
          <p:cNvPr id="5" name="TextBox 4"/>
          <p:cNvSpPr txBox="1"/>
          <p:nvPr/>
        </p:nvSpPr>
        <p:spPr>
          <a:xfrm>
            <a:off x="1341437" y="2669698"/>
            <a:ext cx="9982200" cy="244990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A text document that contains all the commands you would normally execute manually in order to build a Docker image</a:t>
            </a: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Docker can build images automatically by reading the instructions from a </a:t>
            </a:r>
            <a:r>
              <a:rPr lang="en-IN" sz="3000" dirty="0" err="1">
                <a:gradFill>
                  <a:gsLst>
                    <a:gs pos="2917">
                      <a:schemeClr val="tx1"/>
                    </a:gs>
                    <a:gs pos="30000">
                      <a:schemeClr val="tx1"/>
                    </a:gs>
                  </a:gsLst>
                  <a:lin ang="5400000" scaled="0"/>
                </a:gradFill>
                <a:latin typeface="+mj-lt"/>
              </a:rPr>
              <a:t>Dockerfile</a:t>
            </a:r>
            <a:endParaRPr lang="en-IN" sz="30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6980276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Virtualization</a:t>
            </a:r>
            <a:endParaRPr lang="en-IN" dirty="0"/>
          </a:p>
        </p:txBody>
      </p:sp>
      <p:sp>
        <p:nvSpPr>
          <p:cNvPr id="3" name="TextBox 2"/>
          <p:cNvSpPr txBox="1"/>
          <p:nvPr/>
        </p:nvSpPr>
        <p:spPr>
          <a:xfrm>
            <a:off x="655637" y="1668462"/>
            <a:ext cx="10820400" cy="3357842"/>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In its conceived form, it was considered a method of logically dividing mainframes to allow multiple applications to run simultaneously. </a:t>
            </a:r>
          </a:p>
          <a:p>
            <a:pPr marL="457200" indent="-457200">
              <a:lnSpc>
                <a:spcPct val="90000"/>
              </a:lnSpc>
              <a:spcAft>
                <a:spcPts val="600"/>
              </a:spcAft>
              <a:buFont typeface="Arial" panose="020B0604020202020204" pitchFamily="34" charset="0"/>
              <a:buChar char="•"/>
            </a:pPr>
            <a:endParaRPr lang="en-IN" sz="3000" dirty="0">
              <a:gradFill>
                <a:gsLst>
                  <a:gs pos="2917">
                    <a:schemeClr val="tx1"/>
                  </a:gs>
                  <a:gs pos="30000">
                    <a:schemeClr val="tx1"/>
                  </a:gs>
                </a:gsLst>
                <a:lin ang="5400000" scaled="0"/>
              </a:gradFill>
              <a:latin typeface="+mj-lt"/>
            </a:endParaRP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Evolved gradually with the support of companies and open source communities to allow for multiple OS to be run simultaneously.</a:t>
            </a:r>
          </a:p>
        </p:txBody>
      </p:sp>
    </p:spTree>
    <p:extLst>
      <p:ext uri="{BB962C8B-B14F-4D97-AF65-F5344CB8AC3E}">
        <p14:creationId xmlns:p14="http://schemas.microsoft.com/office/powerpoint/2010/main" val="38072131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Hypervisor</a:t>
            </a:r>
            <a:endParaRPr lang="en-IN" dirty="0"/>
          </a:p>
        </p:txBody>
      </p:sp>
      <p:sp>
        <p:nvSpPr>
          <p:cNvPr id="3" name="TextBox 2"/>
          <p:cNvSpPr txBox="1"/>
          <p:nvPr/>
        </p:nvSpPr>
        <p:spPr>
          <a:xfrm>
            <a:off x="655637" y="1668462"/>
            <a:ext cx="10820400" cy="4265783"/>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Handles creating the virtual environment on which the Guest OS operate.</a:t>
            </a: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Makes sure that resources are allocated to the guests as necessary.</a:t>
            </a: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Sits in between the physical machine and virtual machines and provides virtualization services to the virtual machines.</a:t>
            </a: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 it intercepts the guest operating system operations on the virtual machines and emulates the operation on the host machine's operating system</a:t>
            </a:r>
          </a:p>
        </p:txBody>
      </p:sp>
    </p:spTree>
    <p:extLst>
      <p:ext uri="{BB962C8B-B14F-4D97-AF65-F5344CB8AC3E}">
        <p14:creationId xmlns:p14="http://schemas.microsoft.com/office/powerpoint/2010/main" val="32186158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Types of Virtualization</a:t>
            </a:r>
            <a:endParaRPr lang="en-IN" dirty="0"/>
          </a:p>
        </p:txBody>
      </p:sp>
      <p:sp>
        <p:nvSpPr>
          <p:cNvPr id="3" name="TextBox 2"/>
          <p:cNvSpPr txBox="1"/>
          <p:nvPr/>
        </p:nvSpPr>
        <p:spPr>
          <a:xfrm>
            <a:off x="655637" y="1668462"/>
            <a:ext cx="10820400" cy="3927229"/>
          </a:xfrm>
          <a:prstGeom prst="rect">
            <a:avLst/>
          </a:prstGeom>
          <a:noFill/>
        </p:spPr>
        <p:txBody>
          <a:bodyPr wrap="square" lIns="182880" tIns="146304" rIns="182880" bIns="146304" rtlCol="0">
            <a:spAutoFit/>
          </a:bodyPr>
          <a:lstStyle/>
          <a:p>
            <a:pPr>
              <a:lnSpc>
                <a:spcPct val="90000"/>
              </a:lnSpc>
              <a:spcAft>
                <a:spcPts val="600"/>
              </a:spcAft>
            </a:pPr>
            <a:r>
              <a:rPr lang="en-IN" sz="3000" dirty="0">
                <a:gradFill>
                  <a:gsLst>
                    <a:gs pos="2917">
                      <a:schemeClr val="tx1"/>
                    </a:gs>
                    <a:gs pos="30000">
                      <a:schemeClr val="tx1"/>
                    </a:gs>
                  </a:gsLst>
                  <a:lin ang="5400000" scaled="0"/>
                </a:gradFill>
                <a:latin typeface="+mj-lt"/>
              </a:rPr>
              <a:t>The virtualization method can be categorized based on how it mimics hardware to a guest operating system and emulates guest operating environment. Primarily, there are three types of virtualization:</a:t>
            </a:r>
          </a:p>
          <a:p>
            <a:pPr marL="457200" indent="-457200">
              <a:lnSpc>
                <a:spcPct val="90000"/>
              </a:lnSpc>
              <a:spcAft>
                <a:spcPts val="600"/>
              </a:spcAft>
              <a:buFont typeface="Arial" panose="020B0604020202020204" pitchFamily="34" charset="0"/>
              <a:buChar char="•"/>
            </a:pPr>
            <a:endParaRPr lang="en-IN" sz="3000" dirty="0">
              <a:gradFill>
                <a:gsLst>
                  <a:gs pos="2917">
                    <a:schemeClr val="tx1"/>
                  </a:gs>
                  <a:gs pos="30000">
                    <a:schemeClr val="tx1"/>
                  </a:gs>
                </a:gsLst>
                <a:lin ang="5400000" scaled="0"/>
              </a:gradFill>
              <a:latin typeface="+mj-lt"/>
            </a:endParaRP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Emulation</a:t>
            </a:r>
          </a:p>
          <a:p>
            <a:pPr marL="457200" indent="-457200">
              <a:lnSpc>
                <a:spcPct val="90000"/>
              </a:lnSpc>
              <a:spcAft>
                <a:spcPts val="600"/>
              </a:spcAft>
              <a:buFont typeface="Arial" panose="020B0604020202020204" pitchFamily="34" charset="0"/>
              <a:buChar char="•"/>
            </a:pPr>
            <a:r>
              <a:rPr lang="en-IN" sz="3000" dirty="0" err="1">
                <a:gradFill>
                  <a:gsLst>
                    <a:gs pos="2917">
                      <a:schemeClr val="tx1"/>
                    </a:gs>
                    <a:gs pos="30000">
                      <a:schemeClr val="tx1"/>
                    </a:gs>
                  </a:gsLst>
                  <a:lin ang="5400000" scaled="0"/>
                </a:gradFill>
                <a:latin typeface="+mj-lt"/>
              </a:rPr>
              <a:t>Paravirtualization</a:t>
            </a:r>
            <a:endParaRPr lang="en-IN" sz="3000" dirty="0">
              <a:gradFill>
                <a:gsLst>
                  <a:gs pos="2917">
                    <a:schemeClr val="tx1"/>
                  </a:gs>
                  <a:gs pos="30000">
                    <a:schemeClr val="tx1"/>
                  </a:gs>
                </a:gsLst>
                <a:lin ang="5400000" scaled="0"/>
              </a:gradFill>
              <a:latin typeface="+mj-lt"/>
            </a:endParaRPr>
          </a:p>
          <a:p>
            <a:pPr marL="457200" indent="-457200">
              <a:lnSpc>
                <a:spcPct val="90000"/>
              </a:lnSpc>
              <a:spcAft>
                <a:spcPts val="600"/>
              </a:spcAft>
              <a:buFont typeface="Arial" panose="020B0604020202020204" pitchFamily="34" charset="0"/>
              <a:buChar char="•"/>
            </a:pPr>
            <a:r>
              <a:rPr lang="en-IN" sz="3000" dirty="0">
                <a:gradFill>
                  <a:gsLst>
                    <a:gs pos="2917">
                      <a:schemeClr val="tx1"/>
                    </a:gs>
                    <a:gs pos="30000">
                      <a:schemeClr val="tx1"/>
                    </a:gs>
                  </a:gsLst>
                  <a:lin ang="5400000" scaled="0"/>
                </a:gradFill>
                <a:latin typeface="+mj-lt"/>
              </a:rPr>
              <a:t>Container-based virtualization</a:t>
            </a:r>
          </a:p>
        </p:txBody>
      </p:sp>
    </p:spTree>
    <p:extLst>
      <p:ext uri="{BB962C8B-B14F-4D97-AF65-F5344CB8AC3E}">
        <p14:creationId xmlns:p14="http://schemas.microsoft.com/office/powerpoint/2010/main" val="32856695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Types of Virtualization - Emulation</a:t>
            </a:r>
            <a:endParaRPr lang="en-IN" dirty="0"/>
          </a:p>
        </p:txBody>
      </p:sp>
      <p:sp>
        <p:nvSpPr>
          <p:cNvPr id="3" name="TextBox 2"/>
          <p:cNvSpPr txBox="1"/>
          <p:nvPr/>
        </p:nvSpPr>
        <p:spPr>
          <a:xfrm>
            <a:off x="427037" y="1668462"/>
            <a:ext cx="6324600" cy="5256824"/>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Known as Full Virtualization, Type-2 Hypervisor</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Is installed on the top of host operating system</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Responsible for translating guest OS kernel code to software instructions </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The translation is done entirely in software and requires no hardware involvement</a:t>
            </a:r>
            <a:br>
              <a:rPr lang="en-IN" sz="2800" dirty="0">
                <a:gradFill>
                  <a:gsLst>
                    <a:gs pos="2917">
                      <a:schemeClr val="tx1"/>
                    </a:gs>
                    <a:gs pos="30000">
                      <a:schemeClr val="tx1"/>
                    </a:gs>
                  </a:gsLst>
                  <a:lin ang="5400000" scaled="0"/>
                </a:gradFill>
                <a:latin typeface="+mj-lt"/>
              </a:rPr>
            </a:br>
            <a:endParaRPr lang="en-IN" sz="2800" dirty="0">
              <a:gradFill>
                <a:gsLst>
                  <a:gs pos="2917">
                    <a:schemeClr val="tx1"/>
                  </a:gs>
                  <a:gs pos="30000">
                    <a:schemeClr val="tx1"/>
                  </a:gs>
                </a:gsLst>
                <a:lin ang="5400000" scaled="0"/>
              </a:gradFill>
              <a:latin typeface="+mj-lt"/>
            </a:endParaRPr>
          </a:p>
          <a:p>
            <a:pPr>
              <a:lnSpc>
                <a:spcPct val="90000"/>
              </a:lnSpc>
              <a:spcAft>
                <a:spcPts val="600"/>
              </a:spcAft>
            </a:pPr>
            <a:r>
              <a:rPr lang="en-IN" sz="2800" dirty="0">
                <a:gradFill>
                  <a:gsLst>
                    <a:gs pos="2917">
                      <a:schemeClr val="tx1"/>
                    </a:gs>
                    <a:gs pos="30000">
                      <a:schemeClr val="tx1"/>
                    </a:gs>
                  </a:gsLst>
                  <a:lin ang="5400000" scaled="0"/>
                </a:gradFill>
                <a:latin typeface="+mj-lt"/>
              </a:rPr>
              <a:t>Example: </a:t>
            </a:r>
            <a:r>
              <a:rPr lang="en-IN" sz="2800" dirty="0" err="1">
                <a:gradFill>
                  <a:gsLst>
                    <a:gs pos="2917">
                      <a:schemeClr val="tx1"/>
                    </a:gs>
                    <a:gs pos="30000">
                      <a:schemeClr val="tx1"/>
                    </a:gs>
                  </a:gsLst>
                  <a:lin ang="5400000" scaled="0"/>
                </a:gradFill>
                <a:latin typeface="+mj-lt"/>
              </a:rPr>
              <a:t>Vmware</a:t>
            </a:r>
            <a:r>
              <a:rPr lang="en-IN" sz="2800" dirty="0">
                <a:gradFill>
                  <a:gsLst>
                    <a:gs pos="2917">
                      <a:schemeClr val="tx1"/>
                    </a:gs>
                    <a:gs pos="30000">
                      <a:schemeClr val="tx1"/>
                    </a:gs>
                  </a:gsLst>
                  <a:lin ang="5400000" scaled="0"/>
                </a:gradFill>
                <a:latin typeface="+mj-lt"/>
              </a:rPr>
              <a:t> Player, </a:t>
            </a:r>
            <a:r>
              <a:rPr lang="en-IN" sz="2800" dirty="0" err="1">
                <a:gradFill>
                  <a:gsLst>
                    <a:gs pos="2917">
                      <a:schemeClr val="tx1"/>
                    </a:gs>
                    <a:gs pos="30000">
                      <a:schemeClr val="tx1"/>
                    </a:gs>
                  </a:gsLst>
                  <a:lin ang="5400000" scaled="0"/>
                </a:gradFill>
                <a:latin typeface="+mj-lt"/>
              </a:rPr>
              <a:t>VirtualBox</a:t>
            </a:r>
            <a:r>
              <a:rPr lang="en-IN" sz="2800" dirty="0">
                <a:gradFill>
                  <a:gsLst>
                    <a:gs pos="2917">
                      <a:schemeClr val="tx1"/>
                    </a:gs>
                    <a:gs pos="30000">
                      <a:schemeClr val="tx1"/>
                    </a:gs>
                  </a:gsLst>
                  <a:lin ang="5400000" scaled="0"/>
                </a:gradFill>
                <a:latin typeface="+mj-lt"/>
              </a:rPr>
              <a:t>, QEMU, Parallels etc.</a:t>
            </a:r>
          </a:p>
        </p:txBody>
      </p:sp>
      <p:pic>
        <p:nvPicPr>
          <p:cNvPr id="5" name="Picture 4"/>
          <p:cNvPicPr>
            <a:picLocks noChangeAspect="1"/>
          </p:cNvPicPr>
          <p:nvPr/>
        </p:nvPicPr>
        <p:blipFill>
          <a:blip r:embed="rId3"/>
          <a:stretch>
            <a:fillRect/>
          </a:stretch>
        </p:blipFill>
        <p:spPr>
          <a:xfrm>
            <a:off x="6967659" y="1705480"/>
            <a:ext cx="5159665" cy="2982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6980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Types of Virtualization - </a:t>
            </a:r>
            <a:r>
              <a:rPr lang="en-IN" dirty="0" err="1">
                <a:solidFill>
                  <a:srgbClr val="0078D7"/>
                </a:solidFill>
              </a:rPr>
              <a:t>Paravirtualization</a:t>
            </a:r>
            <a:endParaRPr lang="en-IN" dirty="0"/>
          </a:p>
        </p:txBody>
      </p:sp>
      <p:sp>
        <p:nvSpPr>
          <p:cNvPr id="3" name="TextBox 2"/>
          <p:cNvSpPr txBox="1"/>
          <p:nvPr/>
        </p:nvSpPr>
        <p:spPr>
          <a:xfrm>
            <a:off x="427037" y="1668462"/>
            <a:ext cx="6324600" cy="3628686"/>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Runs directly on the hardware, or “bare-metal”, Type-1 Hypervisor.</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Helps the operating system, the virtualized hardware, and the real hardware to collaborate to achieve optimal performance</a:t>
            </a:r>
          </a:p>
          <a:p>
            <a:pPr>
              <a:lnSpc>
                <a:spcPct val="90000"/>
              </a:lnSpc>
              <a:spcAft>
                <a:spcPts val="600"/>
              </a:spcAft>
            </a:pPr>
            <a:endParaRPr lang="en-IN" sz="2800" dirty="0">
              <a:gradFill>
                <a:gsLst>
                  <a:gs pos="2917">
                    <a:schemeClr val="tx1"/>
                  </a:gs>
                  <a:gs pos="30000">
                    <a:schemeClr val="tx1"/>
                  </a:gs>
                </a:gsLst>
                <a:lin ang="5400000" scaled="0"/>
              </a:gradFill>
              <a:latin typeface="+mj-lt"/>
            </a:endParaRPr>
          </a:p>
          <a:p>
            <a:pPr>
              <a:lnSpc>
                <a:spcPct val="90000"/>
              </a:lnSpc>
              <a:spcAft>
                <a:spcPts val="600"/>
              </a:spcAft>
            </a:pPr>
            <a:r>
              <a:rPr lang="en-IN" sz="2800" dirty="0">
                <a:gradFill>
                  <a:gsLst>
                    <a:gs pos="2917">
                      <a:schemeClr val="tx1"/>
                    </a:gs>
                    <a:gs pos="30000">
                      <a:schemeClr val="tx1"/>
                    </a:gs>
                  </a:gsLst>
                  <a:lin ang="5400000" scaled="0"/>
                </a:gradFill>
                <a:latin typeface="+mj-lt"/>
              </a:rPr>
              <a:t>Example: Xen, KVM</a:t>
            </a:r>
          </a:p>
        </p:txBody>
      </p:sp>
      <p:pic>
        <p:nvPicPr>
          <p:cNvPr id="2" name="Picture 1"/>
          <p:cNvPicPr>
            <a:picLocks noChangeAspect="1"/>
          </p:cNvPicPr>
          <p:nvPr/>
        </p:nvPicPr>
        <p:blipFill>
          <a:blip r:embed="rId3"/>
          <a:stretch>
            <a:fillRect/>
          </a:stretch>
        </p:blipFill>
        <p:spPr>
          <a:xfrm>
            <a:off x="6721224" y="1897062"/>
            <a:ext cx="5442979" cy="2533650"/>
          </a:xfrm>
          <a:prstGeom prst="rect">
            <a:avLst/>
          </a:prstGeom>
        </p:spPr>
      </p:pic>
    </p:spTree>
    <p:extLst>
      <p:ext uri="{BB962C8B-B14F-4D97-AF65-F5344CB8AC3E}">
        <p14:creationId xmlns:p14="http://schemas.microsoft.com/office/powerpoint/2010/main" val="26820153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Types of Virtualization – Container Based V.</a:t>
            </a:r>
            <a:endParaRPr lang="en-IN" dirty="0"/>
          </a:p>
        </p:txBody>
      </p:sp>
      <p:sp>
        <p:nvSpPr>
          <p:cNvPr id="3" name="TextBox 2"/>
          <p:cNvSpPr txBox="1"/>
          <p:nvPr/>
        </p:nvSpPr>
        <p:spPr>
          <a:xfrm>
            <a:off x="427037" y="1668462"/>
            <a:ext cx="6324600" cy="4247317"/>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Known as OS-Level Virtualization</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Enables multiple isolated executions with a Single OS Kernel</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Offers the Best Performance</a:t>
            </a:r>
          </a:p>
          <a:p>
            <a:pPr marL="457200" indent="-457200">
              <a:lnSpc>
                <a:spcPct val="90000"/>
              </a:lnSpc>
              <a:spcAft>
                <a:spcPts val="600"/>
              </a:spcAft>
              <a:buFont typeface="Arial" panose="020B0604020202020204" pitchFamily="34" charset="0"/>
              <a:buChar char="•"/>
            </a:pPr>
            <a:r>
              <a:rPr lang="en-IN" sz="2800" dirty="0">
                <a:gradFill>
                  <a:gsLst>
                    <a:gs pos="2917">
                      <a:schemeClr val="tx1"/>
                    </a:gs>
                    <a:gs pos="30000">
                      <a:schemeClr val="tx1"/>
                    </a:gs>
                  </a:gsLst>
                  <a:lin ang="5400000" scaled="0"/>
                </a:gradFill>
                <a:latin typeface="+mj-lt"/>
              </a:rPr>
              <a:t>Can be viewed as a traced group of processes.</a:t>
            </a:r>
          </a:p>
          <a:p>
            <a:pPr marL="457200" indent="-457200">
              <a:lnSpc>
                <a:spcPct val="90000"/>
              </a:lnSpc>
              <a:spcAft>
                <a:spcPts val="600"/>
              </a:spcAft>
              <a:buFont typeface="Arial" panose="020B0604020202020204" pitchFamily="34" charset="0"/>
              <a:buChar char="•"/>
            </a:pPr>
            <a:endParaRPr lang="en-IN" sz="2800" dirty="0">
              <a:gradFill>
                <a:gsLst>
                  <a:gs pos="2917">
                    <a:schemeClr val="tx1"/>
                  </a:gs>
                  <a:gs pos="30000">
                    <a:schemeClr val="tx1"/>
                  </a:gs>
                </a:gsLst>
                <a:lin ang="5400000" scaled="0"/>
              </a:gradFill>
              <a:latin typeface="+mj-lt"/>
            </a:endParaRPr>
          </a:p>
          <a:p>
            <a:pPr marL="457200" indent="-457200">
              <a:lnSpc>
                <a:spcPct val="90000"/>
              </a:lnSpc>
              <a:spcAft>
                <a:spcPts val="600"/>
              </a:spcAft>
              <a:buFont typeface="Arial" panose="020B0604020202020204" pitchFamily="34" charset="0"/>
              <a:buChar char="•"/>
            </a:pPr>
            <a:endParaRPr lang="en-IN" sz="2800" dirty="0">
              <a:gradFill>
                <a:gsLst>
                  <a:gs pos="2917">
                    <a:schemeClr val="tx1"/>
                  </a:gs>
                  <a:gs pos="30000">
                    <a:schemeClr val="tx1"/>
                  </a:gs>
                </a:gsLst>
                <a:lin ang="5400000" scaled="0"/>
              </a:gradFill>
              <a:latin typeface="+mj-lt"/>
            </a:endParaRPr>
          </a:p>
          <a:p>
            <a:pPr>
              <a:lnSpc>
                <a:spcPct val="90000"/>
              </a:lnSpc>
              <a:spcAft>
                <a:spcPts val="600"/>
              </a:spcAft>
            </a:pPr>
            <a:r>
              <a:rPr lang="en-IN" sz="2800" dirty="0">
                <a:gradFill>
                  <a:gsLst>
                    <a:gs pos="2917">
                      <a:schemeClr val="tx1"/>
                    </a:gs>
                    <a:gs pos="30000">
                      <a:schemeClr val="tx1"/>
                    </a:gs>
                  </a:gsLst>
                  <a:lin ang="5400000" scaled="0"/>
                </a:gradFill>
                <a:latin typeface="+mj-lt"/>
              </a:rPr>
              <a:t>Example: Docker, Kubernetes etc.</a:t>
            </a:r>
          </a:p>
        </p:txBody>
      </p:sp>
      <p:pic>
        <p:nvPicPr>
          <p:cNvPr id="5" name="Picture 4"/>
          <p:cNvPicPr>
            <a:picLocks noChangeAspect="1"/>
          </p:cNvPicPr>
          <p:nvPr/>
        </p:nvPicPr>
        <p:blipFill>
          <a:blip r:embed="rId3"/>
          <a:stretch>
            <a:fillRect/>
          </a:stretch>
        </p:blipFill>
        <p:spPr>
          <a:xfrm>
            <a:off x="6967659" y="1705480"/>
            <a:ext cx="5159665" cy="2982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62161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Containers vs. VMs</a:t>
            </a:r>
            <a:endParaRPr lang="en-IN" dirty="0"/>
          </a:p>
        </p:txBody>
      </p:sp>
      <p:pic>
        <p:nvPicPr>
          <p:cNvPr id="5" name="Picture 4"/>
          <p:cNvPicPr>
            <a:picLocks noChangeAspect="1"/>
          </p:cNvPicPr>
          <p:nvPr/>
        </p:nvPicPr>
        <p:blipFill>
          <a:blip r:embed="rId2"/>
          <a:stretch>
            <a:fillRect/>
          </a:stretch>
        </p:blipFill>
        <p:spPr>
          <a:xfrm>
            <a:off x="1618905" y="1223238"/>
            <a:ext cx="9201032" cy="4895850"/>
          </a:xfrm>
          <a:prstGeom prst="rect">
            <a:avLst/>
          </a:prstGeom>
        </p:spPr>
      </p:pic>
      <p:sp>
        <p:nvSpPr>
          <p:cNvPr id="7" name="TextBox 6"/>
          <p:cNvSpPr txBox="1"/>
          <p:nvPr/>
        </p:nvSpPr>
        <p:spPr>
          <a:xfrm>
            <a:off x="1951037" y="6119088"/>
            <a:ext cx="3810000" cy="627864"/>
          </a:xfrm>
          <a:prstGeom prst="rect">
            <a:avLst/>
          </a:prstGeom>
          <a:noFill/>
        </p:spPr>
        <p:txBody>
          <a:bodyPr wrap="square" lIns="182880" tIns="146304" rIns="182880" bIns="146304" rtlCol="0">
            <a:spAutoFit/>
          </a:bodyPr>
          <a:lstStyle/>
          <a:p>
            <a:pPr algn="ctr">
              <a:lnSpc>
                <a:spcPct val="90000"/>
              </a:lnSpc>
              <a:spcAft>
                <a:spcPts val="600"/>
              </a:spcAft>
            </a:pPr>
            <a:r>
              <a:rPr lang="en-IN" sz="2400" u="sng" dirty="0">
                <a:gradFill>
                  <a:gsLst>
                    <a:gs pos="2917">
                      <a:schemeClr val="tx1"/>
                    </a:gs>
                    <a:gs pos="30000">
                      <a:schemeClr val="tx1"/>
                    </a:gs>
                  </a:gsLst>
                  <a:lin ang="5400000" scaled="0"/>
                </a:gradFill>
              </a:rPr>
              <a:t>Virtual Machine</a:t>
            </a:r>
          </a:p>
        </p:txBody>
      </p:sp>
      <p:sp>
        <p:nvSpPr>
          <p:cNvPr id="8" name="TextBox 7"/>
          <p:cNvSpPr txBox="1"/>
          <p:nvPr/>
        </p:nvSpPr>
        <p:spPr>
          <a:xfrm>
            <a:off x="6675437" y="6148707"/>
            <a:ext cx="3810000" cy="627864"/>
          </a:xfrm>
          <a:prstGeom prst="rect">
            <a:avLst/>
          </a:prstGeom>
          <a:noFill/>
        </p:spPr>
        <p:txBody>
          <a:bodyPr wrap="square" lIns="182880" tIns="146304" rIns="182880" bIns="146304" rtlCol="0">
            <a:spAutoFit/>
          </a:bodyPr>
          <a:lstStyle/>
          <a:p>
            <a:pPr algn="ctr">
              <a:lnSpc>
                <a:spcPct val="90000"/>
              </a:lnSpc>
              <a:spcAft>
                <a:spcPts val="600"/>
              </a:spcAft>
            </a:pPr>
            <a:r>
              <a:rPr lang="en-IN" sz="2400" u="sng" dirty="0">
                <a:gradFill>
                  <a:gsLst>
                    <a:gs pos="2917">
                      <a:schemeClr val="tx1"/>
                    </a:gs>
                    <a:gs pos="30000">
                      <a:schemeClr val="tx1"/>
                    </a:gs>
                  </a:gsLst>
                  <a:lin ang="5400000" scaled="0"/>
                </a:gradFill>
              </a:rPr>
              <a:t>Docker</a:t>
            </a:r>
          </a:p>
        </p:txBody>
      </p:sp>
    </p:spTree>
    <p:extLst>
      <p:ext uri="{BB962C8B-B14F-4D97-AF65-F5344CB8AC3E}">
        <p14:creationId xmlns:p14="http://schemas.microsoft.com/office/powerpoint/2010/main" val="30869195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Containers</a:t>
            </a:r>
            <a:endParaRPr lang="en-IN" dirty="0"/>
          </a:p>
        </p:txBody>
      </p:sp>
      <p:pic>
        <p:nvPicPr>
          <p:cNvPr id="6" name="Picture 5"/>
          <p:cNvPicPr>
            <a:picLocks noChangeAspect="1"/>
          </p:cNvPicPr>
          <p:nvPr/>
        </p:nvPicPr>
        <p:blipFill>
          <a:blip r:embed="rId3"/>
          <a:stretch>
            <a:fillRect/>
          </a:stretch>
        </p:blipFill>
        <p:spPr>
          <a:xfrm>
            <a:off x="731837" y="1212849"/>
            <a:ext cx="10215339" cy="4717480"/>
          </a:xfrm>
          <a:prstGeom prst="rect">
            <a:avLst/>
          </a:prstGeom>
        </p:spPr>
      </p:pic>
      <p:sp>
        <p:nvSpPr>
          <p:cNvPr id="9" name="TextBox 8"/>
          <p:cNvSpPr txBox="1"/>
          <p:nvPr/>
        </p:nvSpPr>
        <p:spPr>
          <a:xfrm>
            <a:off x="428221" y="5887641"/>
            <a:ext cx="11582400" cy="960263"/>
          </a:xfrm>
          <a:prstGeom prst="rect">
            <a:avLst/>
          </a:prstGeom>
        </p:spPr>
        <p:style>
          <a:lnRef idx="2">
            <a:schemeClr val="accent1"/>
          </a:lnRef>
          <a:fillRef idx="1">
            <a:schemeClr val="lt1"/>
          </a:fillRef>
          <a:effectRef idx="0">
            <a:schemeClr val="accent1"/>
          </a:effectRef>
          <a:fontRef idx="minor">
            <a:schemeClr val="dk1"/>
          </a:fontRef>
        </p:style>
        <p:txBody>
          <a:bodyPr wrap="square" lIns="182880" tIns="146304" rIns="182880" bIns="146304" rtlCol="0">
            <a:spAutoFit/>
          </a:bodyPr>
          <a:lstStyle/>
          <a:p>
            <a:pPr>
              <a:lnSpc>
                <a:spcPct val="90000"/>
              </a:lnSpc>
              <a:spcAft>
                <a:spcPts val="600"/>
              </a:spcAft>
            </a:pPr>
            <a:r>
              <a:rPr lang="en-IN" sz="2400" b="1" dirty="0">
                <a:solidFill>
                  <a:srgbClr val="FF0000"/>
                </a:solidFill>
                <a:latin typeface="+mj-lt"/>
              </a:rPr>
              <a:t>You cannot run a windows container on a Linux host because there is no Linux Kernel support for windows</a:t>
            </a:r>
          </a:p>
        </p:txBody>
      </p:sp>
    </p:spTree>
    <p:extLst>
      <p:ext uri="{BB962C8B-B14F-4D97-AF65-F5344CB8AC3E}">
        <p14:creationId xmlns:p14="http://schemas.microsoft.com/office/powerpoint/2010/main" val="59143878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Native Support</a:t>
            </a:r>
            <a:endParaRPr lang="en-IN" dirty="0"/>
          </a:p>
        </p:txBody>
      </p:sp>
      <p:pic>
        <p:nvPicPr>
          <p:cNvPr id="2" name="Picture 1"/>
          <p:cNvPicPr>
            <a:picLocks noChangeAspect="1"/>
          </p:cNvPicPr>
          <p:nvPr/>
        </p:nvPicPr>
        <p:blipFill>
          <a:blip r:embed="rId3"/>
          <a:stretch>
            <a:fillRect/>
          </a:stretch>
        </p:blipFill>
        <p:spPr>
          <a:xfrm>
            <a:off x="244476" y="1500187"/>
            <a:ext cx="11791950" cy="5486400"/>
          </a:xfrm>
          <a:prstGeom prst="rect">
            <a:avLst/>
          </a:prstGeom>
        </p:spPr>
      </p:pic>
    </p:spTree>
    <p:extLst>
      <p:ext uri="{BB962C8B-B14F-4D97-AF65-F5344CB8AC3E}">
        <p14:creationId xmlns:p14="http://schemas.microsoft.com/office/powerpoint/2010/main" val="8813735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808037" y="1439862"/>
            <a:ext cx="10287000" cy="3647152"/>
          </a:xfrm>
        </p:spPr>
        <p:txBody>
          <a:bodyPr/>
          <a:lstStyle/>
          <a:p>
            <a:pPr>
              <a:lnSpc>
                <a:spcPct val="150000"/>
              </a:lnSpc>
            </a:pPr>
            <a:r>
              <a:rPr lang="en-IN" sz="3000" dirty="0">
                <a:solidFill>
                  <a:schemeClr val="tx1">
                    <a:lumMod val="75000"/>
                  </a:schemeClr>
                </a:solidFill>
                <a:latin typeface="+mj-lt"/>
              </a:rPr>
              <a:t>A tool designed to make it easier to create, deploy, and run applications by using </a:t>
            </a:r>
            <a:r>
              <a:rPr lang="en-IN" sz="3000" b="1" dirty="0">
                <a:solidFill>
                  <a:schemeClr val="tx1">
                    <a:lumMod val="75000"/>
                  </a:schemeClr>
                </a:solidFill>
                <a:latin typeface="+mj-lt"/>
              </a:rPr>
              <a:t>Containers</a:t>
            </a:r>
            <a:r>
              <a:rPr lang="en-IN" sz="3000" dirty="0">
                <a:solidFill>
                  <a:schemeClr val="tx1">
                    <a:lumMod val="75000"/>
                  </a:schemeClr>
                </a:solidFill>
                <a:latin typeface="+mj-lt"/>
              </a:rPr>
              <a:t>. Containers allow a developer to package up an application with all of the parts it needs, such as libraries and other dependencies, and ship it all out as one package.</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sp>
        <p:nvSpPr>
          <p:cNvPr id="2" name="TextBox 1"/>
          <p:cNvSpPr txBox="1"/>
          <p:nvPr/>
        </p:nvSpPr>
        <p:spPr>
          <a:xfrm>
            <a:off x="808037" y="5707062"/>
            <a:ext cx="10058400" cy="627864"/>
          </a:xfrm>
          <a:prstGeom prst="rect">
            <a:avLst/>
          </a:prstGeom>
          <a:noFill/>
        </p:spPr>
        <p:txBody>
          <a:bodyPr wrap="square" lIns="182880" tIns="146304" rIns="182880" bIns="146304" rtlCol="0">
            <a:spAutoFit/>
          </a:bodyPr>
          <a:lstStyle/>
          <a:p>
            <a:pPr>
              <a:lnSpc>
                <a:spcPct val="90000"/>
              </a:lnSpc>
              <a:spcAft>
                <a:spcPts val="600"/>
              </a:spcAft>
            </a:pPr>
            <a:r>
              <a:rPr lang="en-IN" sz="2400" dirty="0">
                <a:gradFill>
                  <a:gsLst>
                    <a:gs pos="2917">
                      <a:schemeClr val="tx1"/>
                    </a:gs>
                    <a:gs pos="30000">
                      <a:schemeClr val="tx1"/>
                    </a:gs>
                  </a:gsLst>
                  <a:lin ang="5400000" scaled="0"/>
                </a:gradFill>
              </a:rPr>
              <a:t>Initial Release: </a:t>
            </a:r>
            <a:r>
              <a:rPr lang="en-IN" sz="2400" b="1" dirty="0">
                <a:gradFill>
                  <a:gsLst>
                    <a:gs pos="2917">
                      <a:schemeClr val="tx1"/>
                    </a:gs>
                    <a:gs pos="30000">
                      <a:schemeClr val="tx1"/>
                    </a:gs>
                  </a:gsLst>
                  <a:lin ang="5400000" scaled="0"/>
                </a:gradFill>
              </a:rPr>
              <a:t>13</a:t>
            </a:r>
            <a:r>
              <a:rPr lang="en-IN" sz="2400" b="1" baseline="30000" dirty="0">
                <a:gradFill>
                  <a:gsLst>
                    <a:gs pos="2917">
                      <a:schemeClr val="tx1"/>
                    </a:gs>
                    <a:gs pos="30000">
                      <a:schemeClr val="tx1"/>
                    </a:gs>
                  </a:gsLst>
                  <a:lin ang="5400000" scaled="0"/>
                </a:gradFill>
              </a:rPr>
              <a:t>th</a:t>
            </a:r>
            <a:r>
              <a:rPr lang="en-IN" sz="2400" b="1" dirty="0">
                <a:gradFill>
                  <a:gsLst>
                    <a:gs pos="2917">
                      <a:schemeClr val="tx1"/>
                    </a:gs>
                    <a:gs pos="30000">
                      <a:schemeClr val="tx1"/>
                    </a:gs>
                  </a:gsLst>
                  <a:lin ang="5400000" scaled="0"/>
                </a:gradFill>
              </a:rPr>
              <a:t> March 2013</a:t>
            </a:r>
          </a:p>
        </p:txBody>
      </p:sp>
    </p:spTree>
    <p:extLst>
      <p:ext uri="{BB962C8B-B14F-4D97-AF65-F5344CB8AC3E}">
        <p14:creationId xmlns:p14="http://schemas.microsoft.com/office/powerpoint/2010/main" val="292919396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Platform workflow</a:t>
            </a:r>
            <a:endParaRPr lang="en-IN" dirty="0"/>
          </a:p>
        </p:txBody>
      </p:sp>
      <p:pic>
        <p:nvPicPr>
          <p:cNvPr id="7" name="Picture 6"/>
          <p:cNvPicPr>
            <a:picLocks noChangeAspect="1"/>
          </p:cNvPicPr>
          <p:nvPr/>
        </p:nvPicPr>
        <p:blipFill>
          <a:blip r:embed="rId3"/>
          <a:stretch>
            <a:fillRect/>
          </a:stretch>
        </p:blipFill>
        <p:spPr>
          <a:xfrm>
            <a:off x="2409421" y="1228357"/>
            <a:ext cx="7620000" cy="5495299"/>
          </a:xfrm>
          <a:prstGeom prst="rect">
            <a:avLst/>
          </a:prstGeom>
        </p:spPr>
      </p:pic>
    </p:spTree>
    <p:extLst>
      <p:ext uri="{BB962C8B-B14F-4D97-AF65-F5344CB8AC3E}">
        <p14:creationId xmlns:p14="http://schemas.microsoft.com/office/powerpoint/2010/main" val="360310490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Platform workflow</a:t>
            </a:r>
            <a:endParaRPr lang="en-IN" dirty="0"/>
          </a:p>
        </p:txBody>
      </p:sp>
      <p:sp>
        <p:nvSpPr>
          <p:cNvPr id="2" name="TextBox 1"/>
          <p:cNvSpPr txBox="1"/>
          <p:nvPr/>
        </p:nvSpPr>
        <p:spPr>
          <a:xfrm>
            <a:off x="1112837" y="1592262"/>
            <a:ext cx="10210800" cy="317317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IN" sz="3000" dirty="0">
                <a:latin typeface="+mj-lt"/>
              </a:rPr>
              <a:t>Find an Image on Docker Hub</a:t>
            </a:r>
          </a:p>
          <a:p>
            <a:pPr marL="342900" indent="-342900">
              <a:lnSpc>
                <a:spcPct val="90000"/>
              </a:lnSpc>
              <a:spcAft>
                <a:spcPts val="600"/>
              </a:spcAft>
              <a:buFont typeface="Arial" panose="020B0604020202020204" pitchFamily="34" charset="0"/>
              <a:buChar char="•"/>
            </a:pPr>
            <a:r>
              <a:rPr lang="en-IN" sz="3000" dirty="0">
                <a:latin typeface="+mj-lt"/>
              </a:rPr>
              <a:t>Pull an Image from Docker Hub</a:t>
            </a:r>
          </a:p>
          <a:p>
            <a:pPr marL="342900" indent="-342900">
              <a:lnSpc>
                <a:spcPct val="90000"/>
              </a:lnSpc>
              <a:spcAft>
                <a:spcPts val="600"/>
              </a:spcAft>
              <a:buFont typeface="Arial" panose="020B0604020202020204" pitchFamily="34" charset="0"/>
              <a:buChar char="•"/>
            </a:pPr>
            <a:r>
              <a:rPr lang="en-IN" sz="3000" dirty="0">
                <a:latin typeface="+mj-lt"/>
              </a:rPr>
              <a:t>Run an Image on Docker Host</a:t>
            </a:r>
          </a:p>
          <a:p>
            <a:pPr marL="342900" indent="-342900">
              <a:lnSpc>
                <a:spcPct val="90000"/>
              </a:lnSpc>
              <a:spcAft>
                <a:spcPts val="600"/>
              </a:spcAft>
              <a:buFont typeface="Arial" panose="020B0604020202020204" pitchFamily="34" charset="0"/>
              <a:buChar char="•"/>
            </a:pPr>
            <a:r>
              <a:rPr lang="en-IN" sz="3000" dirty="0">
                <a:latin typeface="+mj-lt"/>
              </a:rPr>
              <a:t>Stop an Instance</a:t>
            </a:r>
          </a:p>
          <a:p>
            <a:pPr marL="342900" indent="-342900">
              <a:lnSpc>
                <a:spcPct val="90000"/>
              </a:lnSpc>
              <a:spcAft>
                <a:spcPts val="600"/>
              </a:spcAft>
              <a:buFont typeface="Arial" panose="020B0604020202020204" pitchFamily="34" charset="0"/>
              <a:buChar char="•"/>
            </a:pPr>
            <a:r>
              <a:rPr lang="en-IN" sz="3000" dirty="0">
                <a:latin typeface="+mj-lt"/>
              </a:rPr>
              <a:t>Remove an Instance</a:t>
            </a:r>
          </a:p>
          <a:p>
            <a:pPr marL="342900" indent="-342900">
              <a:lnSpc>
                <a:spcPct val="90000"/>
              </a:lnSpc>
              <a:spcAft>
                <a:spcPts val="600"/>
              </a:spcAft>
              <a:buFont typeface="Arial" panose="020B0604020202020204" pitchFamily="34" charset="0"/>
              <a:buChar char="•"/>
            </a:pPr>
            <a:r>
              <a:rPr lang="en-IN" sz="3000" dirty="0">
                <a:latin typeface="+mj-lt"/>
              </a:rPr>
              <a:t>Remove an Image</a:t>
            </a:r>
            <a:endParaRPr lang="en-IN" sz="30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335644165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How it works?</a:t>
            </a:r>
            <a:endParaRPr lang="en-IN" dirty="0"/>
          </a:p>
        </p:txBody>
      </p:sp>
      <p:pic>
        <p:nvPicPr>
          <p:cNvPr id="3074" name="Picture 2" descr="Docker Architecture"/>
          <p:cNvPicPr>
            <a:picLocks noChangeAspect="1" noChangeArrowheads="1"/>
          </p:cNvPicPr>
          <p:nvPr/>
        </p:nvPicPr>
        <p:blipFill rotWithShape="1">
          <a:blip r:embed="rId3">
            <a:extLst>
              <a:ext uri="{28A0092B-C50C-407E-A947-70E740481C1C}">
                <a14:useLocalDpi xmlns:a14="http://schemas.microsoft.com/office/drawing/2010/main" val="0"/>
              </a:ext>
            </a:extLst>
          </a:blip>
          <a:srcRect t="5286" b="10990"/>
          <a:stretch/>
        </p:blipFill>
        <p:spPr bwMode="auto">
          <a:xfrm>
            <a:off x="3171421" y="1363662"/>
            <a:ext cx="6096000" cy="510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296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File</a:t>
            </a:r>
            <a:endParaRPr lang="en-IN" dirty="0"/>
          </a:p>
        </p:txBody>
      </p:sp>
      <p:sp>
        <p:nvSpPr>
          <p:cNvPr id="7" name="TextBox 6"/>
          <p:cNvSpPr txBox="1"/>
          <p:nvPr/>
        </p:nvSpPr>
        <p:spPr>
          <a:xfrm>
            <a:off x="694921" y="1212849"/>
            <a:ext cx="11049000" cy="5881610"/>
          </a:xfrm>
          <a:prstGeom prst="rect">
            <a:avLst/>
          </a:prstGeom>
          <a:noFill/>
        </p:spPr>
        <p:txBody>
          <a:bodyPr wrap="square" lIns="182880" tIns="146304" rIns="182880" bIns="146304" rtlCol="0">
            <a:spAutoFit/>
          </a:bodyPr>
          <a:lstStyle/>
          <a:p>
            <a:pPr>
              <a:lnSpc>
                <a:spcPct val="90000"/>
              </a:lnSpc>
              <a:spcAft>
                <a:spcPts val="600"/>
              </a:spcAft>
            </a:pPr>
            <a:r>
              <a:rPr lang="en-IN" sz="2000" b="1" dirty="0">
                <a:gradFill>
                  <a:gsLst>
                    <a:gs pos="2917">
                      <a:schemeClr val="tx1"/>
                    </a:gs>
                    <a:gs pos="30000">
                      <a:schemeClr val="tx1"/>
                    </a:gs>
                  </a:gsLst>
                  <a:lin ang="5400000" scaled="0"/>
                </a:gradFill>
                <a:latin typeface="+mj-lt"/>
              </a:rPr>
              <a:t># Sample </a:t>
            </a:r>
            <a:r>
              <a:rPr lang="en-IN" sz="2000" b="1" dirty="0" err="1">
                <a:gradFill>
                  <a:gsLst>
                    <a:gs pos="2917">
                      <a:schemeClr val="tx1"/>
                    </a:gs>
                    <a:gs pos="30000">
                      <a:schemeClr val="tx1"/>
                    </a:gs>
                  </a:gsLst>
                  <a:lin ang="5400000" scaled="0"/>
                </a:gradFill>
                <a:latin typeface="+mj-lt"/>
              </a:rPr>
              <a:t>Dockerfile</a:t>
            </a:r>
            <a:endParaRPr lang="en-IN" sz="2000" b="1" dirty="0">
              <a:gradFill>
                <a:gsLst>
                  <a:gs pos="2917">
                    <a:schemeClr val="tx1"/>
                  </a:gs>
                  <a:gs pos="30000">
                    <a:schemeClr val="tx1"/>
                  </a:gs>
                </a:gsLst>
                <a:lin ang="5400000" scaled="0"/>
              </a:gradFill>
              <a:latin typeface="+mj-lt"/>
            </a:endParaRPr>
          </a:p>
          <a:p>
            <a:pPr>
              <a:lnSpc>
                <a:spcPct val="90000"/>
              </a:lnSpc>
              <a:spcAft>
                <a:spcPts val="600"/>
              </a:spcAft>
            </a:pPr>
            <a:endParaRPr lang="en-IN" sz="2000" b="1" dirty="0">
              <a:gradFill>
                <a:gsLst>
                  <a:gs pos="2917">
                    <a:schemeClr val="tx1"/>
                  </a:gs>
                  <a:gs pos="30000">
                    <a:schemeClr val="tx1"/>
                  </a:gs>
                </a:gsLst>
                <a:lin ang="5400000" scaled="0"/>
              </a:gradFill>
              <a:latin typeface="+mj-lt"/>
            </a:endParaRPr>
          </a:p>
          <a:p>
            <a:pPr>
              <a:lnSpc>
                <a:spcPct val="90000"/>
              </a:lnSpc>
              <a:spcAft>
                <a:spcPts val="600"/>
              </a:spcAft>
            </a:pPr>
            <a:r>
              <a:rPr lang="en-IN" sz="2000" b="1" dirty="0">
                <a:gradFill>
                  <a:gsLst>
                    <a:gs pos="2917">
                      <a:schemeClr val="tx1"/>
                    </a:gs>
                    <a:gs pos="30000">
                      <a:schemeClr val="tx1"/>
                    </a:gs>
                  </a:gsLst>
                  <a:lin ang="5400000" scaled="0"/>
                </a:gradFill>
                <a:latin typeface="+mj-lt"/>
              </a:rPr>
              <a:t># Indicates that the </a:t>
            </a:r>
            <a:r>
              <a:rPr lang="en-IN" sz="2000" b="1" dirty="0" err="1">
                <a:gradFill>
                  <a:gsLst>
                    <a:gs pos="2917">
                      <a:schemeClr val="tx1"/>
                    </a:gs>
                    <a:gs pos="30000">
                      <a:schemeClr val="tx1"/>
                    </a:gs>
                  </a:gsLst>
                  <a:lin ang="5400000" scaled="0"/>
                </a:gradFill>
                <a:latin typeface="+mj-lt"/>
              </a:rPr>
              <a:t>windowsservercore</a:t>
            </a:r>
            <a:r>
              <a:rPr lang="en-IN" sz="2000" b="1" dirty="0">
                <a:gradFill>
                  <a:gsLst>
                    <a:gs pos="2917">
                      <a:schemeClr val="tx1"/>
                    </a:gs>
                    <a:gs pos="30000">
                      <a:schemeClr val="tx1"/>
                    </a:gs>
                  </a:gsLst>
                  <a:lin ang="5400000" scaled="0"/>
                </a:gradFill>
                <a:latin typeface="+mj-lt"/>
              </a:rPr>
              <a:t> image will be used as the base image.</a:t>
            </a:r>
          </a:p>
          <a:p>
            <a:pPr>
              <a:lnSpc>
                <a:spcPct val="90000"/>
              </a:lnSpc>
              <a:spcAft>
                <a:spcPts val="600"/>
              </a:spcAft>
            </a:pPr>
            <a:r>
              <a:rPr lang="en-IN" sz="2000" b="1" dirty="0">
                <a:gradFill>
                  <a:gsLst>
                    <a:gs pos="2917">
                      <a:schemeClr val="tx1"/>
                    </a:gs>
                    <a:gs pos="30000">
                      <a:schemeClr val="tx1"/>
                    </a:gs>
                  </a:gsLst>
                  <a:lin ang="5400000" scaled="0"/>
                </a:gradFill>
                <a:latin typeface="+mj-lt"/>
              </a:rPr>
              <a:t>FROM </a:t>
            </a:r>
            <a:r>
              <a:rPr lang="en-IN" sz="2000" b="1" dirty="0" err="1">
                <a:gradFill>
                  <a:gsLst>
                    <a:gs pos="2917">
                      <a:schemeClr val="tx1"/>
                    </a:gs>
                    <a:gs pos="30000">
                      <a:schemeClr val="tx1"/>
                    </a:gs>
                  </a:gsLst>
                  <a:lin ang="5400000" scaled="0"/>
                </a:gradFill>
                <a:latin typeface="+mj-lt"/>
              </a:rPr>
              <a:t>microsoft</a:t>
            </a:r>
            <a:r>
              <a:rPr lang="en-IN" sz="2000" b="1" dirty="0">
                <a:gradFill>
                  <a:gsLst>
                    <a:gs pos="2917">
                      <a:schemeClr val="tx1"/>
                    </a:gs>
                    <a:gs pos="30000">
                      <a:schemeClr val="tx1"/>
                    </a:gs>
                  </a:gsLst>
                  <a:lin ang="5400000" scaled="0"/>
                </a:gradFill>
                <a:latin typeface="+mj-lt"/>
              </a:rPr>
              <a:t>/</a:t>
            </a:r>
            <a:r>
              <a:rPr lang="en-IN" sz="2000" b="1" dirty="0" err="1">
                <a:gradFill>
                  <a:gsLst>
                    <a:gs pos="2917">
                      <a:schemeClr val="tx1"/>
                    </a:gs>
                    <a:gs pos="30000">
                      <a:schemeClr val="tx1"/>
                    </a:gs>
                  </a:gsLst>
                  <a:lin ang="5400000" scaled="0"/>
                </a:gradFill>
                <a:latin typeface="+mj-lt"/>
              </a:rPr>
              <a:t>windowsservercore</a:t>
            </a:r>
            <a:endParaRPr lang="en-IN" sz="2000" b="1" dirty="0">
              <a:gradFill>
                <a:gsLst>
                  <a:gs pos="2917">
                    <a:schemeClr val="tx1"/>
                  </a:gs>
                  <a:gs pos="30000">
                    <a:schemeClr val="tx1"/>
                  </a:gs>
                </a:gsLst>
                <a:lin ang="5400000" scaled="0"/>
              </a:gradFill>
              <a:latin typeface="+mj-lt"/>
            </a:endParaRPr>
          </a:p>
          <a:p>
            <a:pPr>
              <a:lnSpc>
                <a:spcPct val="90000"/>
              </a:lnSpc>
              <a:spcAft>
                <a:spcPts val="600"/>
              </a:spcAft>
            </a:pPr>
            <a:endParaRPr lang="en-IN" sz="2000" b="1" dirty="0">
              <a:gradFill>
                <a:gsLst>
                  <a:gs pos="2917">
                    <a:schemeClr val="tx1"/>
                  </a:gs>
                  <a:gs pos="30000">
                    <a:schemeClr val="tx1"/>
                  </a:gs>
                </a:gsLst>
                <a:lin ang="5400000" scaled="0"/>
              </a:gradFill>
              <a:latin typeface="+mj-lt"/>
            </a:endParaRPr>
          </a:p>
          <a:p>
            <a:pPr>
              <a:lnSpc>
                <a:spcPct val="90000"/>
              </a:lnSpc>
              <a:spcAft>
                <a:spcPts val="600"/>
              </a:spcAft>
            </a:pPr>
            <a:r>
              <a:rPr lang="en-IN" sz="2000" b="1" dirty="0">
                <a:gradFill>
                  <a:gsLst>
                    <a:gs pos="2917">
                      <a:schemeClr val="tx1"/>
                    </a:gs>
                    <a:gs pos="30000">
                      <a:schemeClr val="tx1"/>
                    </a:gs>
                  </a:gsLst>
                  <a:lin ang="5400000" scaled="0"/>
                </a:gradFill>
                <a:latin typeface="+mj-lt"/>
              </a:rPr>
              <a:t># Metadata indicating an image maintainer.</a:t>
            </a:r>
          </a:p>
          <a:p>
            <a:pPr>
              <a:lnSpc>
                <a:spcPct val="90000"/>
              </a:lnSpc>
              <a:spcAft>
                <a:spcPts val="600"/>
              </a:spcAft>
            </a:pPr>
            <a:r>
              <a:rPr lang="en-IN" sz="2000" b="1" dirty="0">
                <a:gradFill>
                  <a:gsLst>
                    <a:gs pos="2917">
                      <a:schemeClr val="tx1"/>
                    </a:gs>
                    <a:gs pos="30000">
                      <a:schemeClr val="tx1"/>
                    </a:gs>
                  </a:gsLst>
                  <a:lin ang="5400000" scaled="0"/>
                </a:gradFill>
                <a:latin typeface="+mj-lt"/>
              </a:rPr>
              <a:t>MAINTAINER jshelton@contoso.com</a:t>
            </a:r>
          </a:p>
          <a:p>
            <a:pPr>
              <a:lnSpc>
                <a:spcPct val="90000"/>
              </a:lnSpc>
              <a:spcAft>
                <a:spcPts val="600"/>
              </a:spcAft>
            </a:pPr>
            <a:endParaRPr lang="en-IN" sz="2000" b="1" dirty="0">
              <a:gradFill>
                <a:gsLst>
                  <a:gs pos="2917">
                    <a:schemeClr val="tx1"/>
                  </a:gs>
                  <a:gs pos="30000">
                    <a:schemeClr val="tx1"/>
                  </a:gs>
                </a:gsLst>
                <a:lin ang="5400000" scaled="0"/>
              </a:gradFill>
              <a:latin typeface="+mj-lt"/>
            </a:endParaRPr>
          </a:p>
          <a:p>
            <a:pPr>
              <a:lnSpc>
                <a:spcPct val="90000"/>
              </a:lnSpc>
              <a:spcAft>
                <a:spcPts val="600"/>
              </a:spcAft>
            </a:pPr>
            <a:r>
              <a:rPr lang="en-IN" sz="2000" b="1" dirty="0">
                <a:gradFill>
                  <a:gsLst>
                    <a:gs pos="2917">
                      <a:schemeClr val="tx1"/>
                    </a:gs>
                    <a:gs pos="30000">
                      <a:schemeClr val="tx1"/>
                    </a:gs>
                  </a:gsLst>
                  <a:lin ang="5400000" scaled="0"/>
                </a:gradFill>
                <a:latin typeface="+mj-lt"/>
              </a:rPr>
              <a:t># Uses dism.exe to install the IIS role.</a:t>
            </a:r>
          </a:p>
          <a:p>
            <a:pPr>
              <a:lnSpc>
                <a:spcPct val="90000"/>
              </a:lnSpc>
              <a:spcAft>
                <a:spcPts val="600"/>
              </a:spcAft>
            </a:pPr>
            <a:r>
              <a:rPr lang="en-IN" sz="2000" b="1" dirty="0">
                <a:gradFill>
                  <a:gsLst>
                    <a:gs pos="2917">
                      <a:schemeClr val="tx1"/>
                    </a:gs>
                    <a:gs pos="30000">
                      <a:schemeClr val="tx1"/>
                    </a:gs>
                  </a:gsLst>
                  <a:lin ang="5400000" scaled="0"/>
                </a:gradFill>
                <a:latin typeface="+mj-lt"/>
              </a:rPr>
              <a:t>RUN dism.exe /online /enable-feature /all /</a:t>
            </a:r>
            <a:r>
              <a:rPr lang="en-IN" sz="2000" b="1" dirty="0" err="1">
                <a:gradFill>
                  <a:gsLst>
                    <a:gs pos="2917">
                      <a:schemeClr val="tx1"/>
                    </a:gs>
                    <a:gs pos="30000">
                      <a:schemeClr val="tx1"/>
                    </a:gs>
                  </a:gsLst>
                  <a:lin ang="5400000" scaled="0"/>
                </a:gradFill>
                <a:latin typeface="+mj-lt"/>
              </a:rPr>
              <a:t>featurename:iis-webserver</a:t>
            </a:r>
            <a:r>
              <a:rPr lang="en-IN" sz="2000" b="1" dirty="0">
                <a:gradFill>
                  <a:gsLst>
                    <a:gs pos="2917">
                      <a:schemeClr val="tx1"/>
                    </a:gs>
                    <a:gs pos="30000">
                      <a:schemeClr val="tx1"/>
                    </a:gs>
                  </a:gsLst>
                  <a:lin ang="5400000" scaled="0"/>
                </a:gradFill>
                <a:latin typeface="+mj-lt"/>
              </a:rPr>
              <a:t> /</a:t>
            </a:r>
            <a:r>
              <a:rPr lang="en-IN" sz="2000" b="1" dirty="0" err="1">
                <a:gradFill>
                  <a:gsLst>
                    <a:gs pos="2917">
                      <a:schemeClr val="tx1"/>
                    </a:gs>
                    <a:gs pos="30000">
                      <a:schemeClr val="tx1"/>
                    </a:gs>
                  </a:gsLst>
                  <a:lin ang="5400000" scaled="0"/>
                </a:gradFill>
                <a:latin typeface="+mj-lt"/>
              </a:rPr>
              <a:t>NoRestart</a:t>
            </a:r>
            <a:endParaRPr lang="en-IN" sz="2000" b="1" dirty="0">
              <a:gradFill>
                <a:gsLst>
                  <a:gs pos="2917">
                    <a:schemeClr val="tx1"/>
                  </a:gs>
                  <a:gs pos="30000">
                    <a:schemeClr val="tx1"/>
                  </a:gs>
                </a:gsLst>
                <a:lin ang="5400000" scaled="0"/>
              </a:gradFill>
              <a:latin typeface="+mj-lt"/>
            </a:endParaRPr>
          </a:p>
          <a:p>
            <a:pPr>
              <a:lnSpc>
                <a:spcPct val="90000"/>
              </a:lnSpc>
              <a:spcAft>
                <a:spcPts val="600"/>
              </a:spcAft>
            </a:pPr>
            <a:endParaRPr lang="en-IN" sz="2000" b="1" dirty="0">
              <a:gradFill>
                <a:gsLst>
                  <a:gs pos="2917">
                    <a:schemeClr val="tx1"/>
                  </a:gs>
                  <a:gs pos="30000">
                    <a:schemeClr val="tx1"/>
                  </a:gs>
                </a:gsLst>
                <a:lin ang="5400000" scaled="0"/>
              </a:gradFill>
              <a:latin typeface="+mj-lt"/>
            </a:endParaRPr>
          </a:p>
          <a:p>
            <a:pPr>
              <a:lnSpc>
                <a:spcPct val="90000"/>
              </a:lnSpc>
              <a:spcAft>
                <a:spcPts val="600"/>
              </a:spcAft>
            </a:pPr>
            <a:r>
              <a:rPr lang="en-IN" sz="2000" b="1" dirty="0">
                <a:gradFill>
                  <a:gsLst>
                    <a:gs pos="2917">
                      <a:schemeClr val="tx1"/>
                    </a:gs>
                    <a:gs pos="30000">
                      <a:schemeClr val="tx1"/>
                    </a:gs>
                  </a:gsLst>
                  <a:lin ang="5400000" scaled="0"/>
                </a:gradFill>
                <a:latin typeface="+mj-lt"/>
              </a:rPr>
              <a:t># Creates an HTML file and adds content to this file.</a:t>
            </a:r>
          </a:p>
          <a:p>
            <a:pPr>
              <a:lnSpc>
                <a:spcPct val="90000"/>
              </a:lnSpc>
              <a:spcAft>
                <a:spcPts val="600"/>
              </a:spcAft>
            </a:pPr>
            <a:r>
              <a:rPr lang="en-IN" sz="2000" b="1" dirty="0">
                <a:gradFill>
                  <a:gsLst>
                    <a:gs pos="2917">
                      <a:schemeClr val="tx1"/>
                    </a:gs>
                    <a:gs pos="30000">
                      <a:schemeClr val="tx1"/>
                    </a:gs>
                  </a:gsLst>
                  <a:lin ang="5400000" scaled="0"/>
                </a:gradFill>
                <a:latin typeface="+mj-lt"/>
              </a:rPr>
              <a:t>RUN echo "Hello World - </a:t>
            </a:r>
            <a:r>
              <a:rPr lang="en-IN" sz="2000" b="1" dirty="0" err="1">
                <a:gradFill>
                  <a:gsLst>
                    <a:gs pos="2917">
                      <a:schemeClr val="tx1"/>
                    </a:gs>
                    <a:gs pos="30000">
                      <a:schemeClr val="tx1"/>
                    </a:gs>
                  </a:gsLst>
                  <a:lin ang="5400000" scaled="0"/>
                </a:gradFill>
                <a:latin typeface="+mj-lt"/>
              </a:rPr>
              <a:t>Dockerfile</a:t>
            </a:r>
            <a:r>
              <a:rPr lang="en-IN" sz="2000" b="1" dirty="0">
                <a:gradFill>
                  <a:gsLst>
                    <a:gs pos="2917">
                      <a:schemeClr val="tx1"/>
                    </a:gs>
                    <a:gs pos="30000">
                      <a:schemeClr val="tx1"/>
                    </a:gs>
                  </a:gsLst>
                  <a:lin ang="5400000" scaled="0"/>
                </a:gradFill>
                <a:latin typeface="+mj-lt"/>
              </a:rPr>
              <a:t>" &gt; c:\inetpub\wwwroot\index.html</a:t>
            </a:r>
          </a:p>
          <a:p>
            <a:pPr>
              <a:lnSpc>
                <a:spcPct val="90000"/>
              </a:lnSpc>
              <a:spcAft>
                <a:spcPts val="600"/>
              </a:spcAft>
            </a:pPr>
            <a:endParaRPr lang="en-IN" sz="2000" b="1" dirty="0">
              <a:gradFill>
                <a:gsLst>
                  <a:gs pos="2917">
                    <a:schemeClr val="tx1"/>
                  </a:gs>
                  <a:gs pos="30000">
                    <a:schemeClr val="tx1"/>
                  </a:gs>
                </a:gsLst>
                <a:lin ang="5400000" scaled="0"/>
              </a:gradFill>
              <a:latin typeface="+mj-lt"/>
            </a:endParaRPr>
          </a:p>
          <a:p>
            <a:pPr>
              <a:lnSpc>
                <a:spcPct val="90000"/>
              </a:lnSpc>
              <a:spcAft>
                <a:spcPts val="600"/>
              </a:spcAft>
            </a:pPr>
            <a:r>
              <a:rPr lang="en-IN" sz="2000" b="1" dirty="0">
                <a:gradFill>
                  <a:gsLst>
                    <a:gs pos="2917">
                      <a:schemeClr val="tx1"/>
                    </a:gs>
                    <a:gs pos="30000">
                      <a:schemeClr val="tx1"/>
                    </a:gs>
                  </a:gsLst>
                  <a:lin ang="5400000" scaled="0"/>
                </a:gradFill>
                <a:latin typeface="+mj-lt"/>
              </a:rPr>
              <a:t># Sets a command or process that will run each time a container is run from the new image.</a:t>
            </a:r>
          </a:p>
          <a:p>
            <a:pPr>
              <a:lnSpc>
                <a:spcPct val="90000"/>
              </a:lnSpc>
              <a:spcAft>
                <a:spcPts val="600"/>
              </a:spcAft>
            </a:pPr>
            <a:r>
              <a:rPr lang="en-IN" sz="2000" b="1" dirty="0">
                <a:gradFill>
                  <a:gsLst>
                    <a:gs pos="2917">
                      <a:schemeClr val="tx1"/>
                    </a:gs>
                    <a:gs pos="30000">
                      <a:schemeClr val="tx1"/>
                    </a:gs>
                  </a:gsLst>
                  <a:lin ang="5400000" scaled="0"/>
                </a:gradFill>
                <a:latin typeface="+mj-lt"/>
              </a:rPr>
              <a:t>CMD [ "</a:t>
            </a:r>
            <a:r>
              <a:rPr lang="en-IN" sz="2000" b="1" dirty="0" err="1">
                <a:gradFill>
                  <a:gsLst>
                    <a:gs pos="2917">
                      <a:schemeClr val="tx1"/>
                    </a:gs>
                    <a:gs pos="30000">
                      <a:schemeClr val="tx1"/>
                    </a:gs>
                  </a:gsLst>
                  <a:lin ang="5400000" scaled="0"/>
                </a:gradFill>
                <a:latin typeface="+mj-lt"/>
              </a:rPr>
              <a:t>cmd</a:t>
            </a:r>
            <a:r>
              <a:rPr lang="en-IN" sz="2000" b="1" dirty="0">
                <a:gradFill>
                  <a:gsLst>
                    <a:gs pos="2917">
                      <a:schemeClr val="tx1"/>
                    </a:gs>
                    <a:gs pos="30000">
                      <a:schemeClr val="tx1"/>
                    </a:gs>
                  </a:gsLst>
                  <a:lin ang="5400000" scaled="0"/>
                </a:gradFill>
                <a:latin typeface="+mj-lt"/>
              </a:rPr>
              <a:t>" ]</a:t>
            </a:r>
          </a:p>
        </p:txBody>
      </p:sp>
    </p:spTree>
    <p:extLst>
      <p:ext uri="{BB962C8B-B14F-4D97-AF65-F5344CB8AC3E}">
        <p14:creationId xmlns:p14="http://schemas.microsoft.com/office/powerpoint/2010/main" val="68172496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 – Where to get started?</a:t>
            </a:r>
            <a:endParaRPr lang="en-IN" dirty="0"/>
          </a:p>
        </p:txBody>
      </p:sp>
      <p:sp>
        <p:nvSpPr>
          <p:cNvPr id="2" name="TextBox 1"/>
          <p:cNvSpPr txBox="1"/>
          <p:nvPr/>
        </p:nvSpPr>
        <p:spPr>
          <a:xfrm>
            <a:off x="655637" y="1439862"/>
            <a:ext cx="9753600" cy="441351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hlinkClick r:id="rId3"/>
              </a:rPr>
              <a:t>https://training.docker.com</a:t>
            </a:r>
            <a:r>
              <a:rPr lang="en-IN" sz="2400" dirty="0">
                <a:gradFill>
                  <a:gsLst>
                    <a:gs pos="2917">
                      <a:schemeClr val="tx1"/>
                    </a:gs>
                    <a:gs pos="30000">
                      <a:schemeClr val="tx1"/>
                    </a:gs>
                  </a:gsLst>
                  <a:lin ang="5400000" scaled="0"/>
                </a:gradFill>
              </a:rPr>
              <a:t> - Free self-paced courses</a:t>
            </a:r>
            <a:br>
              <a:rPr lang="en-IN" sz="2400" dirty="0">
                <a:gradFill>
                  <a:gsLst>
                    <a:gs pos="2917">
                      <a:schemeClr val="tx1"/>
                    </a:gs>
                    <a:gs pos="30000">
                      <a:schemeClr val="tx1"/>
                    </a:gs>
                  </a:gsLst>
                  <a:lin ang="5400000" scaled="0"/>
                </a:gradFill>
              </a:rPr>
            </a:b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hlinkClick r:id="rId4"/>
              </a:rPr>
              <a:t>https://docs.docker.com/engine/getstarted/</a:t>
            </a:r>
            <a:r>
              <a:rPr lang="en-IN" sz="2400" dirty="0">
                <a:gradFill>
                  <a:gsLst>
                    <a:gs pos="2917">
                      <a:schemeClr val="tx1"/>
                    </a:gs>
                    <a:gs pos="30000">
                      <a:schemeClr val="tx1"/>
                    </a:gs>
                  </a:gsLst>
                  <a:lin ang="5400000" scaled="0"/>
                </a:gradFill>
              </a:rPr>
              <a:t> - Docker Reference</a:t>
            </a:r>
            <a:br>
              <a:rPr lang="en-IN" sz="2400" dirty="0">
                <a:gradFill>
                  <a:gsLst>
                    <a:gs pos="2917">
                      <a:schemeClr val="tx1"/>
                    </a:gs>
                    <a:gs pos="30000">
                      <a:schemeClr val="tx1"/>
                    </a:gs>
                  </a:gsLst>
                  <a:lin ang="5400000" scaled="0"/>
                </a:gradFill>
              </a:rPr>
            </a:b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hlinkClick r:id="rId5"/>
              </a:rPr>
              <a:t>https://hackr.io/tutorials/learn-docker</a:t>
            </a:r>
            <a:r>
              <a:rPr lang="en-IN" sz="2400" dirty="0">
                <a:gradFill>
                  <a:gsLst>
                    <a:gs pos="2917">
                      <a:schemeClr val="tx1"/>
                    </a:gs>
                    <a:gs pos="30000">
                      <a:schemeClr val="tx1"/>
                    </a:gs>
                  </a:gsLst>
                  <a:lin ang="5400000" scaled="0"/>
                </a:gradFill>
              </a:rPr>
              <a:t> - Free Video Tutorials</a:t>
            </a:r>
            <a:br>
              <a:rPr lang="en-IN" sz="2400" dirty="0">
                <a:gradFill>
                  <a:gsLst>
                    <a:gs pos="2917">
                      <a:schemeClr val="tx1"/>
                    </a:gs>
                    <a:gs pos="30000">
                      <a:schemeClr val="tx1"/>
                    </a:gs>
                  </a:gsLst>
                  <a:lin ang="5400000" scaled="0"/>
                </a:gradFill>
              </a:rPr>
            </a:b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hlinkClick r:id="rId6"/>
              </a:rPr>
              <a:t>https://www.pluralsight.com</a:t>
            </a:r>
            <a:r>
              <a:rPr lang="en-IN" sz="2400" dirty="0">
                <a:gradFill>
                  <a:gsLst>
                    <a:gs pos="2917">
                      <a:schemeClr val="tx1"/>
                    </a:gs>
                    <a:gs pos="30000">
                      <a:schemeClr val="tx1"/>
                    </a:gs>
                  </a:gsLst>
                  <a:lin ang="5400000" scaled="0"/>
                </a:gradFill>
              </a:rPr>
              <a:t> - </a:t>
            </a:r>
            <a:r>
              <a:rPr lang="en-IN" sz="2400" dirty="0" err="1">
                <a:gradFill>
                  <a:gsLst>
                    <a:gs pos="2917">
                      <a:schemeClr val="tx1"/>
                    </a:gs>
                    <a:gs pos="30000">
                      <a:schemeClr val="tx1"/>
                    </a:gs>
                  </a:gsLst>
                  <a:lin ang="5400000" scaled="0"/>
                </a:gradFill>
              </a:rPr>
              <a:t>Pluralsight</a:t>
            </a:r>
            <a:br>
              <a:rPr lang="en-IN" sz="2400" dirty="0">
                <a:gradFill>
                  <a:gsLst>
                    <a:gs pos="2917">
                      <a:schemeClr val="tx1"/>
                    </a:gs>
                    <a:gs pos="30000">
                      <a:schemeClr val="tx1"/>
                    </a:gs>
                  </a:gsLst>
                  <a:lin ang="5400000" scaled="0"/>
                </a:gradFill>
              </a:rPr>
            </a:b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IN" sz="2400" dirty="0">
                <a:gradFill>
                  <a:gsLst>
                    <a:gs pos="2917">
                      <a:schemeClr val="tx1"/>
                    </a:gs>
                    <a:gs pos="30000">
                      <a:schemeClr val="tx1"/>
                    </a:gs>
                  </a:gsLst>
                  <a:lin ang="5400000" scaled="0"/>
                </a:gradFill>
                <a:hlinkClick r:id="rId7"/>
              </a:rPr>
              <a:t>https://www.mva.microsoft.com</a:t>
            </a:r>
            <a:r>
              <a:rPr lang="en-IN" sz="2400" dirty="0">
                <a:gradFill>
                  <a:gsLst>
                    <a:gs pos="2917">
                      <a:schemeClr val="tx1"/>
                    </a:gs>
                    <a:gs pos="30000">
                      <a:schemeClr val="tx1"/>
                    </a:gs>
                  </a:gsLst>
                  <a:lin ang="5400000" scaled="0"/>
                </a:gradFill>
              </a:rPr>
              <a:t> – Microsoft Virtual Academy</a:t>
            </a: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IN"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53375383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437" y="1973262"/>
            <a:ext cx="7391400" cy="1625060"/>
          </a:xfrm>
          <a:prstGeom prst="rect">
            <a:avLst/>
          </a:prstGeom>
          <a:noFill/>
        </p:spPr>
        <p:txBody>
          <a:bodyPr wrap="square" lIns="182880" tIns="146304" rIns="182880" bIns="146304" rtlCol="0">
            <a:spAutoFit/>
          </a:bodyPr>
          <a:lstStyle/>
          <a:p>
            <a:pPr algn="ctr">
              <a:lnSpc>
                <a:spcPct val="90000"/>
              </a:lnSpc>
              <a:spcAft>
                <a:spcPts val="600"/>
              </a:spcAft>
            </a:pPr>
            <a:r>
              <a:rPr lang="en-IN" sz="9600" dirty="0">
                <a:ln w="0"/>
                <a:solidFill>
                  <a:srgbClr val="002060"/>
                </a:solidFill>
                <a:effectLst>
                  <a:outerShdw blurRad="38100" dist="25400" dir="5400000" algn="ctr" rotWithShape="0">
                    <a:srgbClr val="6E747A">
                      <a:alpha val="43000"/>
                    </a:srgbClr>
                  </a:outerShdw>
                </a:effectLst>
              </a:rPr>
              <a:t>Questions?</a:t>
            </a:r>
          </a:p>
        </p:txBody>
      </p:sp>
    </p:spTree>
    <p:extLst>
      <p:ext uri="{BB962C8B-B14F-4D97-AF65-F5344CB8AC3E}">
        <p14:creationId xmlns:p14="http://schemas.microsoft.com/office/powerpoint/2010/main" val="263577018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437" y="1973262"/>
            <a:ext cx="7391400" cy="2954655"/>
          </a:xfrm>
          <a:prstGeom prst="rect">
            <a:avLst/>
          </a:prstGeom>
          <a:noFill/>
        </p:spPr>
        <p:txBody>
          <a:bodyPr wrap="square" lIns="182880" tIns="146304" rIns="182880" bIns="146304" rtlCol="0">
            <a:spAutoFit/>
          </a:bodyPr>
          <a:lstStyle/>
          <a:p>
            <a:pPr algn="ctr">
              <a:lnSpc>
                <a:spcPct val="90000"/>
              </a:lnSpc>
              <a:spcAft>
                <a:spcPts val="600"/>
              </a:spcAft>
            </a:pPr>
            <a:r>
              <a:rPr lang="en-IN" sz="9600" dirty="0">
                <a:ln w="0"/>
                <a:solidFill>
                  <a:schemeClr val="accent1"/>
                </a:solidFill>
                <a:effectLst>
                  <a:outerShdw blurRad="38100" dist="25400" dir="5400000" algn="ctr" rotWithShape="0">
                    <a:srgbClr val="6E747A">
                      <a:alpha val="43000"/>
                    </a:srgbClr>
                  </a:outerShdw>
                </a:effectLst>
              </a:rPr>
              <a:t>Thank You!</a:t>
            </a:r>
            <a:br>
              <a:rPr lang="en-IN" sz="9600" dirty="0">
                <a:ln w="0"/>
                <a:solidFill>
                  <a:schemeClr val="accent1"/>
                </a:solidFill>
                <a:effectLst>
                  <a:outerShdw blurRad="38100" dist="25400" dir="5400000" algn="ctr" rotWithShape="0">
                    <a:srgbClr val="6E747A">
                      <a:alpha val="43000"/>
                    </a:srgbClr>
                  </a:outerShdw>
                </a:effectLst>
              </a:rPr>
            </a:br>
            <a:r>
              <a:rPr lang="en-IN" sz="960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en-IN" sz="960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274637" y="6491310"/>
            <a:ext cx="6477000" cy="503215"/>
          </a:xfrm>
          <a:prstGeom prst="rect">
            <a:avLst/>
          </a:prstGeom>
          <a:noFill/>
        </p:spPr>
        <p:txBody>
          <a:bodyPr wrap="square" lIns="182880" tIns="146304" rIns="182880" bIns="146304" rtlCol="0">
            <a:spAutoFit/>
          </a:bodyPr>
          <a:lstStyle/>
          <a:p>
            <a:pPr>
              <a:lnSpc>
                <a:spcPct val="90000"/>
              </a:lnSpc>
              <a:spcAft>
                <a:spcPts val="600"/>
              </a:spcAft>
            </a:pPr>
            <a:r>
              <a:rPr lang="en-IN" sz="1500" i="1" dirty="0">
                <a:gradFill>
                  <a:gsLst>
                    <a:gs pos="2917">
                      <a:schemeClr val="tx1"/>
                    </a:gs>
                    <a:gs pos="30000">
                      <a:schemeClr val="tx1"/>
                    </a:gs>
                  </a:gsLst>
                  <a:lin ang="5400000" scaled="0"/>
                </a:gradFill>
              </a:rPr>
              <a:t>Image credits: Various Internet References</a:t>
            </a:r>
          </a:p>
        </p:txBody>
      </p:sp>
    </p:spTree>
    <p:extLst>
      <p:ext uri="{BB962C8B-B14F-4D97-AF65-F5344CB8AC3E}">
        <p14:creationId xmlns:p14="http://schemas.microsoft.com/office/powerpoint/2010/main" val="1831576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808037" y="1439862"/>
            <a:ext cx="10287000" cy="4016484"/>
          </a:xfrm>
        </p:spPr>
        <p:txBody>
          <a:bodyPr/>
          <a:lstStyle/>
          <a:p>
            <a:pPr marL="457200" indent="-457200">
              <a:lnSpc>
                <a:spcPct val="150000"/>
              </a:lnSpc>
              <a:buFont typeface="Arial" panose="020B0604020202020204" pitchFamily="34" charset="0"/>
              <a:buChar char="•"/>
            </a:pPr>
            <a:r>
              <a:rPr lang="en-IN" sz="3000" dirty="0">
                <a:solidFill>
                  <a:schemeClr val="tx1">
                    <a:lumMod val="75000"/>
                  </a:schemeClr>
                </a:solidFill>
                <a:latin typeface="+mj-lt"/>
              </a:rPr>
              <a:t>Is a Fancy way to run a process, not a virtual machine.</a:t>
            </a:r>
          </a:p>
          <a:p>
            <a:pPr marL="457200" indent="-457200">
              <a:lnSpc>
                <a:spcPct val="150000"/>
              </a:lnSpc>
              <a:buFont typeface="Arial" panose="020B0604020202020204" pitchFamily="34" charset="0"/>
              <a:buChar char="•"/>
            </a:pPr>
            <a:r>
              <a:rPr lang="en-IN" sz="3000" dirty="0">
                <a:solidFill>
                  <a:schemeClr val="tx1">
                    <a:lumMod val="75000"/>
                  </a:schemeClr>
                </a:solidFill>
                <a:latin typeface="+mj-lt"/>
              </a:rPr>
              <a:t>Containers run in a Shared Environment</a:t>
            </a:r>
          </a:p>
          <a:p>
            <a:pPr marL="457200" indent="-457200">
              <a:lnSpc>
                <a:spcPct val="150000"/>
              </a:lnSpc>
              <a:buFont typeface="Arial" panose="020B0604020202020204" pitchFamily="34" charset="0"/>
              <a:buChar char="•"/>
            </a:pPr>
            <a:r>
              <a:rPr lang="en-IN" sz="3000" dirty="0">
                <a:solidFill>
                  <a:schemeClr val="tx1">
                    <a:lumMod val="75000"/>
                  </a:schemeClr>
                </a:solidFill>
                <a:latin typeface="+mj-lt"/>
              </a:rPr>
              <a:t>Reduced Scale time</a:t>
            </a:r>
          </a:p>
          <a:p>
            <a:pPr marL="457200" indent="-457200">
              <a:lnSpc>
                <a:spcPct val="150000"/>
              </a:lnSpc>
              <a:buFont typeface="Arial" panose="020B0604020202020204" pitchFamily="34" charset="0"/>
              <a:buChar char="•"/>
            </a:pPr>
            <a:r>
              <a:rPr lang="en-IN" sz="3000" dirty="0">
                <a:solidFill>
                  <a:schemeClr val="tx1">
                    <a:lumMod val="75000"/>
                  </a:schemeClr>
                </a:solidFill>
                <a:latin typeface="+mj-lt"/>
              </a:rPr>
              <a:t>Reduced resource consumption</a:t>
            </a:r>
          </a:p>
          <a:p>
            <a:pPr marL="457200" indent="-457200">
              <a:lnSpc>
                <a:spcPct val="150000"/>
              </a:lnSpc>
              <a:buFont typeface="Arial" panose="020B0604020202020204" pitchFamily="34" charset="0"/>
              <a:buChar char="•"/>
            </a:pPr>
            <a:r>
              <a:rPr lang="en-IN" sz="3000" dirty="0">
                <a:solidFill>
                  <a:schemeClr val="tx1">
                    <a:lumMod val="75000"/>
                  </a:schemeClr>
                </a:solidFill>
                <a:latin typeface="+mj-lt"/>
              </a:rPr>
              <a:t>A VM, without overhead of the VM</a:t>
            </a:r>
          </a:p>
        </p:txBody>
      </p:sp>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spTree>
    <p:extLst>
      <p:ext uri="{BB962C8B-B14F-4D97-AF65-F5344CB8AC3E}">
        <p14:creationId xmlns:p14="http://schemas.microsoft.com/office/powerpoint/2010/main" val="37398256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pic>
        <p:nvPicPr>
          <p:cNvPr id="5" name="Picture 4"/>
          <p:cNvPicPr>
            <a:picLocks noChangeAspect="1"/>
          </p:cNvPicPr>
          <p:nvPr/>
        </p:nvPicPr>
        <p:blipFill>
          <a:blip r:embed="rId2"/>
          <a:stretch>
            <a:fillRect/>
          </a:stretch>
        </p:blipFill>
        <p:spPr>
          <a:xfrm>
            <a:off x="1009246" y="1243012"/>
            <a:ext cx="10161991" cy="5706838"/>
          </a:xfrm>
          <a:prstGeom prst="rect">
            <a:avLst/>
          </a:prstGeom>
        </p:spPr>
      </p:pic>
    </p:spTree>
    <p:extLst>
      <p:ext uri="{BB962C8B-B14F-4D97-AF65-F5344CB8AC3E}">
        <p14:creationId xmlns:p14="http://schemas.microsoft.com/office/powerpoint/2010/main" val="28333406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pic>
        <p:nvPicPr>
          <p:cNvPr id="2" name="Picture 1"/>
          <p:cNvPicPr>
            <a:picLocks noChangeAspect="1"/>
          </p:cNvPicPr>
          <p:nvPr/>
        </p:nvPicPr>
        <p:blipFill>
          <a:blip r:embed="rId3"/>
          <a:stretch>
            <a:fillRect/>
          </a:stretch>
        </p:blipFill>
        <p:spPr>
          <a:xfrm>
            <a:off x="960437" y="1210773"/>
            <a:ext cx="10065154" cy="5688081"/>
          </a:xfrm>
          <a:prstGeom prst="rect">
            <a:avLst/>
          </a:prstGeom>
        </p:spPr>
      </p:pic>
    </p:spTree>
    <p:extLst>
      <p:ext uri="{BB962C8B-B14F-4D97-AF65-F5344CB8AC3E}">
        <p14:creationId xmlns:p14="http://schemas.microsoft.com/office/powerpoint/2010/main" val="17788737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pic>
        <p:nvPicPr>
          <p:cNvPr id="2" name="Picture 1"/>
          <p:cNvPicPr>
            <a:picLocks noChangeAspect="1"/>
          </p:cNvPicPr>
          <p:nvPr/>
        </p:nvPicPr>
        <p:blipFill>
          <a:blip r:embed="rId2"/>
          <a:stretch>
            <a:fillRect/>
          </a:stretch>
        </p:blipFill>
        <p:spPr>
          <a:xfrm>
            <a:off x="1189038" y="1222496"/>
            <a:ext cx="10060766" cy="5637181"/>
          </a:xfrm>
          <a:prstGeom prst="rect">
            <a:avLst/>
          </a:prstGeom>
        </p:spPr>
      </p:pic>
    </p:spTree>
    <p:extLst>
      <p:ext uri="{BB962C8B-B14F-4D97-AF65-F5344CB8AC3E}">
        <p14:creationId xmlns:p14="http://schemas.microsoft.com/office/powerpoint/2010/main" val="26939528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pic>
        <p:nvPicPr>
          <p:cNvPr id="3" name="Picture 2"/>
          <p:cNvPicPr>
            <a:picLocks noChangeAspect="1"/>
          </p:cNvPicPr>
          <p:nvPr/>
        </p:nvPicPr>
        <p:blipFill>
          <a:blip r:embed="rId3"/>
          <a:stretch>
            <a:fillRect/>
          </a:stretch>
        </p:blipFill>
        <p:spPr>
          <a:xfrm>
            <a:off x="884237" y="1204911"/>
            <a:ext cx="10241511" cy="5715320"/>
          </a:xfrm>
          <a:prstGeom prst="rect">
            <a:avLst/>
          </a:prstGeom>
        </p:spPr>
      </p:pic>
    </p:spTree>
    <p:extLst>
      <p:ext uri="{BB962C8B-B14F-4D97-AF65-F5344CB8AC3E}">
        <p14:creationId xmlns:p14="http://schemas.microsoft.com/office/powerpoint/2010/main" val="22212105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917575"/>
          </a:xfrm>
        </p:spPr>
        <p:txBody>
          <a:bodyPr/>
          <a:lstStyle/>
          <a:p>
            <a:r>
              <a:rPr lang="en-IN" dirty="0">
                <a:solidFill>
                  <a:srgbClr val="0078D7"/>
                </a:solidFill>
              </a:rPr>
              <a:t>Docker</a:t>
            </a:r>
            <a:endParaRPr lang="en-IN" dirty="0"/>
          </a:p>
        </p:txBody>
      </p:sp>
      <p:pic>
        <p:nvPicPr>
          <p:cNvPr id="2" name="Picture 1"/>
          <p:cNvPicPr>
            <a:picLocks noChangeAspect="1"/>
          </p:cNvPicPr>
          <p:nvPr/>
        </p:nvPicPr>
        <p:blipFill>
          <a:blip r:embed="rId3"/>
          <a:stretch>
            <a:fillRect/>
          </a:stretch>
        </p:blipFill>
        <p:spPr>
          <a:xfrm>
            <a:off x="1189037" y="1363662"/>
            <a:ext cx="9778170" cy="5484813"/>
          </a:xfrm>
          <a:prstGeom prst="rect">
            <a:avLst/>
          </a:prstGeom>
        </p:spPr>
      </p:pic>
    </p:spTree>
    <p:extLst>
      <p:ext uri="{BB962C8B-B14F-4D97-AF65-F5344CB8AC3E}">
        <p14:creationId xmlns:p14="http://schemas.microsoft.com/office/powerpoint/2010/main" val="3920037652"/>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themeOverride>
</file>

<file path=docProps/app.xml><?xml version="1.0" encoding="utf-8"?>
<Properties xmlns="http://schemas.openxmlformats.org/officeDocument/2006/extended-properties" xmlns:vt="http://schemas.openxmlformats.org/officeDocument/2006/docPropsVTypes">
  <Template/>
  <TotalTime>0</TotalTime>
  <Words>1778</Words>
  <Application>Microsoft Office PowerPoint</Application>
  <PresentationFormat>Custom</PresentationFormat>
  <Paragraphs>246</Paragraphs>
  <Slides>36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Consolas</vt:lpstr>
      <vt:lpstr>Segoe UI</vt:lpstr>
      <vt:lpstr>Segoe UI Light</vt:lpstr>
      <vt:lpstr>Wingdings</vt:lpstr>
      <vt:lpstr>Connect_2016_Template_Light</vt:lpstr>
      <vt:lpstr>Connect_2016_Template_Dark</vt:lpstr>
      <vt:lpstr>Generic Content</vt:lpstr>
      <vt:lpstr>Fundamentals               02.03.2017</vt:lpstr>
      <vt:lpstr>Agenda </vt:lpstr>
      <vt:lpstr>Docker</vt:lpstr>
      <vt:lpstr>Docker</vt:lpstr>
      <vt:lpstr>Docker</vt:lpstr>
      <vt:lpstr>Docker</vt:lpstr>
      <vt:lpstr>Docker</vt:lpstr>
      <vt:lpstr>Docker</vt:lpstr>
      <vt:lpstr>Docker</vt:lpstr>
      <vt:lpstr>Docker</vt:lpstr>
      <vt:lpstr>Docker – Basic Terms</vt:lpstr>
      <vt:lpstr>Docker – Basic Terms</vt:lpstr>
      <vt:lpstr>Docker – Basic Terms</vt:lpstr>
      <vt:lpstr>Docker – Basic Terms</vt:lpstr>
      <vt:lpstr>Docker – Basic Terms</vt:lpstr>
      <vt:lpstr>Docker – Basic Terms</vt:lpstr>
      <vt:lpstr>Docker – Basic Terms</vt:lpstr>
      <vt:lpstr>Docker – Basic Terms</vt:lpstr>
      <vt:lpstr>Docker – Basic Terms</vt:lpstr>
      <vt:lpstr>Docker – Basic Terms</vt:lpstr>
      <vt:lpstr>Virtualization</vt:lpstr>
      <vt:lpstr>Hypervisor</vt:lpstr>
      <vt:lpstr>Types of Virtualization</vt:lpstr>
      <vt:lpstr>Types of Virtualization - Emulation</vt:lpstr>
      <vt:lpstr>Types of Virtualization - Paravirtualization</vt:lpstr>
      <vt:lpstr>Types of Virtualization – Container Based V.</vt:lpstr>
      <vt:lpstr>Docker – Containers vs. VMs</vt:lpstr>
      <vt:lpstr>Docker – Containers</vt:lpstr>
      <vt:lpstr>Docker – Native Support</vt:lpstr>
      <vt:lpstr>Docker – Platform workflow</vt:lpstr>
      <vt:lpstr>Docker – Platform workflow</vt:lpstr>
      <vt:lpstr>Docker – How it works?</vt:lpstr>
      <vt:lpstr>Docker File</vt:lpstr>
      <vt:lpstr>Docker – Where to get started?</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2017-08-08T08:57:53Z</dcterms:modified>
  <cp:category/>
</cp:coreProperties>
</file>