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5" r:id="rId6"/>
    <p:sldMasterId id="2147484495" r:id="rId7"/>
    <p:sldMasterId id="2147484515" r:id="rId8"/>
  </p:sldMasterIdLst>
  <p:notesMasterIdLst>
    <p:notesMasterId r:id="rId24"/>
  </p:notesMasterIdLst>
  <p:handoutMasterIdLst>
    <p:handoutMasterId r:id="rId25"/>
  </p:handoutMasterIdLst>
  <p:sldIdLst>
    <p:sldId id="264" r:id="rId9"/>
    <p:sldId id="258" r:id="rId10"/>
    <p:sldId id="282" r:id="rId11"/>
    <p:sldId id="259" r:id="rId12"/>
    <p:sldId id="280" r:id="rId13"/>
    <p:sldId id="281" r:id="rId14"/>
    <p:sldId id="261" r:id="rId15"/>
    <p:sldId id="262" r:id="rId16"/>
    <p:sldId id="283" r:id="rId17"/>
    <p:sldId id="285" r:id="rId18"/>
    <p:sldId id="286" r:id="rId19"/>
    <p:sldId id="284" r:id="rId20"/>
    <p:sldId id="265" r:id="rId21"/>
    <p:sldId id="270" r:id="rId22"/>
    <p:sldId id="287" r:id="rId2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Mitchell Derrey" initials="MD" lastIdx="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7373"/>
    <a:srgbClr val="323232"/>
    <a:srgbClr val="000000"/>
    <a:srgbClr val="E6E6E6"/>
    <a:srgbClr val="D2D2D2"/>
    <a:srgbClr val="505050"/>
    <a:srgbClr val="525252"/>
    <a:srgbClr val="0078D7"/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79742" autoAdjust="0"/>
  </p:normalViewPr>
  <p:slideViewPr>
    <p:cSldViewPr>
      <p:cViewPr varScale="1">
        <p:scale>
          <a:sx n="54" d="100"/>
          <a:sy n="54" d="100"/>
        </p:scale>
        <p:origin x="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04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t>10/26/2017 2:20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2017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t>10/26/2017 2:18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AA446-E61B-4D43-A3B1-7749AA6DC131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2:18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148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Build Pipeline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VSTS Build Agents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Third Party Build tools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Release Pipeline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Hands-on demo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4:02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0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Build Pipeline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VSTS Build Agents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Third Party Build tools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Release Pipeline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Hands-on demo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4:03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112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Build Pipeline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VSTS Build Agents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Third Party Build tools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Release Pipeline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Hands-on demo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3:57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070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AA446-E61B-4D43-A3B1-7749AA6DC131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2:18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44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AA446-E61B-4D43-A3B1-7749AA6DC131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4:19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285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AA446-E61B-4D43-A3B1-7749AA6DC131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4:12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42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Build Pipeline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VSTS Build Agents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Third Party Build tools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Release Pipeline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Hands-on demo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2:25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8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Build Pipeline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VSTS Build Agents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Third Party Build tools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Release Pipeline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Hands-on demo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3:11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3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2:18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38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2:18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32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3:09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540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2:18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94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3:23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03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Build Pipeline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VSTS Build Agents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Third Party Build tools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Release Pipeline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Hands-on demo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10/26/2017 3:56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9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71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Session Code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2706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6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2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6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52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48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3380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903075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45483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91226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43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11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299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0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01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141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3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9528" y="3874185"/>
            <a:ext cx="9550810" cy="678031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64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49528" y="1997320"/>
            <a:ext cx="9550812" cy="1876863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11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118">
                <a:solidFill>
                  <a:schemeClr val="bg1"/>
                </a:solidFill>
              </a:rPr>
              <a:t>Section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78351" y="499"/>
            <a:ext cx="9358124" cy="69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742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8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  <p:sldLayoutId id="2147484490" r:id="rId13"/>
    <p:sldLayoutId id="2147484491" r:id="rId14"/>
    <p:sldLayoutId id="2147484492" r:id="rId15"/>
    <p:sldLayoutId id="2147484493" r:id="rId16"/>
    <p:sldLayoutId id="214748449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8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  <p:sldLayoutId id="2147484511" r:id="rId14"/>
    <p:sldLayoutId id="2147484512" r:id="rId15"/>
    <p:sldLayoutId id="2147484513" r:id="rId16"/>
    <p:sldLayoutId id="214748451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5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  <p:sldLayoutId id="2147484528" r:id="rId13"/>
    <p:sldLayoutId id="2147484529" r:id="rId14"/>
    <p:sldLayoutId id="2147484530" r:id="rId15"/>
    <p:sldLayoutId id="2147484531" r:id="rId16"/>
    <p:sldLayoutId id="2147484532" r:id="rId17"/>
    <p:sldLayoutId id="2147484533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837" y="2049462"/>
            <a:ext cx="11350623" cy="738664"/>
          </a:xfrm>
        </p:spPr>
        <p:txBody>
          <a:bodyPr/>
          <a:lstStyle/>
          <a:p>
            <a:r>
              <a:rPr lang="en-US" sz="4000" dirty="0"/>
              <a:t>Building a Continuous Integration Pipeline using VSTS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31837" y="4640262"/>
            <a:ext cx="5105400" cy="1066800"/>
          </a:xfrm>
        </p:spPr>
        <p:txBody>
          <a:bodyPr/>
          <a:lstStyle/>
          <a:p>
            <a:r>
              <a:rPr lang="en-US" sz="3400" dirty="0"/>
              <a:t>Sunny Sharma</a:t>
            </a:r>
          </a:p>
          <a:p>
            <a:r>
              <a:rPr lang="en-US" sz="2200" dirty="0"/>
              <a:t>Microsoft MVP, Senior Software Engineer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17229-5F8B-443A-B555-F9C26DEF3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687" y="0"/>
            <a:ext cx="839788" cy="13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723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6A637-361A-4FFE-AB94-BDD06624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7" y="754062"/>
            <a:ext cx="107823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807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35DF7-1357-4499-8343-5D3308D52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37" y="901699"/>
            <a:ext cx="107442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6458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FEDED9-47F3-418F-88A5-9A548058B5E8}"/>
              </a:ext>
            </a:extLst>
          </p:cNvPr>
          <p:cNvSpPr txBox="1"/>
          <p:nvPr/>
        </p:nvSpPr>
        <p:spPr>
          <a:xfrm>
            <a:off x="1960562" y="296862"/>
            <a:ext cx="8610600" cy="78021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IN" sz="3500" b="1" dirty="0">
                <a:solidFill>
                  <a:srgbClr val="00B0F0"/>
                </a:solidFill>
              </a:rPr>
              <a:t>Third Party build tools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2C7DD-7ED7-4B66-B2A0-5D3CFCE645D3}"/>
              </a:ext>
            </a:extLst>
          </p:cNvPr>
          <p:cNvSpPr txBox="1"/>
          <p:nvPr/>
        </p:nvSpPr>
        <p:spPr>
          <a:xfrm>
            <a:off x="1935907" y="1363662"/>
            <a:ext cx="6781800" cy="308392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Grunt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CMake</a:t>
            </a:r>
            <a:endParaRPr lang="en-IN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Xcode</a:t>
            </a:r>
            <a:r>
              <a:rPr lang="en-IN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Build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Grunt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Gulp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2936513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8C701C-BAB4-41F8-B71A-53092857E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436475" cy="69945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39763" y="677862"/>
            <a:ext cx="6324600" cy="1403461"/>
          </a:xfrm>
        </p:spPr>
        <p:txBody>
          <a:bodyPr/>
          <a:lstStyle/>
          <a:p>
            <a:pPr algn="ctr"/>
            <a:r>
              <a:rPr lang="en-US" sz="86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Let’s do it</a:t>
            </a:r>
          </a:p>
        </p:txBody>
      </p:sp>
    </p:spTree>
    <p:extLst>
      <p:ext uri="{BB962C8B-B14F-4D97-AF65-F5344CB8AC3E}">
        <p14:creationId xmlns:p14="http://schemas.microsoft.com/office/powerpoint/2010/main" val="19119964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35E2A4-01DE-4F10-8FB1-378A97B1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7" y="525462"/>
            <a:ext cx="3276600" cy="762000"/>
          </a:xfrm>
        </p:spPr>
        <p:txBody>
          <a:bodyPr/>
          <a:lstStyle/>
          <a:p>
            <a:pPr algn="ctr"/>
            <a:r>
              <a:rPr lang="en-IN" sz="4000" dirty="0"/>
              <a:t>References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32C5167-4256-4996-B539-5D39F3ABE737}"/>
              </a:ext>
            </a:extLst>
          </p:cNvPr>
          <p:cNvSpPr txBox="1">
            <a:spLocks/>
          </p:cNvSpPr>
          <p:nvPr/>
        </p:nvSpPr>
        <p:spPr>
          <a:xfrm>
            <a:off x="1112837" y="1439862"/>
            <a:ext cx="10195977" cy="4547399"/>
          </a:xfrm>
          <a:prstGeom prst="rect">
            <a:avLst/>
          </a:prstGeom>
          <a:noFill/>
        </p:spPr>
        <p:txBody>
          <a:bodyPr vert="horz" wrap="square" lIns="146304" tIns="91440" rIns="146304" bIns="91440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500" dirty="0"/>
              <a:t>Visual Studio Team Services Documentation</a:t>
            </a:r>
            <a:br>
              <a:rPr lang="pt-BR" sz="3500" dirty="0"/>
            </a:br>
            <a:r>
              <a:rPr lang="en-IN" sz="3500" dirty="0">
                <a:solidFill>
                  <a:srgbClr val="00B0F0"/>
                </a:solidFill>
              </a:rPr>
              <a:t>https://docs.microsoft.com/en-us/vsts/</a:t>
            </a:r>
          </a:p>
          <a:p>
            <a:endParaRPr lang="en-IN" sz="3500" dirty="0">
              <a:solidFill>
                <a:srgbClr val="00B0F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500" dirty="0">
                <a:solidFill>
                  <a:schemeClr val="tx1"/>
                </a:solidFill>
              </a:rPr>
              <a:t>Visual Studio Team Services</a:t>
            </a:r>
            <a:br>
              <a:rPr lang="en-IN" sz="3500" dirty="0">
                <a:solidFill>
                  <a:schemeClr val="tx1"/>
                </a:solidFill>
              </a:rPr>
            </a:br>
            <a:r>
              <a:rPr lang="en-IN" sz="3500" dirty="0">
                <a:solidFill>
                  <a:srgbClr val="00B0F0"/>
                </a:solidFill>
              </a:rPr>
              <a:t>https://www.visualstudio.com/team-services/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35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500" dirty="0">
                <a:solidFill>
                  <a:schemeClr val="tx1"/>
                </a:solidFill>
              </a:rPr>
              <a:t>Microsoft Virtual Academy</a:t>
            </a:r>
            <a:br>
              <a:rPr lang="en-IN" sz="3500" dirty="0">
                <a:solidFill>
                  <a:srgbClr val="00B0F0"/>
                </a:solidFill>
              </a:rPr>
            </a:br>
            <a:r>
              <a:rPr lang="en-IN" sz="3500" dirty="0">
                <a:solidFill>
                  <a:srgbClr val="00B0F0"/>
                </a:solidFill>
              </a:rPr>
              <a:t>http://bit.ly/DevOps_MVA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3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46834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35E2A4-01DE-4F10-8FB1-378A97B1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237" y="1439862"/>
            <a:ext cx="6629400" cy="3841052"/>
          </a:xfrm>
        </p:spPr>
        <p:txBody>
          <a:bodyPr/>
          <a:lstStyle/>
          <a:p>
            <a:pPr algn="ctr"/>
            <a:r>
              <a:rPr lang="en-IN" sz="8800" dirty="0"/>
              <a:t>Thank You!</a:t>
            </a:r>
            <a:br>
              <a:rPr lang="en-IN" sz="8800" dirty="0"/>
            </a:br>
            <a:r>
              <a:rPr lang="en-IN" sz="8800" dirty="0">
                <a:sym typeface="Wingdings" panose="05000000000000000000" pitchFamily="2" charset="2"/>
              </a:rPr>
              <a:t></a:t>
            </a:r>
            <a:endParaRPr lang="en-IN" sz="8800" dirty="0"/>
          </a:p>
        </p:txBody>
      </p:sp>
    </p:spTree>
    <p:extLst>
      <p:ext uri="{BB962C8B-B14F-4D97-AF65-F5344CB8AC3E}">
        <p14:creationId xmlns:p14="http://schemas.microsoft.com/office/powerpoint/2010/main" val="301488237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1060" y="513555"/>
            <a:ext cx="11889564" cy="9175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1837" y="1658143"/>
            <a:ext cx="11888787" cy="25976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</a:rPr>
              <a:t>Discuss CI/CD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</a:rPr>
              <a:t>Create Build Pipeline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</a:rPr>
              <a:t>Create a Release Pipeline</a:t>
            </a:r>
          </a:p>
        </p:txBody>
      </p:sp>
      <p:pic>
        <p:nvPicPr>
          <p:cNvPr id="7" name="Picture 6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9637" y="550180"/>
            <a:ext cx="1779364" cy="17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4128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ntinuous integration">
            <a:extLst>
              <a:ext uri="{FF2B5EF4-FFF2-40B4-BE49-F238E27FC236}">
                <a16:creationId xmlns:a16="http://schemas.microsoft.com/office/drawing/2014/main" id="{B2A0ED95-EDDE-4361-ABEA-5F555C3F1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2"/>
            <a:ext cx="12458992" cy="615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0482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637" y="1287462"/>
            <a:ext cx="11887200" cy="1098762"/>
          </a:xfrm>
        </p:spPr>
        <p:txBody>
          <a:bodyPr/>
          <a:lstStyle/>
          <a:p>
            <a:pPr algn="ctr"/>
            <a:r>
              <a:rPr lang="en-US" sz="6600" dirty="0"/>
              <a:t>Continuous Integration (CI)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E6888B-0614-4A06-8D96-8F347D4AAD98}"/>
              </a:ext>
            </a:extLst>
          </p:cNvPr>
          <p:cNvSpPr txBox="1"/>
          <p:nvPr/>
        </p:nvSpPr>
        <p:spPr>
          <a:xfrm>
            <a:off x="579437" y="2811462"/>
            <a:ext cx="11430000" cy="145886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00B0F0"/>
                </a:solidFill>
              </a:rPr>
              <a:t>the practice of constantly merging development work with a Master codebase… so that you can test changes, and test that those changes work with other changes.</a:t>
            </a:r>
            <a:endParaRPr lang="en-IN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637" y="1135062"/>
            <a:ext cx="11887200" cy="1098762"/>
          </a:xfrm>
        </p:spPr>
        <p:txBody>
          <a:bodyPr/>
          <a:lstStyle/>
          <a:p>
            <a:pPr algn="ctr"/>
            <a:r>
              <a:rPr lang="en-US" sz="6600" dirty="0"/>
              <a:t>Continuous Delivery (CD)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F4AB21-6844-4916-90FA-835C7EE92AC8}"/>
              </a:ext>
            </a:extLst>
          </p:cNvPr>
          <p:cNvSpPr txBox="1"/>
          <p:nvPr/>
        </p:nvSpPr>
        <p:spPr>
          <a:xfrm>
            <a:off x="579437" y="2811462"/>
            <a:ext cx="11430000" cy="145886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00B0F0"/>
                </a:solidFill>
              </a:rPr>
              <a:t>the continual delivery of code to an environment once the developer feels the code is ready to deploy - this could be UAT, staging or production.</a:t>
            </a:r>
            <a:endParaRPr lang="en-IN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637" y="1135062"/>
            <a:ext cx="11887200" cy="1098762"/>
          </a:xfrm>
        </p:spPr>
        <p:txBody>
          <a:bodyPr/>
          <a:lstStyle/>
          <a:p>
            <a:pPr algn="ctr"/>
            <a:r>
              <a:rPr lang="en-US" sz="6600" dirty="0"/>
              <a:t>Continuous Deployment (CD)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F4AB21-6844-4916-90FA-835C7EE92AC8}"/>
              </a:ext>
            </a:extLst>
          </p:cNvPr>
          <p:cNvSpPr txBox="1"/>
          <p:nvPr/>
        </p:nvSpPr>
        <p:spPr>
          <a:xfrm>
            <a:off x="579437" y="2811462"/>
            <a:ext cx="11430000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rgbClr val="00B0F0"/>
                </a:solidFill>
              </a:rPr>
              <a:t>Continuous Delivery </a:t>
            </a:r>
            <a:r>
              <a:rPr lang="en-GB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– </a:t>
            </a:r>
            <a:r>
              <a:rPr lang="en-GB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with Auto-Approval</a:t>
            </a:r>
            <a:endParaRPr lang="en-IN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/>
          <p:cNvSpPr/>
          <p:nvPr/>
        </p:nvSpPr>
        <p:spPr bwMode="auto">
          <a:xfrm>
            <a:off x="4073538" y="2490628"/>
            <a:ext cx="6939019" cy="43792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Continuous Integration Services</a:t>
            </a:r>
          </a:p>
        </p:txBody>
      </p:sp>
      <p:sp>
        <p:nvSpPr>
          <p:cNvPr id="49" name="Arrow: Right 48"/>
          <p:cNvSpPr/>
          <p:nvPr/>
        </p:nvSpPr>
        <p:spPr bwMode="auto">
          <a:xfrm>
            <a:off x="7080800" y="3817307"/>
            <a:ext cx="991456" cy="575353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Manual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80800" y="3317678"/>
            <a:ext cx="991456" cy="1073213"/>
            <a:chOff x="7080800" y="3317678"/>
            <a:chExt cx="991456" cy="1073213"/>
          </a:xfrm>
        </p:grpSpPr>
        <p:pic>
          <p:nvPicPr>
            <p:cNvPr id="27" name="Picture 26" descr="BIG IMAGE (PNG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5591" y="3317678"/>
              <a:ext cx="635161" cy="635161"/>
            </a:xfrm>
            <a:prstGeom prst="rect">
              <a:avLst/>
            </a:prstGeom>
          </p:spPr>
        </p:pic>
        <p:sp>
          <p:nvSpPr>
            <p:cNvPr id="24" name="Arrow: Right 23"/>
            <p:cNvSpPr/>
            <p:nvPr/>
          </p:nvSpPr>
          <p:spPr bwMode="auto">
            <a:xfrm>
              <a:off x="7080800" y="3815538"/>
              <a:ext cx="991456" cy="57535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8D7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rPr>
                <a:t>On Build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368" y="3318685"/>
            <a:ext cx="676280" cy="55721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Delivery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11889564" cy="1169551"/>
          </a:xfrm>
        </p:spPr>
        <p:txBody>
          <a:bodyPr/>
          <a:lstStyle/>
          <a:p>
            <a:r>
              <a:rPr lang="en-US" dirty="0"/>
              <a:t>Automated build on every change to the branch</a:t>
            </a:r>
          </a:p>
          <a:p>
            <a:r>
              <a:rPr lang="en-US" dirty="0"/>
              <a:t>Automated deploy on every successful build</a:t>
            </a:r>
          </a:p>
        </p:txBody>
      </p:sp>
      <p:sp>
        <p:nvSpPr>
          <p:cNvPr id="25" name="Rectangle: Rounded Corners 24"/>
          <p:cNvSpPr/>
          <p:nvPr/>
        </p:nvSpPr>
        <p:spPr bwMode="auto">
          <a:xfrm>
            <a:off x="2421254" y="3296851"/>
            <a:ext cx="1542233" cy="276203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Version Control</a:t>
            </a:r>
          </a:p>
        </p:txBody>
      </p:sp>
      <p:pic>
        <p:nvPicPr>
          <p:cNvPr id="26" name="Picture 25" descr="multiple &lt;strong&gt;user&lt;/strong&gt; icons different colors - vector Clip 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70" y="3823404"/>
            <a:ext cx="529589" cy="569308"/>
          </a:xfrm>
          <a:prstGeom prst="rect">
            <a:avLst/>
          </a:prstGeom>
        </p:spPr>
      </p:pic>
      <p:sp>
        <p:nvSpPr>
          <p:cNvPr id="28" name="Arrow: Right 27"/>
          <p:cNvSpPr/>
          <p:nvPr/>
        </p:nvSpPr>
        <p:spPr bwMode="auto">
          <a:xfrm>
            <a:off x="1161917" y="3817307"/>
            <a:ext cx="991456" cy="575353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Commit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161671" y="3296851"/>
            <a:ext cx="2726409" cy="2762035"/>
            <a:chOff x="4609380" y="3581339"/>
            <a:chExt cx="2726409" cy="2762035"/>
          </a:xfrm>
        </p:grpSpPr>
        <p:sp>
          <p:nvSpPr>
            <p:cNvPr id="32" name="Rectangle: Rounded Corners 31"/>
            <p:cNvSpPr/>
            <p:nvPr/>
          </p:nvSpPr>
          <p:spPr bwMode="auto">
            <a:xfrm>
              <a:off x="5793556" y="3581339"/>
              <a:ext cx="1542233" cy="2762035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rPr>
                <a:t>Build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609380" y="4101795"/>
              <a:ext cx="991456" cy="1131590"/>
              <a:chOff x="4609380" y="4101795"/>
              <a:chExt cx="991456" cy="1131590"/>
            </a:xfrm>
          </p:grpSpPr>
          <p:sp>
            <p:nvSpPr>
              <p:cNvPr id="43" name="Arrow: Right 42"/>
              <p:cNvSpPr/>
              <p:nvPr/>
            </p:nvSpPr>
            <p:spPr bwMode="auto">
              <a:xfrm>
                <a:off x="4609380" y="4101795"/>
                <a:ext cx="991456" cy="575353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Segoe UI" pitchFamily="34" charset="0"/>
                    <a:cs typeface="Segoe UI" pitchFamily="34" charset="0"/>
                  </a:rPr>
                  <a:t>Scheduled Daily</a:t>
                </a:r>
              </a:p>
            </p:txBody>
          </p:sp>
          <p:pic>
            <p:nvPicPr>
              <p:cNvPr id="44" name="Picture 43" descr="&lt;strong&gt;Files&lt;/strong&gt; Labelled by witcombem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4266" y="4587955"/>
                <a:ext cx="405903" cy="645430"/>
              </a:xfrm>
              <a:prstGeom prst="rect">
                <a:avLst/>
              </a:prstGeom>
            </p:spPr>
          </p:pic>
        </p:grpSp>
      </p:grpSp>
      <p:sp>
        <p:nvSpPr>
          <p:cNvPr id="46" name="Rectangle: Rounded Corners 45"/>
          <p:cNvSpPr/>
          <p:nvPr/>
        </p:nvSpPr>
        <p:spPr bwMode="auto">
          <a:xfrm>
            <a:off x="8264976" y="3318685"/>
            <a:ext cx="1530042" cy="274020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Deploy</a:t>
            </a:r>
          </a:p>
        </p:txBody>
      </p:sp>
      <p:pic>
        <p:nvPicPr>
          <p:cNvPr id="48" name="Picture 47" descr="&lt;strong&gt;user&lt;/strong&gt; icon - vector Clip Ar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8984" y="3296851"/>
            <a:ext cx="360000" cy="549600"/>
          </a:xfrm>
          <a:prstGeom prst="rect">
            <a:avLst/>
          </a:prstGeom>
        </p:spPr>
      </p:pic>
      <p:pic>
        <p:nvPicPr>
          <p:cNvPr id="50" name="Picture 49" descr="... portable &lt;strong&gt;executable&lt;/strong&gt; uniform type identifier uti com microsof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4184" y="4377039"/>
            <a:ext cx="609600" cy="6096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161671" y="3305749"/>
            <a:ext cx="991456" cy="1073213"/>
            <a:chOff x="4165210" y="3317678"/>
            <a:chExt cx="991456" cy="1073213"/>
          </a:xfrm>
        </p:grpSpPr>
        <p:pic>
          <p:nvPicPr>
            <p:cNvPr id="21" name="Picture 20" descr="BIG IMAGE (PNG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0722" y="3317678"/>
              <a:ext cx="635161" cy="635161"/>
            </a:xfrm>
            <a:prstGeom prst="rect">
              <a:avLst/>
            </a:prstGeom>
          </p:spPr>
        </p:pic>
        <p:sp>
          <p:nvSpPr>
            <p:cNvPr id="22" name="Arrow: Right 21"/>
            <p:cNvSpPr/>
            <p:nvPr/>
          </p:nvSpPr>
          <p:spPr bwMode="auto">
            <a:xfrm>
              <a:off x="4165210" y="3815538"/>
              <a:ext cx="991456" cy="57535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8D7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rPr>
                <a:t>On 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06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/>
          <p:cNvSpPr/>
          <p:nvPr/>
        </p:nvSpPr>
        <p:spPr bwMode="auto">
          <a:xfrm>
            <a:off x="4073538" y="2490628"/>
            <a:ext cx="6939019" cy="43792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Continuous Integration Services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80800" y="3317678"/>
            <a:ext cx="991456" cy="1073213"/>
            <a:chOff x="7080800" y="3317678"/>
            <a:chExt cx="991456" cy="1073213"/>
          </a:xfrm>
        </p:grpSpPr>
        <p:pic>
          <p:nvPicPr>
            <p:cNvPr id="27" name="Picture 26" descr="BIG IMAGE (PNG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5591" y="3317678"/>
              <a:ext cx="635161" cy="635161"/>
            </a:xfrm>
            <a:prstGeom prst="rect">
              <a:avLst/>
            </a:prstGeom>
          </p:spPr>
        </p:pic>
        <p:sp>
          <p:nvSpPr>
            <p:cNvPr id="24" name="Arrow: Right 23"/>
            <p:cNvSpPr/>
            <p:nvPr/>
          </p:nvSpPr>
          <p:spPr bwMode="auto">
            <a:xfrm>
              <a:off x="7080800" y="3815538"/>
              <a:ext cx="991456" cy="57535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8D7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rPr>
                <a:t>On Build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65210" y="3317678"/>
            <a:ext cx="991456" cy="1073213"/>
            <a:chOff x="4165210" y="3317678"/>
            <a:chExt cx="991456" cy="1073213"/>
          </a:xfrm>
        </p:grpSpPr>
        <p:pic>
          <p:nvPicPr>
            <p:cNvPr id="21" name="Picture 20" descr="BIG IMAGE (PNG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0722" y="3317678"/>
              <a:ext cx="635161" cy="635161"/>
            </a:xfrm>
            <a:prstGeom prst="rect">
              <a:avLst/>
            </a:prstGeom>
          </p:spPr>
        </p:pic>
        <p:sp>
          <p:nvSpPr>
            <p:cNvPr id="22" name="Arrow: Right 21"/>
            <p:cNvSpPr/>
            <p:nvPr/>
          </p:nvSpPr>
          <p:spPr bwMode="auto">
            <a:xfrm>
              <a:off x="4165210" y="3815538"/>
              <a:ext cx="991456" cy="57535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8D7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rPr>
                <a:t>On change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Delivery</a:t>
            </a:r>
          </a:p>
        </p:txBody>
      </p:sp>
      <p:sp>
        <p:nvSpPr>
          <p:cNvPr id="25" name="Rectangle: Rounded Corners 24"/>
          <p:cNvSpPr/>
          <p:nvPr/>
        </p:nvSpPr>
        <p:spPr bwMode="auto">
          <a:xfrm>
            <a:off x="2421254" y="3296851"/>
            <a:ext cx="1542233" cy="276203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Version Control</a:t>
            </a:r>
          </a:p>
        </p:txBody>
      </p:sp>
      <p:pic>
        <p:nvPicPr>
          <p:cNvPr id="26" name="Picture 25" descr="multiple &lt;strong&gt;user&lt;/strong&gt; icons different colors - vector Clip 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70" y="3823404"/>
            <a:ext cx="529589" cy="569308"/>
          </a:xfrm>
          <a:prstGeom prst="rect">
            <a:avLst/>
          </a:prstGeom>
        </p:spPr>
      </p:pic>
      <p:sp>
        <p:nvSpPr>
          <p:cNvPr id="28" name="Arrow: Right 27"/>
          <p:cNvSpPr/>
          <p:nvPr/>
        </p:nvSpPr>
        <p:spPr bwMode="auto">
          <a:xfrm>
            <a:off x="1161917" y="3817307"/>
            <a:ext cx="991456" cy="575353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Commit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366557" y="3296851"/>
            <a:ext cx="2521523" cy="2762035"/>
            <a:chOff x="4814266" y="3581339"/>
            <a:chExt cx="2521523" cy="2762035"/>
          </a:xfrm>
        </p:grpSpPr>
        <p:sp>
          <p:nvSpPr>
            <p:cNvPr id="32" name="Rectangle: Rounded Corners 31"/>
            <p:cNvSpPr/>
            <p:nvPr/>
          </p:nvSpPr>
          <p:spPr bwMode="auto">
            <a:xfrm>
              <a:off x="5793556" y="3581339"/>
              <a:ext cx="1542233" cy="2762035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rPr>
                <a:t>Build</a:t>
              </a:r>
            </a:p>
          </p:txBody>
        </p:sp>
        <p:pic>
          <p:nvPicPr>
            <p:cNvPr id="44" name="Picture 43" descr="&lt;strong&gt;Files&lt;/strong&gt; Labelled by witcombem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4266" y="4587955"/>
              <a:ext cx="405903" cy="645430"/>
            </a:xfrm>
            <a:prstGeom prst="rect">
              <a:avLst/>
            </a:prstGeom>
          </p:spPr>
        </p:pic>
      </p:grpSp>
      <p:sp>
        <p:nvSpPr>
          <p:cNvPr id="46" name="Rectangle: Rounded Corners 45"/>
          <p:cNvSpPr/>
          <p:nvPr/>
        </p:nvSpPr>
        <p:spPr bwMode="auto">
          <a:xfrm>
            <a:off x="8264976" y="3318685"/>
            <a:ext cx="1530042" cy="274020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Deploy</a:t>
            </a:r>
          </a:p>
        </p:txBody>
      </p:sp>
      <p:pic>
        <p:nvPicPr>
          <p:cNvPr id="50" name="Picture 49" descr="... portable &lt;strong&gt;executable&lt;/strong&gt; uniform type identifier uti com microso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84" y="4377039"/>
            <a:ext cx="609600" cy="609600"/>
          </a:xfrm>
          <a:prstGeom prst="rect">
            <a:avLst/>
          </a:prstGeom>
        </p:spPr>
      </p:pic>
      <p:pic>
        <p:nvPicPr>
          <p:cNvPr id="5" name="Picture 4" descr="&lt;strong&gt;User&lt;/strong&gt; Icon Remix by Merlin25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203" y="2584234"/>
            <a:ext cx="459935" cy="690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391" y="3517098"/>
            <a:ext cx="1471307" cy="173893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Repository</a:t>
            </a:r>
          </a:p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Branches</a:t>
            </a:r>
          </a:p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Workflow</a:t>
            </a:r>
          </a:p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Policies</a:t>
            </a:r>
          </a:p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Roles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87075" y="3517098"/>
            <a:ext cx="1471307" cy="200978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Build Def</a:t>
            </a:r>
          </a:p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Build agent</a:t>
            </a:r>
          </a:p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Build tasks</a:t>
            </a:r>
          </a:p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Test tasks</a:t>
            </a:r>
          </a:p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Analysis</a:t>
            </a:r>
          </a:p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Packaging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27749" y="3517098"/>
            <a:ext cx="1604495" cy="171123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Release Def</a:t>
            </a:r>
          </a:p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Target host</a:t>
            </a:r>
          </a:p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Svc principle</a:t>
            </a:r>
          </a:p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Svc endpoint</a:t>
            </a:r>
          </a:p>
          <a:p>
            <a:pPr marL="91440" marR="0" lvl="0" indent="-9144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Release tasks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A8DFEE26-D91A-43BE-90BB-0FC050F5D2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10515598" cy="1169551"/>
          </a:xfrm>
        </p:spPr>
        <p:txBody>
          <a:bodyPr/>
          <a:lstStyle/>
          <a:p>
            <a:r>
              <a:rPr lang="en-US" dirty="0"/>
              <a:t>Automated build on every change to the branch</a:t>
            </a:r>
          </a:p>
          <a:p>
            <a:r>
              <a:rPr lang="en-US" dirty="0"/>
              <a:t>Automated deploy on every successful build</a:t>
            </a:r>
          </a:p>
        </p:txBody>
      </p:sp>
    </p:spTree>
    <p:extLst>
      <p:ext uri="{BB962C8B-B14F-4D97-AF65-F5344CB8AC3E}">
        <p14:creationId xmlns:p14="http://schemas.microsoft.com/office/powerpoint/2010/main" val="192002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16538-A1C2-4FD6-B3FC-AF3BCF919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41"/>
          <a:stretch/>
        </p:blipFill>
        <p:spPr>
          <a:xfrm>
            <a:off x="960437" y="974476"/>
            <a:ext cx="10134600" cy="6010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FEDED9-47F3-418F-88A5-9A548058B5E8}"/>
              </a:ext>
            </a:extLst>
          </p:cNvPr>
          <p:cNvSpPr txBox="1"/>
          <p:nvPr/>
        </p:nvSpPr>
        <p:spPr>
          <a:xfrm>
            <a:off x="2179637" y="195505"/>
            <a:ext cx="8610600" cy="78021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IN" sz="3500" b="1" dirty="0">
                <a:solidFill>
                  <a:srgbClr val="00B0F0"/>
                </a:solidFill>
              </a:rPr>
              <a:t>CI Pipeline</a:t>
            </a:r>
          </a:p>
        </p:txBody>
      </p:sp>
    </p:spTree>
    <p:extLst>
      <p:ext uri="{BB962C8B-B14F-4D97-AF65-F5344CB8AC3E}">
        <p14:creationId xmlns:p14="http://schemas.microsoft.com/office/powerpoint/2010/main" val="276272345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3B9D3600-BA2F-499E-9B74-B0493B08579C}"/>
    </a:ext>
  </a:extLst>
</a:theme>
</file>

<file path=ppt/theme/theme2.xml><?xml version="1.0" encoding="utf-8"?>
<a:theme xmlns:a="http://schemas.openxmlformats.org/drawingml/2006/main" name="5-50111_Build 2017_DARK GRAY TEMPLATE">
  <a:themeElements>
    <a:clrScheme name="Build 2017 Colors (Dark Gray)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EAEAEA"/>
      </a:accent3>
      <a:accent4>
        <a:srgbClr val="002050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D138E69B-724A-4446-A2DA-FF3B08B1663E}"/>
    </a:ext>
  </a:extLst>
</a:theme>
</file>

<file path=ppt/theme/theme3.xml><?xml version="1.0" encoding="utf-8"?>
<a:theme xmlns:a="http://schemas.openxmlformats.org/drawingml/2006/main" name="1_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3B9D3600-BA2F-499E-9B74-B0493B08579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6" ma:contentTypeDescription="" ma:contentTypeScope="" ma:versionID="d383a91d1b86d4650368c84defa1a2c1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2cfdfd5a193d92c0d7e2d70576dfb5fb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  <xsd:element ref="ns1:_ip_UnifiedCompliancePolicyProperties" minOccurs="0"/>
                <xsd:element ref="ns1:_ip_UnifiedCompliancePolicyUIAction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  <xsd:element name="_ip_UnifiedCompliancePolicyProperties" ma:index="4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4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4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ontrol xmlns="http://schemas.microsoft.com/VisualStudio/2011/storyboarding/control">
  <Id Name="System.Storyboarding.Common.MousePointer" Revision="1" Stencil="System.Storyboarding.Common" StencilVersion="0.1"/>
</Control>
</file>

<file path=customXml/item4.xml><?xml version="1.0" encoding="utf-8"?>
<Control xmlns="http://schemas.microsoft.com/VisualStudio/2011/storyboarding/control">
  <Id Name="System.Storyboarding.Common.MousePointer" Revision="1" Stencil="System.Storyboarding.Common" StencilVersion="0.1"/>
</Control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_ip_UnifiedCompliancePolicyUIAction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Washington State Convention and Trade Center</TermName>
          <TermId xmlns="http://schemas.microsoft.com/office/infopath/2007/PartnerControls">2ebf141d-f871-4cc9-bf08-f87f112ab464</TermId>
        </TermInfo>
      </Terms>
    </d12e2661e9634d9aa98bbb375f31aced>
    <Event_x0020_Start_x0020_Date xmlns="01c77077-aee4-4b5f-bd4e-9cd40a6fff29">2017-05-10T07:00:00+00:00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Seattle</TermName>
          <TermId xmlns="http://schemas.microsoft.com/office/infopath/2007/PartnerControls">54f46ed2-c77e-4a59-b182-a4171fdb0d11</TermId>
        </TermInfo>
      </Terms>
    </iaa5f83406f94009a0f6a3e890699ff7>
    <External_x0020_Speaker xmlns="01c77077-aee4-4b5f-bd4e-9cd40a6fff29">Ahmed Metwally; Mark Wilson-Thomas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2017-05-11T07:00:00+00:00</Presentation_x0020_Date>
    <fc15c16204564de583b4c942b10d19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developers</TermName>
          <TermId xmlns="http://schemas.microsoft.com/office/infopath/2007/PartnerControls">8e4a08dc-5d95-4156-ab65-f22579a1592a</TermId>
        </TermInfo>
      </Terms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Build</TermName>
          <TermId xmlns="http://schemas.microsoft.com/office/infopath/2007/PartnerControls">58542b36-5bf5-46a6-a53f-a41fb7a73785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_ip_UnifiedCompliancePolicyProperties xmlns="http://schemas.microsoft.com/sharepoint/v3" xsi:nil="true"/>
    <Session_x0020_Code xmlns="01c77077-aee4-4b5f-bd4e-9cd40a6fff29">B8019</Session_x0020_Code>
    <Event_x0020_End_x0020_Date xmlns="01c77077-aee4-4b5f-bd4e-9cd40a6fff29">2017-05-12T07:00:00+00:00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NumberofDownloads xmlns="230e9df3-be65-4c73-a93b-d1236ebd677e" xsi:nil="true"/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Build 2017</TermName>
          <TermId xmlns="http://schemas.microsoft.com/office/infopath/2007/PartnerControls">0407fc0d-d203-4d0a-848e-0398e286e7e2</TermId>
        </TermInfo>
      </Terms>
    </TaxKeywordTaxHTField>
    <TaxCatchAll xmlns="230e9df3-be65-4c73-a93b-d1236ebd677e">
      <Value>47</Value>
      <Value>53</Value>
      <Value>52</Value>
      <Value>316</Value>
      <Value>315</Value>
    </TaxCatchAll>
  </documentManagement>
</p:properties>
</file>

<file path=customXml/itemProps1.xml><?xml version="1.0" encoding="utf-8"?>
<ds:datastoreItem xmlns:ds="http://schemas.openxmlformats.org/officeDocument/2006/customXml" ds:itemID="{A408956B-D258-40C7-8C24-091EC53E3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568F4F-0EA9-4B78-835C-23B7B2342FAB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13D62D40-53EE-4316-9832-CAB002C8BEE8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  <ds:schemaRef ds:uri="8ff673fc-3231-4e3a-893b-6d7f7cd32766"/>
    <ds:schemaRef ds:uri="01c77077-aee4-4b5f-bd4e-9cd40a6fff29"/>
    <ds:schemaRef ds:uri="230e9df3-be65-4c73-a93b-d1236ebd677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Microsoft_Build2017_Template</Template>
  <TotalTime>4246</TotalTime>
  <Words>762</Words>
  <Application>Microsoft Office PowerPoint</Application>
  <PresentationFormat>Custom</PresentationFormat>
  <Paragraphs>154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Consolas</vt:lpstr>
      <vt:lpstr>Segoe UI</vt:lpstr>
      <vt:lpstr>Segoe UI Light</vt:lpstr>
      <vt:lpstr>Segoe UI Semilight</vt:lpstr>
      <vt:lpstr>Wingdings</vt:lpstr>
      <vt:lpstr>5-50111_Build 2017_LIGHT GRAY TEMPLATE</vt:lpstr>
      <vt:lpstr>5-50111_Build 2017_DARK GRAY TEMPLATE</vt:lpstr>
      <vt:lpstr>1_5-50111_Build 2017_LIGHT GRAY TEMPLATE</vt:lpstr>
      <vt:lpstr>Building a Continuous Integration Pipeline using VSTS</vt:lpstr>
      <vt:lpstr>Agenda:</vt:lpstr>
      <vt:lpstr>PowerPoint Presentation</vt:lpstr>
      <vt:lpstr>Continuous Integration (CI)</vt:lpstr>
      <vt:lpstr>Continuous Delivery (CD)</vt:lpstr>
      <vt:lpstr>Continuous Deployment (CD)</vt:lpstr>
      <vt:lpstr>Continuous Delivery</vt:lpstr>
      <vt:lpstr>Continuous Delivery</vt:lpstr>
      <vt:lpstr>PowerPoint Presentation</vt:lpstr>
      <vt:lpstr>PowerPoint Presentation</vt:lpstr>
      <vt:lpstr>PowerPoint Presentation</vt:lpstr>
      <vt:lpstr>PowerPoint Presentation</vt:lpstr>
      <vt:lpstr>Let’s do it</vt:lpstr>
      <vt:lpstr>References</vt:lpstr>
      <vt:lpstr>Thank You! 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Confidence at speed: Visual Studio 2017 and your CI pipeline</dc:title>
  <dc:subject>Microsoft Build 2017</dc:subject>
  <dc:creator>MS Events</dc:creator>
  <cp:keywords>Microsoft Build 2017</cp:keywords>
  <dc:description>Template: Mitchell Derrey, Silver Fox Productions_x000d_
Formatting: _x000d_
Audience Type:</dc:description>
  <cp:lastModifiedBy>Sunny Sharma</cp:lastModifiedBy>
  <cp:revision>66</cp:revision>
  <dcterms:created xsi:type="dcterms:W3CDTF">2017-05-09T19:57:34Z</dcterms:created>
  <dcterms:modified xsi:type="dcterms:W3CDTF">2017-10-26T17:50:43Z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53;#Washington State Convention and Trade Center|2ebf141d-f871-4cc9-bf08-f87f112ab464</vt:lpwstr>
  </property>
  <property fmtid="{D5CDD505-2E9C-101B-9397-08002B2CF9AE}" pid="7" name="Track">
    <vt:lpwstr/>
  </property>
  <property fmtid="{D5CDD505-2E9C-101B-9397-08002B2CF9AE}" pid="8" name="Event Location">
    <vt:lpwstr>52;#Seattle|54f46ed2-c77e-4a59-b182-a4171fdb0d11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315;#Microsoft Build 2017|0407fc0d-d203-4d0a-848e-0398e286e7e2</vt:lpwstr>
  </property>
  <property fmtid="{D5CDD505-2E9C-101B-9397-08002B2CF9AE}" pid="12" name="Audience1">
    <vt:lpwstr>316;#developers|8e4a08dc-5d95-4156-ab65-f22579a1592a</vt:lpwstr>
  </property>
  <property fmtid="{D5CDD505-2E9C-101B-9397-08002B2CF9AE}" pid="13" name="Event Name">
    <vt:lpwstr>47;#Build|58542b36-5bf5-46a6-a53f-a41fb7a73785</vt:lpwstr>
  </property>
</Properties>
</file>