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sldIdLst>
    <p:sldId id="256" r:id="rId6"/>
    <p:sldId id="257" r:id="rId7"/>
    <p:sldId id="262" r:id="rId8"/>
    <p:sldId id="263" r:id="rId9"/>
    <p:sldId id="258" r:id="rId10"/>
    <p:sldId id="259" r:id="rId11"/>
    <p:sldId id="264" r:id="rId12"/>
    <p:sldId id="267" r:id="rId13"/>
    <p:sldId id="268" r:id="rId14"/>
    <p:sldId id="269" r:id="rId15"/>
    <p:sldId id="270" r:id="rId16"/>
    <p:sldId id="271" r:id="rId17"/>
    <p:sldId id="265" r:id="rId18"/>
    <p:sldId id="272" r:id="rId19"/>
    <p:sldId id="273" r:id="rId20"/>
    <p:sldId id="277" r:id="rId21"/>
    <p:sldId id="280" r:id="rId22"/>
    <p:sldId id="279" r:id="rId23"/>
    <p:sldId id="28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07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2487 11324 0,'27'0'46,"-1"0"-46,0 0 16,27 0-16,-26 0 16,52 0-16,-52 0 15,79 0 1,-54 0-16,-25 0 15,-1 0-15,80 0 32,-79 0-32,26 0 15,-27 0 1,80 0-1,-80 0 1,54 0-16,-1 0 0,53 0 16,-105 0-1,52 0 1,-26 0-1,26 0-15,1 0 32,52 0-32,-52-53 0,-54 79 15,53-26 1,-52 0-16,26 0 15,-27 0-15,1 0 16,-1 0-16,27 0 16,-27 0 46,1 0-31,26 0-15,26 0-16,-52 0 15,52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48.5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17277 16351 0,'53'0'94,"-26"0"-79,-1 0 1,1-27-16,-1 27 31,-26-26-15,27 0-1,-1 26 1,0 0-1,27 0 1,133 0 0,-134 0-16,160 26 15,-185-26-15,105 0 16,-26 0-16,-53 0 15,26 0-15,53 0 16,-26 26 0,26-26-1,27 0 1,79 0-1,-52 0-15,290 0 32,-291 0-32,27 0 15,-80 0 1,80 0 15,-27 0-15,0 0-1,106 0 1,-53 0-1,-211 0-15,-1 0 16,27 0-16,-27 0 31,1 0-15,52 0-1,159 0 1,-79 53 0,-79 0-16,-28-53 15,54 27 1,-79-27-16,52 0 31,27 0-15,0 0-16,158 0 31,-184 0-31,52 0 31,-105 0 63,-1 0-32,27 0-31,-27 0-15,80 0-1,0 26 1,-27-26 0,-52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52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12832 11297 0,'27'0'156,"-1"0"-140,133-26 0,-53 26-1,-53 0 1,-27 0-1,133 0 1,-80 0-16,-52 0 16,79 0-16,105 0 31,-184 0-31,-1 0 15,1 0-15,26 0 0,-27 0 16,0 0-16,54 0 16,52 0-1,27 0 1,-133 0-1,1 0-15,26 0 16,-27 0 0,1 0-1,78 0 1,-78 0-1,52 0 1,1 0-16,26 0 31,-80 0-31,0 0 16,133 0 15,-132 0-31,52 0 0,-26 0 16,26 0-1,-26 0 1,27 0-1,-27 0 1,79 0 0,-106 0-16,80 0 31,-79 0-31,105 0 31,27 0-15,-133 0-1,27 0-15,0 0 16,-27 0-1,27 0 1,-26 0 0,52 0-1,80 26 1,-80 1-16,-52-27 0,26 0 15,-27 0 1,80 0 0,-80 0-16,27 0 15,80 0 1,-1 0-16,-79 0 15,53 0 1,-1 0 0,1 0-1,185 0 1,-79 0-1,158 0 1,-211 0 0,-79 0-1,-54 0-15,53 0 31,-26 0-15,106 0 0,0 0-1,-80 0-15,53 0 16,-79 0-1,27-27 1,78 27 0,-131 0-16,132 0 31,-106 0-16,-27 0 1,53 0 0,80 0 15,-79 0-31,-54 0 15,53 0 1,-26 0 0,27 0-1,-54 0-15,80 0 31,-80 0-31,27 0 16,-26 0 0,-1 0 15,27 0-16,-26 0-15,-1 0 16,1 0 0,-1 0-1,-26-26 48,53 26-48,-27 0 16,1 0-15,26 0 0,-27 0 15,1 0 47,-1 0-63,54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55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5001 11244 0,'-27'0'110,"1"0"-95,-27 0 1,-185 0-1,105 0-15,1 0 16,53 0-16,-106 0 16,-239 0-1,239 0 1,-106 0-1,185 0 1,27 0-16,-133 0 31,80 0-15,79 0-16,-27 0 15,54 0 1,0 0-16,-27 0 16,-53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2:20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2143 14684 0,'0'27'31,"53"-27"-16,-26 0-15,78 0 16,292 0 0,-79 26-16,26 0 15,105 1 1,-105-1-16,-132-26 15,53 0 1,-186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2:21.1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1799 15398 0,'0'0'0,"53"0"31,-26 0-31,-1 0 16,27 0-16,106 0 16,-133 0-1,27 0 1,0 0-16,0 0 15,106 0-15,-1 0 16,-105 0-16,133 0 16,52 0-16,26 0 0,-26 0 31,80 0-31,-27 0 15,-79 0 1,105 0-16,-105 0 0,158 0 31,-185 0-31,-52 0 0,-54 0 16,-53 0-1,1 0-15,26 0 16,0 0 0,26 0-16,-26 0 15,26 0-15,1 0 16,-54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2:23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18521 14525 0,'-27'0'78,"54"0"-63,-1 0 1,54 0-1,-1 0-15,-26 0 16,-27 0-16,186 0 16,-133 0-1,-52 0-15,502 0 31,-344 0-15,-105 0 0,184 0-1,-184 0 1,25 0-1,-25 0 1,-1 0-16,54 0 16,52 0-16,-53 0 15,-79 0-15,79 0 16,53 0-16,-26 0 15,-79 53-15,-1-53 16,27 0 0,-80 0-16,54 0 15,78-26 1,-105 26-16,27 0 15,-54 0 1,1 0-16,105 0 16,-53 0-1,-52 0-15,131 0 16,-131 0-1,79 0 1,52 0-16,-52 0 16,-53 0-16,53 0 15,0 0-15,26 0 16,0 0-16,-105 0 0,79 0 31,-80 0-15,27 0-1,27 0 1,-54 0-16,27 0 15,26 0-15,1 0 16,25 0 0,-78 0-16,52 0 15,-52 0-15,26 0 16,-27 0-1,1 0 1,26 0-16,-27 0 0,0 0 16,1 0-16,26 0 15,-27 0 1,1 0-16,-1 0 0,54 0 15,78 0 1,-52 0-16,0 0 16,26 0-16,-52 0 15,105 0 1,-159 0-16,27 0 15,-26 0 32,-1 0-47,27 0 16,26 0-16,54 0 15,-54 0-15,-52 0 16,158 0 15,-106 0-15,-52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2:34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15055 11006 0,'26'0'125,"1"0"-110,26 0-15,-27 0 16,1 0-1,25 0 1,-25 0 31,-1 0-32,1 0 1,-1 0-16,54 0 31,-54 0-31,27 0 0,-26 0 16,-1 0 15,0 0 0,27 0 16,-53 27 327,0-1-374,-53 1 16,53-1 0,-26 1-1,0-1 1,-27 1-1,26-27 1,1 26-16,-1-26 16,-26 26-1,27 1 1,-1-27-1,-26 0 1,27 0-16,0 0 0,-1 0 16,27-27 77,0 1-62,-26 0-15,-1-1 0,27-26-16,0 27 15,0-1 1,0 1-16,0-27 15,0 26 1,0 1 0,0-27-16,0 27 15,0-1 1,0 1-1,27 26 63,-1 0-46,1 0-17,25 0 1,-25 0-1,-1 0-15,1 26 32,-1 1-32,1-27 15,-1 0 1,1 0-16,-27 53 15,26-27 17,-26 0-32,27 1 0,-27 26 15,0-27 16,0 1-15,0 26 0,0-27-1,0 1-15,-27 52 31,-26-53-15,0 1-16,53-1 16,-26 1-1,-1-1 16,-26-26-31,27 0 16,0 0-16,-1 0 16,-52 0-16,26 0 15,-27 0-15,1-26 16,26-27-16,-26 26 15,-1 1 1,27-1-16,53 1 16,-26 26 30,0-26-30,52-1 31,-26 1-32,0-1-15,0-26 16,0 27-16,0-1 16,0 1-1,26 26-15,-26-27 16,0-25-1,27 52 32,-1-27-31,1 1-1,-1-1-15,1 27 16,-1-53 0,54 0-1,-54 53 1,-26-26-1,27 26 1,25 0 15,-25 0 0,-1 0 16,1 0 0,26 0-47,-27 26 31,1-26-15,26 0-1,-27 0 1,0 27 0,1-27-16,-1 0 15,1 26 1,-1 27 31,-26-26-32,27-1-15,-1 27 47,-26-27-31,0 1-16,0 26 15,27-27 1,-27 1-1,0 26 1,0-27 0,0 1-16,0 52 31,-27-53-31,1 1 93,-1-27-77,-26 0 0,27 0-16,-1 0 15,1 0 1,-27 0-16,27 0 15,-54-27 1,1 27-16,52 0 16,-52-26-1,53 26 1,-1-27-1,27 1 63,0 0-78,0-1 16,27-26 0,-27 0-1,26 27 1,53-1-1,-52 27-15,158-53 32,-185 27-17,27 26-15,25 0 0,-25 0 16,52 0-1,-52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12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5821 11350 0,'53'-26'125,"-27"26"-125,107 0 15,-81 26-15,81-26 16,-54 0-16,53 0 16,-105 0-16,79 0 15,0 0-15,52 0 16,-78 0-16,-54 0 15,1 27-15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14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2963 12858 0,'27'0'62,"-1"0"-62,27 0 16,291 0-1,-264 0-15,316 0 16,-184 0 0,0 0-16,-27 0 31,-106 0-31,-52 0 0,26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15.5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2593 11906 0,'26'0'47,"1"0"-31,52 26-16,1-26 15,422 53 1,-264-53-16,133 0 15,-212 0-15,185 0 16,185 0 0,-476 0-16,52 0 15,-52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26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26617 10742 0,'27'0'172,"25"0"-157,1 0 1,-26 0 0,-1 0-1,1 0 1,26 0 15,-27 0-15,1 0-1,26 0 1,-27 0 15,0 0 0,1 0 0,26 0-31,-27 0 32,1 0-17,-27 26 16,26-26 1,27 0-17,-26 0 1,25 0-1,1 0 1,-26 0 0,-1 0-16,27 0 15,-26 0-15,-1 0 16,1 0-1,26 0 1,-27 0-16,0 0 16,1 0-16,26 0 0,-27 0 15,80 0 1,-53 0-1,26 27-15,-26-27 16,0 0 0,-26 0-1,-1 0 1,1 0-16,-1 0 15,27 0 48,-53-27-63,26 27 15,1 0 1,-1 0-16,27 0 31,-26 0 0,-1 0-31,54 0 32,-54 0-32,0 0 15,27 0-15,-26 0 16,-1 0 62,1 0 0,26 0-63,-27 0 1,1 0 0,26 0 15,-27 0-31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27.4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27887 11588 0,'53'0'78,"-27"0"-63,1 0-15,26 0 16,0 0-16,0 0 15,132 27 1,-79-27 0,79 0-1,-132 0 1,-27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28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27623 12276 0,'0'27'31,"26"-27"-31,80 26 15,0 1-15,502 158 16,-317-106 0,-158-52-1,237-1-15,-132 27 16,-26-53-16,-133 0 15,0 0-15,27 0 16,-79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29.3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27675 13123 0,'0'26'16,"27"-26"15,79 0 0,-80 0-31,27 27 0,26-27 16,-52 0-16,105 0 16,-26 0-16,53 0 15,-80 0-15,27 0 16,26 0-16,1 0 15,-80 0 1,-27 0-16,0 0 0,27 0 47,-26 0-32,-1 0-15,1 0 16,105 53 0,-106-53-16,107 26 15,-1 1 1,-105-27-16,-1 0 15,27 0-15,-27 0 16,1 0-16,26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5-07-23T09:41:45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12753 16351 0,'53'0'62,"-27"0"-46,27 0-16,238 0 15,-238 0 1,106 0-16,264 0 15,-343 0 1,78 0-16,-52 0 16,-53 0-1,-26 0 16,52 0-15,-53 0-16,160 0 31,-133 0-31,-1 0 16,28 0-1,-1-27 1,1 27 0,-54 0-1,1 0-15,-1 0 16,80 0 15,-27 0-15,-26 0-16,26 0 15,1 0-15,-54 0 16,54-26-1,-54 0 17,1 26 264,-1-27-265,1 1-15,-1 26 15,-26-27-31,26 27 78,27-26 31,-26 26-93,-1 0-16,27 0 15,53 0 1,-27 0-16,-52 26 16,52 1 15,-52-27 31,-27-27 157,26 27-204,-26-26 1,53 26-1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312DC-60F0-432F-B577-E4DCA82067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F9CE-13DE-402C-8C7E-27B0C4E67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38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F9CE-13DE-402C-8C7E-27B0C4E6792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17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5F9CE-13DE-402C-8C7E-27B0C4E6792F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01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57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67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29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26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19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0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862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48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83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A0E6A-1EA6-47A5-8D6F-1A27CD3B46FF}" type="datetimeFigureOut">
              <a:rPr lang="en-IN" smtClean="0"/>
              <a:t>15-03-2017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FCC1-AE1D-4DFB-8844-E576E81869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9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emf"/><Relationship Id="rId7" Type="http://schemas.openxmlformats.org/officeDocument/2006/relationships/image" Target="../media/image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60.emf"/><Relationship Id="rId4" Type="http://schemas.openxmlformats.org/officeDocument/2006/relationships/image" Target="../media/image61.emf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1.emf"/><Relationship Id="rId7" Type="http://schemas.openxmlformats.org/officeDocument/2006/relationships/image" Target="../media/image58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33.emf"/><Relationship Id="rId10" Type="http://schemas.openxmlformats.org/officeDocument/2006/relationships/image" Target="../media/image2.png"/><Relationship Id="rId4" Type="http://schemas.openxmlformats.org/officeDocument/2006/relationships/image" Target="../media/image60.emf"/><Relationship Id="rId9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image" Target="../media/image72.emf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emf"/><Relationship Id="rId12" Type="http://schemas.openxmlformats.org/officeDocument/2006/relationships/image" Target="../media/image71.emf"/><Relationship Id="rId17" Type="http://schemas.openxmlformats.org/officeDocument/2006/relationships/image" Target="../media/image75.emf"/><Relationship Id="rId2" Type="http://schemas.openxmlformats.org/officeDocument/2006/relationships/tags" Target="../tags/tag1.xml"/><Relationship Id="rId16" Type="http://schemas.openxmlformats.org/officeDocument/2006/relationships/image" Target="../media/image3.png"/><Relationship Id="rId1" Type="http://schemas.openxmlformats.org/officeDocument/2006/relationships/customXml" Target="../../customXml/item2.xml"/><Relationship Id="rId6" Type="http://schemas.openxmlformats.org/officeDocument/2006/relationships/image" Target="../media/image65.emf"/><Relationship Id="rId11" Type="http://schemas.openxmlformats.org/officeDocument/2006/relationships/image" Target="../media/image70.png"/><Relationship Id="rId5" Type="http://schemas.openxmlformats.org/officeDocument/2006/relationships/image" Target="../media/image64.emf"/><Relationship Id="rId15" Type="http://schemas.openxmlformats.org/officeDocument/2006/relationships/image" Target="../media/image74.emf"/><Relationship Id="rId10" Type="http://schemas.openxmlformats.org/officeDocument/2006/relationships/image" Target="../media/image6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8.emf"/><Relationship Id="rId14" Type="http://schemas.openxmlformats.org/officeDocument/2006/relationships/image" Target="../media/image7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msdn.microsoft.com/en-us/library/aa560270.aspx" TargetMode="External"/><Relationship Id="rId2" Type="http://schemas.openxmlformats.org/officeDocument/2006/relationships/tags" Target="../tags/tag2.xml"/><Relationship Id="rId1" Type="http://schemas.openxmlformats.org/officeDocument/2006/relationships/customXml" Target="../../customXml/item4.xml"/><Relationship Id="rId6" Type="http://schemas.openxmlformats.org/officeDocument/2006/relationships/hyperlink" Target="https://msdn.microsoft.com/en-us/biztalk/aa937640.aspx" TargetMode="External"/><Relationship Id="rId5" Type="http://schemas.openxmlformats.org/officeDocument/2006/relationships/hyperlink" Target="https://msdn.microsoft.com/library/aa561521(BTS.70).aspx" TargetMode="External"/><Relationship Id="rId4" Type="http://schemas.openxmlformats.org/officeDocument/2006/relationships/hyperlink" Target="https://msdn.microsoft.com/en-us/library/jj248681.aspx" TargetMode="Externa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.png"/><Relationship Id="rId2" Type="http://schemas.openxmlformats.org/officeDocument/2006/relationships/image" Target="../media/image7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0.jpg"/><Relationship Id="rId2" Type="http://schemas.openxmlformats.org/officeDocument/2006/relationships/image" Target="../media/image7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3.jpe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40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3.png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4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2" Type="http://schemas.openxmlformats.org/officeDocument/2006/relationships/image" Target="../media/image31.emf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9.emf"/><Relationship Id="rId24" Type="http://schemas.openxmlformats.org/officeDocument/2006/relationships/customXml" Target="../ink/ink10.xml"/><Relationship Id="rId5" Type="http://schemas.openxmlformats.org/officeDocument/2006/relationships/image" Target="../media/image38.png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12.xml"/><Relationship Id="rId10" Type="http://schemas.openxmlformats.org/officeDocument/2006/relationships/customXml" Target="../ink/ink3.xml"/><Relationship Id="rId19" Type="http://schemas.openxmlformats.org/officeDocument/2006/relationships/image" Target="../media/image43.emf"/><Relationship Id="rId4" Type="http://schemas.openxmlformats.org/officeDocument/2006/relationships/image" Target="../media/image37.png"/><Relationship Id="rId9" Type="http://schemas.openxmlformats.org/officeDocument/2006/relationships/image" Target="../media/image38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47.emf"/><Relationship Id="rId30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16.xml"/><Relationship Id="rId3" Type="http://schemas.openxmlformats.org/officeDocument/2006/relationships/image" Target="../media/image3.png"/><Relationship Id="rId7" Type="http://schemas.openxmlformats.org/officeDocument/2006/relationships/customXml" Target="../ink/ink13.xml"/><Relationship Id="rId12" Type="http://schemas.openxmlformats.org/officeDocument/2006/relationships/image" Target="../media/image5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15.xml"/><Relationship Id="rId5" Type="http://schemas.openxmlformats.org/officeDocument/2006/relationships/image" Target="../media/image37.png"/><Relationship Id="rId15" Type="http://schemas.openxmlformats.org/officeDocument/2006/relationships/image" Target="../media/image2.png"/><Relationship Id="rId10" Type="http://schemas.openxmlformats.org/officeDocument/2006/relationships/image" Target="../media/image52.emf"/><Relationship Id="rId4" Type="http://schemas.openxmlformats.org/officeDocument/2006/relationships/image" Target="../media/image39.png"/><Relationship Id="rId9" Type="http://schemas.openxmlformats.org/officeDocument/2006/relationships/customXml" Target="../ink/ink14.xml"/><Relationship Id="rId14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606"/>
            <a:ext cx="9144000" cy="3309937"/>
          </a:xfrm>
        </p:spPr>
        <p:txBody>
          <a:bodyPr>
            <a:normAutofit/>
          </a:bodyPr>
          <a:lstStyle/>
          <a:p>
            <a:r>
              <a:rPr lang="en-IN" dirty="0">
                <a:latin typeface="Book Antiqua" panose="02040602050305030304" pitchFamily="18" charset="0"/>
              </a:rPr>
              <a:t>BizTalk Walkthrough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286" y="3002550"/>
            <a:ext cx="499113" cy="5228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68799" y="3698543"/>
            <a:ext cx="9144000" cy="584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>
                <a:latin typeface="Book Antiqua" panose="02040602050305030304" pitchFamily="18" charset="0"/>
              </a:rPr>
              <a:t>~A Microsoft’s Integration Tool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94599" y="5610086"/>
            <a:ext cx="4597401" cy="584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dirty="0">
                <a:latin typeface="Book Antiqua" panose="02040602050305030304" pitchFamily="18" charset="0"/>
              </a:rPr>
              <a:t>Vignesh Sukumar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6" y="75648"/>
            <a:ext cx="4161183" cy="6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4275"/>
          </a:xfrm>
        </p:spPr>
        <p:txBody>
          <a:bodyPr/>
          <a:lstStyle/>
          <a:p>
            <a:r>
              <a:rPr lang="en-IN" dirty="0"/>
              <a:t>Exposes the BizTalk endpoints to the Outside world</a:t>
            </a:r>
          </a:p>
          <a:p>
            <a:r>
              <a:rPr lang="en-IN" dirty="0"/>
              <a:t>Adapts the message in a way that other system understands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49600" y="3482519"/>
            <a:ext cx="1562100" cy="1327786"/>
            <a:chOff x="4443761" y="3419019"/>
            <a:chExt cx="1600200" cy="13277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537" y="3419019"/>
              <a:ext cx="912463" cy="9469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43761" y="4377473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SMTP Adapter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38679" y="3476150"/>
            <a:ext cx="1562100" cy="1322625"/>
            <a:chOff x="1745079" y="3450750"/>
            <a:chExt cx="1562100" cy="13226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0843" y="3450750"/>
              <a:ext cx="901257" cy="9532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45079" y="4404043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DB Adapter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26610" y="3469258"/>
            <a:ext cx="1325979" cy="1327692"/>
            <a:chOff x="5433010" y="3443858"/>
            <a:chExt cx="1325979" cy="13276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154" y="3443858"/>
              <a:ext cx="930094" cy="9601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33010" y="4402218"/>
              <a:ext cx="132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File Adapter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39756" y="3512510"/>
            <a:ext cx="1577144" cy="1297795"/>
            <a:chOff x="7046156" y="3487110"/>
            <a:chExt cx="1577144" cy="12977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3357" y="3487110"/>
              <a:ext cx="851579" cy="9284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46156" y="4415573"/>
              <a:ext cx="1577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HTTP Adapter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52904" y="3553938"/>
            <a:ext cx="2034096" cy="1243012"/>
            <a:chOff x="8659304" y="3528538"/>
            <a:chExt cx="2034096" cy="12430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7668" y="3528538"/>
              <a:ext cx="837756" cy="88703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59304" y="4402218"/>
              <a:ext cx="203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WCF/SOAP Adapter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Orchestration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/>
          <a:lstStyle/>
          <a:p>
            <a:r>
              <a:rPr lang="en-IN" dirty="0"/>
              <a:t>A Visual Designer of Work flow process</a:t>
            </a:r>
          </a:p>
          <a:p>
            <a:r>
              <a:rPr lang="en-IN" dirty="0"/>
              <a:t>Complex Business scenarios is architected here!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83" y="3030537"/>
            <a:ext cx="2645749" cy="1935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5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6975"/>
          </a:xfrm>
        </p:spPr>
        <p:txBody>
          <a:bodyPr/>
          <a:lstStyle/>
          <a:p>
            <a:r>
              <a:rPr lang="en-IN" dirty="0"/>
              <a:t>Messages gets routed through pipelines</a:t>
            </a:r>
          </a:p>
          <a:p>
            <a:r>
              <a:rPr lang="en-IN" dirty="0"/>
              <a:t>Different stages in pipeline helps in message processing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63047" y="3109029"/>
            <a:ext cx="5417295" cy="3603090"/>
            <a:chOff x="0" y="3022600"/>
            <a:chExt cx="5417295" cy="3603090"/>
          </a:xfrm>
        </p:grpSpPr>
        <p:sp>
          <p:nvSpPr>
            <p:cNvPr id="9" name="Rounded Rectangle 8"/>
            <p:cNvSpPr/>
            <p:nvPr/>
          </p:nvSpPr>
          <p:spPr>
            <a:xfrm>
              <a:off x="538462" y="3022600"/>
              <a:ext cx="28905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Decodes the message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41877" y="3583989"/>
              <a:ext cx="33223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Converts the message BizTalk Understandable format(XML)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22877" y="4145378"/>
              <a:ext cx="33223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Validates the message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94957" y="4700897"/>
              <a:ext cx="33223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Resolves the party through Identifiers in the message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78616"/>
              <a:ext cx="3188897" cy="7085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0" y="6287136"/>
              <a:ext cx="1705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/>
                <a:t>Receive Pipeline</a:t>
              </a:r>
              <a:endParaRPr lang="en-IN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43200" y="5228054"/>
              <a:ext cx="0" cy="3505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917700" y="4672535"/>
              <a:ext cx="12700" cy="9060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295400" y="4145378"/>
              <a:ext cx="12700" cy="14427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34847" y="3549757"/>
              <a:ext cx="41715" cy="20692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56461" y="3646213"/>
            <a:ext cx="5335539" cy="2985141"/>
            <a:chOff x="6856461" y="3646213"/>
            <a:chExt cx="5335539" cy="2985141"/>
          </a:xfrm>
        </p:grpSpPr>
        <p:sp>
          <p:nvSpPr>
            <p:cNvPr id="7" name="TextBox 6"/>
            <p:cNvSpPr txBox="1"/>
            <p:nvPr/>
          </p:nvSpPr>
          <p:spPr>
            <a:xfrm>
              <a:off x="6856461" y="6292800"/>
              <a:ext cx="1705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/>
                <a:t>Send Pipeline</a:t>
              </a:r>
              <a:endParaRPr lang="en-IN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461" y="5588089"/>
              <a:ext cx="3188897" cy="708520"/>
            </a:xfrm>
            <a:prstGeom prst="rect">
              <a:avLst/>
            </a:prstGeom>
          </p:spPr>
        </p:pic>
        <p:sp>
          <p:nvSpPr>
            <p:cNvPr id="27" name="Rounded Rectangle 26"/>
            <p:cNvSpPr/>
            <p:nvPr/>
          </p:nvSpPr>
          <p:spPr>
            <a:xfrm>
              <a:off x="8869662" y="4743127"/>
              <a:ext cx="33223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Encodes the message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100033" y="4202141"/>
              <a:ext cx="33223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Serializes the message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380541" y="3646213"/>
              <a:ext cx="3322338" cy="52715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Pre-processing message before serialization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9448800" y="5268445"/>
              <a:ext cx="0" cy="3505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8470900" y="4729298"/>
              <a:ext cx="0" cy="8897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848600" y="4202141"/>
              <a:ext cx="0" cy="141686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7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Design Methodologies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IN" dirty="0"/>
              <a:t>Message-Only Solution</a:t>
            </a:r>
          </a:p>
          <a:p>
            <a:r>
              <a:rPr lang="en-IN" dirty="0"/>
              <a:t>Orchestration-based Solution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Message-Only Architecture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69497" y="1984883"/>
            <a:ext cx="83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0B0F0"/>
                </a:solidFill>
              </a:rPr>
              <a:t>Publish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5124" y="1984883"/>
            <a:ext cx="1096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0B0F0"/>
                </a:solidFill>
              </a:rPr>
              <a:t>Subscribe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893726" y="2020747"/>
            <a:ext cx="20320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6328124" y="2041345"/>
            <a:ext cx="20320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77868" y="2425260"/>
            <a:ext cx="12347735" cy="1487203"/>
            <a:chOff x="-77868" y="2425260"/>
            <a:chExt cx="12347735" cy="1487203"/>
          </a:xfrm>
        </p:grpSpPr>
        <p:grpSp>
          <p:nvGrpSpPr>
            <p:cNvPr id="48" name="Group 47"/>
            <p:cNvGrpSpPr/>
            <p:nvPr/>
          </p:nvGrpSpPr>
          <p:grpSpPr>
            <a:xfrm>
              <a:off x="-77868" y="2425260"/>
              <a:ext cx="12347735" cy="1487203"/>
              <a:chOff x="-77868" y="2425260"/>
              <a:chExt cx="12347735" cy="148720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-77868" y="2425260"/>
                <a:ext cx="12347735" cy="1447176"/>
                <a:chOff x="-77868" y="2425260"/>
                <a:chExt cx="12347735" cy="144717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-77868" y="2483045"/>
                  <a:ext cx="12347735" cy="1389391"/>
                  <a:chOff x="-155735" y="1962345"/>
                  <a:chExt cx="12347735" cy="1389391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56120" y="2260550"/>
                    <a:ext cx="11079760" cy="1091186"/>
                    <a:chOff x="552867" y="2387550"/>
                    <a:chExt cx="11079760" cy="1091186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1826909" y="2387550"/>
                      <a:ext cx="8538181" cy="990084"/>
                      <a:chOff x="838200" y="2766441"/>
                      <a:chExt cx="10241330" cy="822391"/>
                    </a:xfrm>
                  </p:grpSpPr>
                  <p:grpSp>
                    <p:nvGrpSpPr>
                      <p:cNvPr id="30" name="Group 29"/>
                      <p:cNvGrpSpPr/>
                      <p:nvPr/>
                    </p:nvGrpSpPr>
                    <p:grpSpPr>
                      <a:xfrm>
                        <a:off x="838200" y="2766441"/>
                        <a:ext cx="10241330" cy="822391"/>
                        <a:chOff x="564000" y="2601341"/>
                        <a:chExt cx="10241330" cy="822391"/>
                      </a:xfrm>
                    </p:grpSpPr>
                    <p:pic>
                      <p:nvPicPr>
                        <p:cNvPr id="32" name="Picture 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64000" y="2741042"/>
                          <a:ext cx="3825000" cy="58851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3" name="Picture 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79630" y="2601341"/>
                          <a:ext cx="1610070" cy="82239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34" name="Picture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980330" y="2718278"/>
                          <a:ext cx="3825000" cy="588516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35" name="Straight Arrow Connector 34"/>
                        <p:cNvCxnSpPr/>
                        <p:nvPr/>
                      </p:nvCxnSpPr>
                      <p:spPr>
                        <a:xfrm>
                          <a:off x="4356100" y="3035300"/>
                          <a:ext cx="609600" cy="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Arrow Connector 35"/>
                        <p:cNvCxnSpPr/>
                        <p:nvPr/>
                      </p:nvCxnSpPr>
                      <p:spPr>
                        <a:xfrm>
                          <a:off x="6370730" y="3009900"/>
                          <a:ext cx="609600" cy="0"/>
                        </a:xfrm>
                        <a:prstGeom prst="straightConnector1">
                          <a:avLst/>
                        </a:prstGeom>
                        <a:ln w="57150">
                          <a:tailEnd type="triangle"/>
                        </a:ln>
                      </p:spPr>
                      <p:style>
                        <a:lnRef idx="3">
                          <a:schemeClr val="accent2"/>
                        </a:lnRef>
                        <a:fillRef idx="0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5255430" y="3102562"/>
                        <a:ext cx="1508470" cy="2556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IN" sz="1400" dirty="0">
                            <a:solidFill>
                              <a:schemeClr val="bg1"/>
                            </a:solidFill>
                          </a:rPr>
                          <a:t>Message Box</a:t>
                        </a:r>
                      </a:p>
                    </p:txBody>
                  </p:sp>
                </p:grp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552867" y="2721236"/>
                      <a:ext cx="1389660" cy="757500"/>
                      <a:chOff x="6168450" y="2479255"/>
                      <a:chExt cx="2514938" cy="1510333"/>
                    </a:xfrm>
                  </p:grpSpPr>
                  <p:pic>
                    <p:nvPicPr>
                      <p:cNvPr id="28" name="Picture 2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8450" y="2479255"/>
                        <a:ext cx="2514938" cy="83531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6626168" y="3314566"/>
                        <a:ext cx="1835576" cy="6750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IN" sz="1600" dirty="0"/>
                          <a:t>Adapters</a:t>
                        </a:r>
                        <a:endParaRPr lang="en-IN" dirty="0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10242967" y="2721236"/>
                      <a:ext cx="1389660" cy="757500"/>
                      <a:chOff x="6168450" y="2479255"/>
                      <a:chExt cx="2514938" cy="1510333"/>
                    </a:xfrm>
                  </p:grpSpPr>
                  <p:pic>
                    <p:nvPicPr>
                      <p:cNvPr id="26" name="Picture 2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8450" y="2479255"/>
                        <a:ext cx="2514938" cy="83531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6626168" y="3314566"/>
                        <a:ext cx="1835576" cy="6750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IN" sz="1600" dirty="0"/>
                          <a:t>Adapters</a:t>
                        </a:r>
                        <a:endParaRPr lang="en-IN" dirty="0"/>
                      </a:p>
                    </p:txBody>
                  </p:sp>
                </p:grpSp>
              </p:grpSp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3299" y="2519859"/>
                    <a:ext cx="353813" cy="465117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680642" y="2535062"/>
                    <a:ext cx="353813" cy="465117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-155735" y="1972716"/>
                    <a:ext cx="101427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600" dirty="0"/>
                      <a:t>Message In</a:t>
                    </a:r>
                    <a:endParaRPr lang="en-IN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1177730" y="1962345"/>
                    <a:ext cx="101427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600" dirty="0"/>
                      <a:t>Message Out</a:t>
                    </a:r>
                    <a:endParaRPr lang="en-IN" dirty="0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>
                  <a:off x="5159268" y="2960664"/>
                  <a:ext cx="203200" cy="2143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1</a:t>
                  </a: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829538" y="2959463"/>
                  <a:ext cx="203200" cy="2143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2</a:t>
                  </a: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668474" y="2781250"/>
                  <a:ext cx="4428452" cy="1091186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7257313" y="2727524"/>
                  <a:ext cx="4305982" cy="1091186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728350" y="2482162"/>
                  <a:ext cx="17058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600" dirty="0"/>
                    <a:t>Receive Port</a:t>
                  </a:r>
                  <a:endParaRPr lang="en-IN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266124" y="2425260"/>
                  <a:ext cx="170586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600" dirty="0"/>
                    <a:t>Send Port</a:t>
                  </a:r>
                  <a:endParaRPr lang="en-IN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1920030" y="3573909"/>
                <a:ext cx="1705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600" dirty="0"/>
                  <a:t>Receive Pipeline</a:t>
                </a:r>
                <a:endParaRPr lang="en-IN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137839" y="3520879"/>
                <a:ext cx="13083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600" dirty="0"/>
                  <a:t>Send Pipeline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6002" y="3360874"/>
              <a:ext cx="322379" cy="32000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664009" y="3627591"/>
            <a:ext cx="73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Filter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Orchestration based Architecture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-155735" y="2233284"/>
            <a:ext cx="12347735" cy="3386254"/>
            <a:chOff x="-155735" y="2233284"/>
            <a:chExt cx="12347735" cy="3386254"/>
          </a:xfrm>
        </p:grpSpPr>
        <p:grpSp>
          <p:nvGrpSpPr>
            <p:cNvPr id="45" name="Group 44"/>
            <p:cNvGrpSpPr/>
            <p:nvPr/>
          </p:nvGrpSpPr>
          <p:grpSpPr>
            <a:xfrm>
              <a:off x="-155735" y="2233284"/>
              <a:ext cx="12347735" cy="3366352"/>
              <a:chOff x="-155735" y="2233284"/>
              <a:chExt cx="12347735" cy="33663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-155735" y="2233284"/>
                <a:ext cx="12347735" cy="3366352"/>
                <a:chOff x="-155735" y="2233284"/>
                <a:chExt cx="12347735" cy="3366352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-155735" y="2571838"/>
                  <a:ext cx="12347735" cy="3027798"/>
                  <a:chOff x="-155735" y="2571838"/>
                  <a:chExt cx="12347735" cy="3027798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-155735" y="4210245"/>
                    <a:ext cx="12347735" cy="1389391"/>
                    <a:chOff x="-155735" y="1962345"/>
                    <a:chExt cx="12347735" cy="1389391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556120" y="2260550"/>
                      <a:ext cx="11079760" cy="1091186"/>
                      <a:chOff x="552867" y="2387550"/>
                      <a:chExt cx="11079760" cy="1091186"/>
                    </a:xfrm>
                  </p:grpSpPr>
                  <p:grpSp>
                    <p:nvGrpSpPr>
                      <p:cNvPr id="4" name="Group 3"/>
                      <p:cNvGrpSpPr/>
                      <p:nvPr/>
                    </p:nvGrpSpPr>
                    <p:grpSpPr>
                      <a:xfrm>
                        <a:off x="1826909" y="2387550"/>
                        <a:ext cx="8538181" cy="990084"/>
                        <a:chOff x="838200" y="2766441"/>
                        <a:chExt cx="10241330" cy="822391"/>
                      </a:xfrm>
                    </p:grpSpPr>
                    <p:grpSp>
                      <p:nvGrpSpPr>
                        <p:cNvPr id="5" name="Group 4"/>
                        <p:cNvGrpSpPr/>
                        <p:nvPr/>
                      </p:nvGrpSpPr>
                      <p:grpSpPr>
                        <a:xfrm>
                          <a:off x="838200" y="2766441"/>
                          <a:ext cx="10241330" cy="822391"/>
                          <a:chOff x="564000" y="2601341"/>
                          <a:chExt cx="10241330" cy="822391"/>
                        </a:xfrm>
                      </p:grpSpPr>
                      <p:pic>
                        <p:nvPicPr>
                          <p:cNvPr id="7" name="Picture 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564000" y="2741042"/>
                            <a:ext cx="3825000" cy="588516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8" name="Picture 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879630" y="2601341"/>
                            <a:ext cx="1610070" cy="82239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9" name="Picture 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980330" y="2718278"/>
                            <a:ext cx="3825000" cy="588516"/>
                          </a:xfrm>
                          <a:prstGeom prst="rect">
                            <a:avLst/>
                          </a:prstGeom>
                        </p:spPr>
                      </p:pic>
                      <p:cxnSp>
                        <p:nvCxnSpPr>
                          <p:cNvPr id="10" name="Straight Arrow Connector 9"/>
                          <p:cNvCxnSpPr/>
                          <p:nvPr/>
                        </p:nvCxnSpPr>
                        <p:spPr>
                          <a:xfrm>
                            <a:off x="4356100" y="3035300"/>
                            <a:ext cx="609600" cy="0"/>
                          </a:xfrm>
                          <a:prstGeom prst="straightConnector1">
                            <a:avLst/>
                          </a:prstGeom>
                          <a:ln w="57150">
                            <a:tailEnd type="triangle"/>
                          </a:ln>
                        </p:spPr>
                        <p:style>
                          <a:lnRef idx="3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" name="Straight Arrow Connector 10"/>
                          <p:cNvCxnSpPr/>
                          <p:nvPr/>
                        </p:nvCxnSpPr>
                        <p:spPr>
                          <a:xfrm>
                            <a:off x="6370730" y="3009900"/>
                            <a:ext cx="609600" cy="0"/>
                          </a:xfrm>
                          <a:prstGeom prst="straightConnector1">
                            <a:avLst/>
                          </a:prstGeom>
                          <a:ln w="57150">
                            <a:tailEnd type="triangle"/>
                          </a:ln>
                        </p:spPr>
                        <p:style>
                          <a:lnRef idx="3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6" name="TextBox 5"/>
                        <p:cNvSpPr txBox="1"/>
                        <p:nvPr/>
                      </p:nvSpPr>
                      <p:spPr>
                        <a:xfrm>
                          <a:off x="5255430" y="3102562"/>
                          <a:ext cx="1508470" cy="2556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IN" sz="1400" dirty="0">
                              <a:solidFill>
                                <a:schemeClr val="bg1"/>
                              </a:solidFill>
                            </a:rPr>
                            <a:t>Message Box</a:t>
                          </a:r>
                        </a:p>
                      </p:txBody>
                    </p:sp>
                  </p:grpSp>
                  <p:grpSp>
                    <p:nvGrpSpPr>
                      <p:cNvPr id="12" name="Group 11"/>
                      <p:cNvGrpSpPr/>
                      <p:nvPr/>
                    </p:nvGrpSpPr>
                    <p:grpSpPr>
                      <a:xfrm>
                        <a:off x="552867" y="2721236"/>
                        <a:ext cx="1389660" cy="757500"/>
                        <a:chOff x="6168450" y="2479255"/>
                        <a:chExt cx="2514938" cy="1510333"/>
                      </a:xfrm>
                    </p:grpSpPr>
                    <p:pic>
                      <p:nvPicPr>
                        <p:cNvPr id="13" name="Picture 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68450" y="2479255"/>
                          <a:ext cx="2514938" cy="83531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6626168" y="3314566"/>
                          <a:ext cx="1835576" cy="6750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IN" sz="1600" dirty="0"/>
                            <a:t>Adapters</a:t>
                          </a:r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10242967" y="2721236"/>
                        <a:ext cx="1389660" cy="757500"/>
                        <a:chOff x="6168450" y="2479255"/>
                        <a:chExt cx="2514938" cy="1510333"/>
                      </a:xfrm>
                    </p:grpSpPr>
                    <p:pic>
                      <p:nvPicPr>
                        <p:cNvPr id="19" name="Picture 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68450" y="2479255"/>
                          <a:ext cx="2514938" cy="83531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6626168" y="3314566"/>
                          <a:ext cx="1835576" cy="6750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IN" sz="1600" dirty="0"/>
                            <a:t>Adapters</a:t>
                          </a:r>
                          <a:endParaRPr lang="en-IN" dirty="0"/>
                        </a:p>
                      </p:txBody>
                    </p:sp>
                  </p:grpSp>
                </p:grpSp>
                <p:pic>
                  <p:nvPicPr>
                    <p:cNvPr id="22" name="Picture 21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93299" y="2519859"/>
                      <a:ext cx="353813" cy="4651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11680642" y="2535062"/>
                      <a:ext cx="353813" cy="46511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-155735" y="1972716"/>
                      <a:ext cx="101427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600" dirty="0"/>
                        <a:t>Message In</a:t>
                      </a:r>
                      <a:endParaRPr lang="en-IN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1177730" y="1962345"/>
                      <a:ext cx="101427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600" dirty="0"/>
                        <a:t>Message Out</a:t>
                      </a:r>
                      <a:endParaRPr lang="en-IN" dirty="0"/>
                    </a:p>
                  </p:txBody>
                </p:sp>
              </p:grpSp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03083" y="2571838"/>
                    <a:ext cx="1877041" cy="1372912"/>
                  </a:xfrm>
                  <a:prstGeom prst="rect">
                    <a:avLst/>
                  </a:prstGeom>
                </p:spPr>
              </p:pic>
              <p:cxnSp>
                <p:nvCxnSpPr>
                  <p:cNvPr id="28" name="Straight Arrow Connector 27"/>
                  <p:cNvCxnSpPr/>
                  <p:nvPr/>
                </p:nvCxnSpPr>
                <p:spPr>
                  <a:xfrm flipV="1">
                    <a:off x="5842000" y="3932050"/>
                    <a:ext cx="0" cy="704482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6251038" y="3944750"/>
                    <a:ext cx="0" cy="690711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4280332" y="2233284"/>
                  <a:ext cx="36313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600" dirty="0"/>
                    <a:t>Orchestration</a:t>
                  </a:r>
                  <a:endParaRPr lang="en-IN" dirty="0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>
                <a:off x="5498578" y="4182949"/>
                <a:ext cx="203200" cy="214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2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080944" y="4734980"/>
                <a:ext cx="203200" cy="214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1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413469" y="4198119"/>
                <a:ext cx="203200" cy="214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3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747582" y="4707822"/>
                <a:ext cx="203200" cy="2143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4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07730" y="4483681"/>
                <a:ext cx="4428452" cy="1091186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161487" y="4469927"/>
                <a:ext cx="4350356" cy="1091186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11497" y="4144214"/>
                <a:ext cx="1705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600" dirty="0"/>
                  <a:t>Receive Port</a:t>
                </a:r>
                <a:endParaRPr lang="en-IN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294566" y="4175477"/>
                <a:ext cx="1705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600" dirty="0"/>
                  <a:t>Send Port</a:t>
                </a:r>
                <a:endParaRPr lang="en-IN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813039" y="5280984"/>
              <a:ext cx="1705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/>
                <a:t>Receive Pipeline</a:t>
              </a:r>
              <a:endParaRPr lang="en-IN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000432" y="5270894"/>
              <a:ext cx="13083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600" dirty="0"/>
                <a:t>Send Pipeline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365344" y="6004410"/>
            <a:ext cx="2754028" cy="369332"/>
            <a:chOff x="148200" y="5863192"/>
            <a:chExt cx="2754028" cy="369332"/>
          </a:xfrm>
        </p:grpSpPr>
        <p:sp>
          <p:nvSpPr>
            <p:cNvPr id="50" name="Oval 49"/>
            <p:cNvSpPr/>
            <p:nvPr/>
          </p:nvSpPr>
          <p:spPr>
            <a:xfrm>
              <a:off x="148200" y="5913547"/>
              <a:ext cx="203200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1400" y="5863192"/>
              <a:ext cx="2550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Publish by Receive Port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43449" y="6310814"/>
            <a:ext cx="3151817" cy="369332"/>
            <a:chOff x="126305" y="6169596"/>
            <a:chExt cx="2830961" cy="369332"/>
          </a:xfrm>
        </p:grpSpPr>
        <p:sp>
          <p:nvSpPr>
            <p:cNvPr id="51" name="Oval 50"/>
            <p:cNvSpPr/>
            <p:nvPr/>
          </p:nvSpPr>
          <p:spPr>
            <a:xfrm>
              <a:off x="126305" y="6232524"/>
              <a:ext cx="203200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1399" y="6169596"/>
              <a:ext cx="260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Subscribe by Orchestration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69979" y="5980794"/>
            <a:ext cx="3083378" cy="369332"/>
            <a:chOff x="148200" y="5863192"/>
            <a:chExt cx="3083378" cy="369332"/>
          </a:xfrm>
        </p:grpSpPr>
        <p:sp>
          <p:nvSpPr>
            <p:cNvPr id="59" name="Oval 58"/>
            <p:cNvSpPr/>
            <p:nvPr/>
          </p:nvSpPr>
          <p:spPr>
            <a:xfrm>
              <a:off x="148200" y="5913547"/>
              <a:ext cx="203200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1399" y="5863192"/>
              <a:ext cx="288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Publish by Orchestration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35759" y="6310814"/>
            <a:ext cx="2901211" cy="369332"/>
            <a:chOff x="126305" y="6169596"/>
            <a:chExt cx="2605867" cy="369332"/>
          </a:xfrm>
        </p:grpSpPr>
        <p:sp>
          <p:nvSpPr>
            <p:cNvPr id="62" name="Oval 61"/>
            <p:cNvSpPr/>
            <p:nvPr/>
          </p:nvSpPr>
          <p:spPr>
            <a:xfrm>
              <a:off x="126305" y="6232524"/>
              <a:ext cx="203200" cy="2143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1400" y="6169596"/>
              <a:ext cx="2380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Subscribe by Send port</a:t>
              </a: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4595" y="5051656"/>
            <a:ext cx="322379" cy="32000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27055" y="5350676"/>
            <a:ext cx="73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Filter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2070322" y="587777"/>
            <a:ext cx="9303757" cy="6010613"/>
            <a:chOff x="2070322" y="587777"/>
            <a:chExt cx="9303757" cy="601061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712646" y="4256870"/>
              <a:ext cx="6011174" cy="6811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2201680" y="4587656"/>
              <a:ext cx="7615420" cy="2010734"/>
              <a:chOff x="311615" y="790455"/>
              <a:chExt cx="13721591" cy="273341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70961" y="790455"/>
                <a:ext cx="2504137" cy="2631233"/>
                <a:chOff x="3439124" y="2597169"/>
                <a:chExt cx="2504137" cy="2631233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27514" y="2597169"/>
                  <a:ext cx="1501465" cy="2066271"/>
                </a:xfrm>
                <a:prstGeom prst="rect">
                  <a:avLst/>
                </a:prstGeom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3439124" y="4712387"/>
                  <a:ext cx="2504137" cy="516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IBM Main Frame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0566970" y="899675"/>
                <a:ext cx="3466236" cy="2624193"/>
                <a:chOff x="9316664" y="2608996"/>
                <a:chExt cx="3466236" cy="2624193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47107" y="2608996"/>
                  <a:ext cx="1865565" cy="2174519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9316664" y="4717174"/>
                  <a:ext cx="3466236" cy="516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dirty="0"/>
                    <a:t>Any Application Server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856200" y="812239"/>
                <a:ext cx="2596221" cy="2623550"/>
                <a:chOff x="5579419" y="1762828"/>
                <a:chExt cx="2596221" cy="262355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4114" y="1762828"/>
                  <a:ext cx="1303156" cy="2021211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5579419" y="3870363"/>
                  <a:ext cx="2596221" cy="516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Siebel/Share point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11615" y="817721"/>
                <a:ext cx="2215336" cy="2618069"/>
                <a:chOff x="927574" y="684990"/>
                <a:chExt cx="2215336" cy="2618069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21012" y="684990"/>
                  <a:ext cx="1921898" cy="2054518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927574" y="2787044"/>
                  <a:ext cx="1841337" cy="5160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SAP System</a:t>
                  </a:r>
                </a:p>
              </p:txBody>
            </p:sp>
          </p:grp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81728" y="2598901"/>
              <a:ext cx="698972" cy="1056518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H="1">
              <a:off x="5499100" y="3929037"/>
              <a:ext cx="12700" cy="3959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12646" y="4267200"/>
              <a:ext cx="0" cy="399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22574" y="2021024"/>
              <a:ext cx="308579" cy="18972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348" y="654047"/>
              <a:ext cx="2085731" cy="872825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4398553" y="4233131"/>
              <a:ext cx="0" cy="399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506124" y="4258531"/>
              <a:ext cx="0" cy="399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685720" y="4324987"/>
              <a:ext cx="0" cy="399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19145" y="1236745"/>
              <a:ext cx="793323" cy="5802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30566" y="2101535"/>
              <a:ext cx="793322" cy="58025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97759" y="2944459"/>
              <a:ext cx="658936" cy="984578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181869" y="1397000"/>
              <a:ext cx="2750545" cy="2528005"/>
              <a:chOff x="4181869" y="2140703"/>
              <a:chExt cx="2750545" cy="180970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45288" y="2140703"/>
                <a:ext cx="1841906" cy="1777575"/>
              </a:xfrm>
              <a:prstGeom prst="rect">
                <a:avLst/>
              </a:prstGeom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4181869" y="2141957"/>
                <a:ext cx="2750545" cy="1808448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43" name="Straight Arrow Connector 42"/>
            <p:cNvCxnSpPr>
              <a:stCxn id="25" idx="2"/>
              <a:endCxn id="36" idx="0"/>
            </p:cNvCxnSpPr>
            <p:nvPr/>
          </p:nvCxnSpPr>
          <p:spPr>
            <a:xfrm>
              <a:off x="10331214" y="1526872"/>
              <a:ext cx="0" cy="107202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1" idx="3"/>
            </p:cNvCxnSpPr>
            <p:nvPr/>
          </p:nvCxnSpPr>
          <p:spPr>
            <a:xfrm flipV="1">
              <a:off x="3412468" y="1522840"/>
              <a:ext cx="906132" cy="403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353466" y="2404409"/>
              <a:ext cx="769401" cy="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378395" y="3208548"/>
              <a:ext cx="769401" cy="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930036" y="3208548"/>
              <a:ext cx="3077092" cy="5246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704208" y="1454305"/>
              <a:ext cx="1" cy="122748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959600" y="2681790"/>
              <a:ext cx="27559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9981728" y="3655419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Partners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70761" y="2860169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B2B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981728" y="1016651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Cloud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76863" y="587777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Hybrid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70322" y="1333046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BRE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70322" y="2219314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BAM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70322" y="3057161"/>
              <a:ext cx="1021933" cy="37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RFID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935065" y="1787222"/>
            <a:ext cx="102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BizTalk</a:t>
            </a:r>
          </a:p>
          <a:p>
            <a:r>
              <a:rPr lang="en-IN" dirty="0"/>
              <a:t>Server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2059983" y="336390"/>
            <a:ext cx="8667750" cy="61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solidFill>
                  <a:srgbClr val="0071BC"/>
                </a:solidFill>
                <a:latin typeface="Calisto MT" panose="02040603050505030304" pitchFamily="18" charset="0"/>
              </a:rPr>
              <a:t>BizTalk Advanced Functionalities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0236809" y="1942535"/>
            <a:ext cx="2381690" cy="1256544"/>
            <a:chOff x="1105889" y="4533603"/>
            <a:chExt cx="3032760" cy="155583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86363" y="4533603"/>
              <a:ext cx="1271813" cy="93023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105889" y="5443104"/>
              <a:ext cx="3032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/>
                <a:t>EDI</a:t>
              </a:r>
            </a:p>
            <a:p>
              <a:pPr algn="ctr"/>
              <a:r>
                <a:rPr lang="en-IN" b="1" dirty="0"/>
                <a:t>E</a:t>
              </a:r>
              <a:r>
                <a:rPr lang="en-IN" dirty="0"/>
                <a:t>lectronic </a:t>
              </a:r>
              <a:r>
                <a:rPr lang="en-IN" b="1" dirty="0"/>
                <a:t>D</a:t>
              </a:r>
              <a:r>
                <a:rPr lang="en-IN" dirty="0"/>
                <a:t>ata </a:t>
              </a:r>
              <a:r>
                <a:rPr lang="en-IN" b="1" dirty="0"/>
                <a:t>I</a:t>
              </a:r>
              <a:r>
                <a:rPr lang="en-IN" dirty="0"/>
                <a:t>nterchange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36703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Advantages over the Competitors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20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Durable messaging using the proven publish-subscribe model</a:t>
            </a:r>
          </a:p>
          <a:p>
            <a:r>
              <a:rPr lang="en-IN" dirty="0"/>
              <a:t>Highly scalable and customizable performance model</a:t>
            </a:r>
          </a:p>
          <a:p>
            <a:r>
              <a:rPr lang="en-IN" dirty="0"/>
              <a:t>Integration with a broad range of security architectures</a:t>
            </a:r>
          </a:p>
          <a:p>
            <a:r>
              <a:rPr lang="en-IN" dirty="0"/>
              <a:t>Quicker Solution</a:t>
            </a:r>
          </a:p>
          <a:p>
            <a:r>
              <a:rPr lang="en-IN" dirty="0"/>
              <a:t>Pathway to the cloud integration</a:t>
            </a:r>
          </a:p>
          <a:p>
            <a:r>
              <a:rPr lang="en-IN" dirty="0"/>
              <a:t>Easy Dot net Customisation</a:t>
            </a:r>
          </a:p>
          <a:p>
            <a:r>
              <a:rPr lang="en-IN" dirty="0"/>
              <a:t>Evolving continuous development</a:t>
            </a:r>
          </a:p>
          <a:p>
            <a:r>
              <a:rPr lang="en-IN" dirty="0"/>
              <a:t>Microsoft Support</a:t>
            </a:r>
          </a:p>
          <a:p>
            <a:r>
              <a:rPr lang="en-IN" dirty="0"/>
              <a:t>License Friendly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7" y="1090605"/>
            <a:ext cx="2471310" cy="65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68" y="909414"/>
            <a:ext cx="1013262" cy="1013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3" y="982358"/>
            <a:ext cx="2725737" cy="10178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19500" y="879695"/>
            <a:ext cx="3285284" cy="1162050"/>
            <a:chOff x="2877391" y="835020"/>
            <a:chExt cx="3285284" cy="1162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575" y="835020"/>
              <a:ext cx="2324100" cy="11620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42" r="12370" b="26902"/>
            <a:stretch/>
          </p:blipFill>
          <p:spPr>
            <a:xfrm>
              <a:off x="2877391" y="1229628"/>
              <a:ext cx="961184" cy="38462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BizTalk Installation Guide: </a:t>
            </a:r>
            <a:r>
              <a:rPr lang="en-IN" sz="2000" dirty="0">
                <a:hlinkClick r:id="rId4"/>
              </a:rPr>
              <a:t>https://msdn.microsoft.com/en-us/library/jj248681.aspx</a:t>
            </a:r>
            <a:r>
              <a:rPr lang="en-IN" sz="2000" dirty="0"/>
              <a:t> </a:t>
            </a:r>
          </a:p>
          <a:p>
            <a:r>
              <a:rPr lang="en-IN" sz="2000" dirty="0"/>
              <a:t>BizTalk Server Architecture: </a:t>
            </a:r>
            <a:r>
              <a:rPr lang="en-IN" sz="2000" dirty="0">
                <a:hlinkClick r:id="rId5"/>
              </a:rPr>
              <a:t>https://msdn.microsoft.com/library/aa561521(BTS.70).aspx</a:t>
            </a:r>
            <a:endParaRPr lang="en-IN" sz="2000" dirty="0"/>
          </a:p>
          <a:p>
            <a:r>
              <a:rPr lang="en-IN" sz="2000" dirty="0"/>
              <a:t>BizTalk MSDN Repository: </a:t>
            </a:r>
            <a:r>
              <a:rPr lang="en-IN" sz="2000" dirty="0">
                <a:hlinkClick r:id="rId6"/>
              </a:rPr>
              <a:t>https://msdn.microsoft.com/en-us/biztalk/aa937640.aspx</a:t>
            </a:r>
            <a:r>
              <a:rPr lang="en-IN" sz="2000" dirty="0"/>
              <a:t> </a:t>
            </a:r>
          </a:p>
          <a:p>
            <a:r>
              <a:rPr lang="en-IN" sz="2000" dirty="0"/>
              <a:t>BizTalk Tutorials: </a:t>
            </a:r>
            <a:r>
              <a:rPr lang="en-IN" sz="2000" dirty="0">
                <a:hlinkClick r:id="rId7"/>
              </a:rPr>
              <a:t>https://msdn.microsoft.com/en-us/library/aa560270.aspx</a:t>
            </a:r>
            <a:endParaRPr lang="en-IN" sz="2000" dirty="0"/>
          </a:p>
          <a:p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617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898525"/>
            <a:ext cx="10515600" cy="1325563"/>
          </a:xfrm>
        </p:spPr>
        <p:txBody>
          <a:bodyPr/>
          <a:lstStyle/>
          <a:p>
            <a:r>
              <a:rPr lang="en-IN" dirty="0"/>
              <a:t>Queries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11" y="1690688"/>
            <a:ext cx="4977778" cy="38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786743" y="1953986"/>
            <a:ext cx="6172200" cy="2514600"/>
            <a:chOff x="2166257" y="1219200"/>
            <a:chExt cx="6172200" cy="2514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166257" y="3276600"/>
              <a:ext cx="2743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N" sz="2000" b="1" i="0" u="none" strike="noStrike" cap="none" normalizeH="0" baseline="0" dirty="0">
                  <a:solidFill>
                    <a:schemeClr val="tx1"/>
                  </a:solidFill>
                  <a:effectLst/>
                  <a:latin typeface="Arial" charset="0"/>
                </a:rPr>
                <a:t>Business Systems</a:t>
              </a:r>
              <a:endParaRPr kumimoji="0" lang="en-IN" sz="3200" b="1" i="0" u="none" strike="noStrike" cap="none" normalizeH="0" baseline="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>
              <a:stCxn id="24" idx="2"/>
              <a:endCxn id="17" idx="0"/>
            </p:cNvCxnSpPr>
            <p:nvPr/>
          </p:nvCxnSpPr>
          <p:spPr bwMode="auto">
            <a:xfrm flipH="1">
              <a:off x="3537857" y="2057400"/>
              <a:ext cx="1162050" cy="1219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 bwMode="auto">
            <a:xfrm>
              <a:off x="5595257" y="3295650"/>
              <a:ext cx="2743200" cy="4381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IN" sz="2000" b="1" dirty="0">
                  <a:solidFill>
                    <a:schemeClr val="tx1"/>
                  </a:solidFill>
                  <a:latin typeface="Arial" charset="0"/>
                </a:rPr>
                <a:t>Communication</a:t>
              </a:r>
              <a:endParaRPr kumimoji="0" lang="en-IN" sz="2000" b="1" i="0" u="none" strike="noStrike" cap="none" normalizeH="0" baseline="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5886450" y="2057400"/>
              <a:ext cx="1143000" cy="1295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071257" y="1219200"/>
              <a:ext cx="2743200" cy="838200"/>
              <a:chOff x="3048000" y="1143000"/>
              <a:chExt cx="2743200" cy="838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3048000" y="1143000"/>
                <a:ext cx="2743200" cy="838200"/>
              </a:xfrm>
              <a:prstGeom prst="round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N" sz="4000" b="1" i="0" u="none" strike="noStrike" cap="none" normalizeH="0" baseline="0" dirty="0">
                    <a:solidFill>
                      <a:srgbClr val="FF8A00"/>
                    </a:solidFill>
                    <a:effectLst/>
                    <a:latin typeface="Arial" charset="0"/>
                  </a:rPr>
                  <a:t>Biz  </a:t>
                </a:r>
                <a:r>
                  <a:rPr kumimoji="0" lang="en-IN" sz="4000" b="1" i="0" u="none" strike="noStrike" cap="none" normalizeH="0" baseline="0" dirty="0">
                    <a:solidFill>
                      <a:srgbClr val="00AEEF"/>
                    </a:solidFill>
                    <a:effectLst/>
                    <a:latin typeface="Arial" charset="0"/>
                  </a:rPr>
                  <a:t>Talk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4419600" y="1143000"/>
                <a:ext cx="1066800" cy="8382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800" b="1" i="0" u="none" strike="noStrike" cap="none" normalizeH="0" baseline="0"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 bwMode="auto">
            <a:xfrm>
              <a:off x="4166507" y="1219200"/>
              <a:ext cx="1066800" cy="838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1800" b="1" i="0" u="none" strike="noStrike" cap="none" normalizeH="0" baseline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450" y="796471"/>
            <a:ext cx="2583078" cy="1270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61" y="810985"/>
            <a:ext cx="2794271" cy="125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018" y="4925786"/>
            <a:ext cx="2662918" cy="1413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"/>
          <p:cNvSpPr>
            <a:spLocks noGrp="1"/>
          </p:cNvSpPr>
          <p:nvPr>
            <p:ph type="title"/>
          </p:nvPr>
        </p:nvSpPr>
        <p:spPr>
          <a:xfrm>
            <a:off x="1884363" y="551183"/>
            <a:ext cx="8245474" cy="557783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1BC"/>
                </a:solidFill>
                <a:latin typeface="Calisto MT" panose="02040603050505030304" pitchFamily="18" charset="0"/>
              </a:rPr>
              <a:t>Thank You! </a:t>
            </a:r>
            <a:r>
              <a:rPr lang="en-US" sz="4000" dirty="0">
                <a:solidFill>
                  <a:srgbClr val="0071BC"/>
                </a:solidFill>
                <a:latin typeface="Calisto MT" panose="02040603050505030304" pitchFamily="18" charset="0"/>
                <a:sym typeface="Wingdings" panose="05000000000000000000" pitchFamily="2" charset="2"/>
              </a:rPr>
              <a:t> </a:t>
            </a:r>
            <a:br>
              <a:rPr lang="en-US" sz="4000" dirty="0">
                <a:solidFill>
                  <a:srgbClr val="0071BC"/>
                </a:solidFill>
                <a:latin typeface="Calisto MT" panose="02040603050505030304" pitchFamily="18" charset="0"/>
              </a:rPr>
            </a:br>
            <a:br>
              <a:rPr lang="en-US" sz="4000" dirty="0">
                <a:solidFill>
                  <a:srgbClr val="0071BC"/>
                </a:solidFill>
                <a:latin typeface="Calisto MT" panose="02040603050505030304" pitchFamily="18" charset="0"/>
              </a:rPr>
            </a:br>
            <a:r>
              <a:rPr lang="en-US" sz="4000" dirty="0">
                <a:solidFill>
                  <a:srgbClr val="0071BC"/>
                </a:solidFill>
                <a:latin typeface="Calisto MT" panose="02040603050505030304" pitchFamily="18" charset="0"/>
              </a:rPr>
              <a:t>#HappyIntegrating</a:t>
            </a:r>
            <a:endParaRPr lang="en-US" sz="5400" dirty="0">
              <a:solidFill>
                <a:srgbClr val="0071BC"/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3721100"/>
            <a:ext cx="381000" cy="414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644900"/>
            <a:ext cx="381000" cy="414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7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21" y="2582811"/>
            <a:ext cx="1761552" cy="176155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131687" y="3522404"/>
            <a:ext cx="605419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486402" y="2539366"/>
            <a:ext cx="945968" cy="2010584"/>
            <a:chOff x="3581401" y="2539366"/>
            <a:chExt cx="1142999" cy="248412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581401" y="3728086"/>
              <a:ext cx="114299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152900" y="2539366"/>
              <a:ext cx="57149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152901" y="5023486"/>
              <a:ext cx="57149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4152901" y="2539366"/>
              <a:ext cx="0" cy="24841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659880" y="2116625"/>
            <a:ext cx="1393716" cy="2709973"/>
            <a:chOff x="4754880" y="2116624"/>
            <a:chExt cx="1684006" cy="3348231"/>
          </a:xfrm>
        </p:grpSpPr>
        <p:pic>
          <p:nvPicPr>
            <p:cNvPr id="14" name="Picture 13" descr="C:\Users\vignesh\Pictures\pepe-jean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402" y="3433525"/>
              <a:ext cx="1577326" cy="58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vignesh\Pictures\icon_x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80" y="4555492"/>
              <a:ext cx="1684006" cy="909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vignesh\Pictures\Parkerpen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039" y="2116624"/>
              <a:ext cx="1294000" cy="101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75157" y="1295402"/>
            <a:ext cx="2207260" cy="1233486"/>
            <a:chOff x="1875157" y="1295402"/>
            <a:chExt cx="2207260" cy="1233486"/>
          </a:xfrm>
        </p:grpSpPr>
        <p:grpSp>
          <p:nvGrpSpPr>
            <p:cNvPr id="17" name="Group 16"/>
            <p:cNvGrpSpPr/>
            <p:nvPr/>
          </p:nvGrpSpPr>
          <p:grpSpPr>
            <a:xfrm>
              <a:off x="1875157" y="1295402"/>
              <a:ext cx="2207260" cy="1233486"/>
              <a:chOff x="228601" y="1095261"/>
              <a:chExt cx="2895600" cy="1412354"/>
            </a:xfrm>
          </p:grpSpPr>
          <p:sp>
            <p:nvSpPr>
              <p:cNvPr id="18" name="Cloud Callout 17"/>
              <p:cNvSpPr/>
              <p:nvPr/>
            </p:nvSpPr>
            <p:spPr bwMode="auto">
              <a:xfrm>
                <a:off x="228601" y="1095261"/>
                <a:ext cx="2895600" cy="1412354"/>
              </a:xfrm>
              <a:prstGeom prst="cloudCallou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N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pic>
            <p:nvPicPr>
              <p:cNvPr id="19" name="Picture 18" descr="C:\Users\vignesh\Pictures\pen-3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136" y="1474473"/>
                <a:ext cx="582928" cy="58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2602789" y="1542515"/>
              <a:ext cx="1209995" cy="677251"/>
              <a:chOff x="900181" y="1562820"/>
              <a:chExt cx="1462019" cy="83675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181" y="1562820"/>
                <a:ext cx="714239" cy="83675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240" y="1628388"/>
                <a:ext cx="822960" cy="66659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232358" y="4048160"/>
            <a:ext cx="1927415" cy="904557"/>
            <a:chOff x="6381728" y="4566286"/>
            <a:chExt cx="2328866" cy="1117600"/>
          </a:xfrm>
        </p:grpSpPr>
        <p:pic>
          <p:nvPicPr>
            <p:cNvPr id="24" name="Picture 23" descr="C:\Users\vignesh\Pictures\idoc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229" y="4566286"/>
              <a:ext cx="1041400" cy="111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vignesh\Pictures\SAP_Logo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155" y="5243242"/>
              <a:ext cx="804645" cy="32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58"/>
            <p:cNvSpPr txBox="1"/>
            <p:nvPr/>
          </p:nvSpPr>
          <p:spPr>
            <a:xfrm>
              <a:off x="7948594" y="4873910"/>
              <a:ext cx="762000" cy="45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b="1" dirty="0"/>
                <a:t>RFC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6381728" y="5188587"/>
              <a:ext cx="62867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151302" y="2138891"/>
            <a:ext cx="3126805" cy="924399"/>
            <a:chOff x="6381728" y="2057401"/>
            <a:chExt cx="3778071" cy="1142116"/>
          </a:xfrm>
        </p:grpSpPr>
        <p:pic>
          <p:nvPicPr>
            <p:cNvPr id="29" name="Picture 28" descr="C:\Users\vignesh\Pictures\xml_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57401"/>
              <a:ext cx="900429" cy="90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/>
            <p:cNvCxnSpPr>
              <a:endCxn id="29" idx="1"/>
            </p:cNvCxnSpPr>
            <p:nvPr/>
          </p:nvCxnSpPr>
          <p:spPr bwMode="auto">
            <a:xfrm>
              <a:off x="6381728" y="2503172"/>
              <a:ext cx="552472" cy="444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Picture 30" descr="C:\Users\vignesh\Pictures\Very-Basic-Globe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785" y="2213144"/>
              <a:ext cx="588944" cy="58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64"/>
            <p:cNvSpPr txBox="1"/>
            <p:nvPr/>
          </p:nvSpPr>
          <p:spPr>
            <a:xfrm>
              <a:off x="7710300" y="2743199"/>
              <a:ext cx="2449499" cy="45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dirty="0"/>
                <a:t>Web Services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14547" y="2967482"/>
            <a:ext cx="2569121" cy="973655"/>
            <a:chOff x="6351257" y="3262948"/>
            <a:chExt cx="3104229" cy="1202972"/>
          </a:xfrm>
        </p:grpSpPr>
        <p:pic>
          <p:nvPicPr>
            <p:cNvPr id="34" name="Picture 33" descr="C:\Users\vignesh\Pictures\binary-icon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54" y="3262948"/>
              <a:ext cx="930275" cy="93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 bwMode="auto">
            <a:xfrm flipV="1">
              <a:off x="6351257" y="3938074"/>
              <a:ext cx="640101" cy="698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667" y="3373706"/>
              <a:ext cx="635896" cy="635896"/>
            </a:xfrm>
            <a:prstGeom prst="rect">
              <a:avLst/>
            </a:prstGeom>
          </p:spPr>
        </p:pic>
        <p:sp>
          <p:nvSpPr>
            <p:cNvPr id="37" name="TextBox 69"/>
            <p:cNvSpPr txBox="1"/>
            <p:nvPr/>
          </p:nvSpPr>
          <p:spPr>
            <a:xfrm>
              <a:off x="7834629" y="4009602"/>
              <a:ext cx="1620857" cy="45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dirty="0"/>
                <a:t>File System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86200" y="2966086"/>
            <a:ext cx="1702744" cy="1501484"/>
            <a:chOff x="1981200" y="2966086"/>
            <a:chExt cx="2057400" cy="185511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81200" y="2966086"/>
              <a:ext cx="1828801" cy="1147763"/>
            </a:xfrm>
            <a:prstGeom prst="rect">
              <a:avLst/>
            </a:prstGeom>
          </p:spPr>
        </p:pic>
        <p:sp>
          <p:nvSpPr>
            <p:cNvPr id="40" name="TextBox 72"/>
            <p:cNvSpPr txBox="1"/>
            <p:nvPr/>
          </p:nvSpPr>
          <p:spPr>
            <a:xfrm>
              <a:off x="2227593" y="4022647"/>
              <a:ext cx="1811007" cy="79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dirty="0"/>
                <a:t>Ecommerce Website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4642975" y="1622230"/>
            <a:ext cx="3657600" cy="3849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rial" charset="0"/>
              </a:rPr>
              <a:t>Tightly Coupled Architecture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875157" y="454563"/>
            <a:ext cx="8667750" cy="613785"/>
          </a:xfrm>
        </p:spPr>
        <p:txBody>
          <a:bodyPr/>
          <a:lstStyle/>
          <a:p>
            <a:r>
              <a:rPr lang="en-IN" sz="3600" dirty="0">
                <a:solidFill>
                  <a:srgbClr val="0071BC"/>
                </a:solidFill>
                <a:latin typeface="Calisto MT" panose="02040603050505030304" pitchFamily="18" charset="0"/>
              </a:rPr>
              <a:t>Why BizTalk?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4" y="2319063"/>
            <a:ext cx="1722192" cy="172219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105836" y="2960656"/>
            <a:ext cx="2019769" cy="938144"/>
            <a:chOff x="4105836" y="2960656"/>
            <a:chExt cx="2019769" cy="938144"/>
          </a:xfrm>
        </p:grpSpPr>
        <p:pic>
          <p:nvPicPr>
            <p:cNvPr id="6" name="Picture 5" descr="C:\Users\vignesh\Pictures\biztal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836" y="2960656"/>
              <a:ext cx="2019769" cy="93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4121075" y="3410415"/>
              <a:ext cx="721677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075006" y="1804036"/>
            <a:ext cx="3073172" cy="3611448"/>
            <a:chOff x="8075006" y="1804036"/>
            <a:chExt cx="3073172" cy="3611448"/>
          </a:xfrm>
        </p:grpSpPr>
        <p:pic>
          <p:nvPicPr>
            <p:cNvPr id="16" name="Picture 15" descr="C:\Users\vignesh\Pictures\xml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00" y="1804036"/>
              <a:ext cx="888314" cy="888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vignesh\Pictures\binary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854" y="3009583"/>
              <a:ext cx="917759" cy="917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C:\Users\vignesh\Pictures\idoc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729" y="4312920"/>
              <a:ext cx="1027389" cy="1102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>
              <a:endCxn id="16" idx="1"/>
            </p:cNvCxnSpPr>
            <p:nvPr/>
          </p:nvCxnSpPr>
          <p:spPr bwMode="auto">
            <a:xfrm flipV="1">
              <a:off x="8096228" y="2248194"/>
              <a:ext cx="552473" cy="161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3"/>
            </p:cNvCxnSpPr>
            <p:nvPr/>
          </p:nvCxnSpPr>
          <p:spPr bwMode="auto">
            <a:xfrm flipV="1">
              <a:off x="8075006" y="3467737"/>
              <a:ext cx="661323" cy="302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8096227" y="4935221"/>
              <a:ext cx="620214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166" y="3120340"/>
              <a:ext cx="627340" cy="627340"/>
            </a:xfrm>
            <a:prstGeom prst="rect">
              <a:avLst/>
            </a:prstGeom>
          </p:spPr>
        </p:pic>
        <p:pic>
          <p:nvPicPr>
            <p:cNvPr id="27" name="Picture 26" descr="C:\Users\vignesh\Pictures\Very-Basic-Globe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46284" y="1959778"/>
              <a:ext cx="581020" cy="58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C:\Users\vignesh\Pictures\SAP_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6655" y="4989876"/>
              <a:ext cx="793819" cy="31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060"/>
            <p:cNvSpPr txBox="1"/>
            <p:nvPr/>
          </p:nvSpPr>
          <p:spPr>
            <a:xfrm>
              <a:off x="9663093" y="4620544"/>
              <a:ext cx="751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b="1" dirty="0"/>
                <a:t>RFC</a:t>
              </a:r>
            </a:p>
          </p:txBody>
        </p:sp>
        <p:sp>
          <p:nvSpPr>
            <p:cNvPr id="30" name="TextBox 2061"/>
            <p:cNvSpPr txBox="1"/>
            <p:nvPr/>
          </p:nvSpPr>
          <p:spPr>
            <a:xfrm>
              <a:off x="9424800" y="2489833"/>
              <a:ext cx="159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dirty="0"/>
                <a:t>Web Services</a:t>
              </a:r>
            </a:p>
          </p:txBody>
        </p:sp>
        <p:sp>
          <p:nvSpPr>
            <p:cNvPr id="31" name="TextBox 51"/>
            <p:cNvSpPr txBox="1"/>
            <p:nvPr/>
          </p:nvSpPr>
          <p:spPr>
            <a:xfrm>
              <a:off x="9549129" y="3756236"/>
              <a:ext cx="159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dirty="0"/>
                <a:t>File System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95901" y="1863259"/>
            <a:ext cx="2971620" cy="4278771"/>
            <a:chOff x="5295901" y="1863259"/>
            <a:chExt cx="2971620" cy="4278771"/>
          </a:xfrm>
        </p:grpSpPr>
        <p:pic>
          <p:nvPicPr>
            <p:cNvPr id="7" name="Picture 6" descr="C:\Users\vignesh\Pictures\pepe-jeans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901" y="3180159"/>
              <a:ext cx="1556104" cy="58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vignesh\Pictures\icon_xl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380" y="4302127"/>
              <a:ext cx="1661349" cy="89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5295901" y="3474720"/>
              <a:ext cx="112762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867399" y="2286000"/>
              <a:ext cx="56381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867400" y="4770120"/>
              <a:ext cx="56381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5867400" y="2286000"/>
              <a:ext cx="0" cy="23067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 descr="C:\Users\vignesh\Pictures\Parkerpen_logo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538" y="1863259"/>
              <a:ext cx="1276590" cy="100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Straight Arrow Connector 31"/>
            <p:cNvCxnSpPr/>
            <p:nvPr/>
          </p:nvCxnSpPr>
          <p:spPr bwMode="auto">
            <a:xfrm>
              <a:off x="5867400" y="5537834"/>
              <a:ext cx="56381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5859710" y="5978313"/>
              <a:ext cx="56381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5867400" y="4592715"/>
              <a:ext cx="1" cy="13855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 bwMode="auto">
            <a:xfrm>
              <a:off x="6438898" y="5791200"/>
              <a:ext cx="1828623" cy="35083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b="1" dirty="0">
                  <a:solidFill>
                    <a:schemeClr val="bg2"/>
                  </a:solidFill>
                  <a:latin typeface="Arial" charset="0"/>
                </a:rPr>
                <a:t>Vendor N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438898" y="5348928"/>
              <a:ext cx="1828623" cy="35083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IN" b="1" dirty="0">
                  <a:solidFill>
                    <a:schemeClr val="bg2"/>
                  </a:solidFill>
                  <a:latin typeface="Arial" charset="0"/>
                </a:rPr>
                <a:t>Vendor 4</a:t>
              </a:r>
            </a:p>
          </p:txBody>
        </p:sp>
      </p:grpSp>
      <p:sp>
        <p:nvSpPr>
          <p:cNvPr id="40" name="Rounded Rectangle 39"/>
          <p:cNvSpPr/>
          <p:nvPr/>
        </p:nvSpPr>
        <p:spPr bwMode="auto">
          <a:xfrm>
            <a:off x="5844314" y="1277500"/>
            <a:ext cx="2627580" cy="3799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b="1" dirty="0">
                <a:solidFill>
                  <a:schemeClr val="tx1"/>
                </a:solidFill>
                <a:latin typeface="Arial" charset="0"/>
              </a:rPr>
              <a:t>Scalable 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6157" y="1104319"/>
            <a:ext cx="3594570" cy="1415161"/>
            <a:chOff x="1485900" y="965835"/>
            <a:chExt cx="3594570" cy="1415161"/>
          </a:xfrm>
        </p:grpSpPr>
        <p:grpSp>
          <p:nvGrpSpPr>
            <p:cNvPr id="20" name="Group 19"/>
            <p:cNvGrpSpPr/>
            <p:nvPr/>
          </p:nvGrpSpPr>
          <p:grpSpPr>
            <a:xfrm>
              <a:off x="1485900" y="965835"/>
              <a:ext cx="3594570" cy="1415161"/>
              <a:chOff x="228601" y="1095261"/>
              <a:chExt cx="2895600" cy="1412354"/>
            </a:xfrm>
          </p:grpSpPr>
          <p:sp>
            <p:nvSpPr>
              <p:cNvPr id="41" name="Cloud Callout 40"/>
              <p:cNvSpPr/>
              <p:nvPr/>
            </p:nvSpPr>
            <p:spPr bwMode="auto">
              <a:xfrm>
                <a:off x="228601" y="1095261"/>
                <a:ext cx="2895600" cy="1412354"/>
              </a:xfrm>
              <a:prstGeom prst="cloudCallou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N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pic>
            <p:nvPicPr>
              <p:cNvPr id="42" name="Picture 41" descr="C:\Users\vignesh\Pictures\pen-3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31" y="1509973"/>
                <a:ext cx="582928" cy="582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281" y="1309455"/>
              <a:ext cx="704629" cy="8255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756" y="1375739"/>
              <a:ext cx="811888" cy="657630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3769915" y="1223026"/>
              <a:ext cx="5437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99777" y="1223026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</a:t>
              </a:r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2059983" y="336390"/>
            <a:ext cx="8667750" cy="613785"/>
          </a:xfrm>
        </p:spPr>
        <p:txBody>
          <a:bodyPr/>
          <a:lstStyle/>
          <a:p>
            <a:r>
              <a:rPr lang="en-IN" sz="3600" dirty="0">
                <a:solidFill>
                  <a:srgbClr val="0071BC"/>
                </a:solidFill>
                <a:latin typeface="Calisto MT" panose="02040603050505030304" pitchFamily="18" charset="0"/>
              </a:rPr>
              <a:t>Why BizTalk? (Contd..)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221642" y="2825436"/>
            <a:ext cx="2240825" cy="1623298"/>
            <a:chOff x="2221642" y="2825436"/>
            <a:chExt cx="2240825" cy="1623298"/>
          </a:xfrm>
        </p:grpSpPr>
        <p:sp>
          <p:nvSpPr>
            <p:cNvPr id="39" name="TextBox 39"/>
            <p:cNvSpPr txBox="1"/>
            <p:nvPr/>
          </p:nvSpPr>
          <p:spPr>
            <a:xfrm>
              <a:off x="2675827" y="3802403"/>
              <a:ext cx="1786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dirty="0"/>
                <a:t>Ecommerce Website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21642" y="2825436"/>
              <a:ext cx="1879168" cy="932539"/>
              <a:chOff x="2221642" y="2825436"/>
              <a:chExt cx="1879168" cy="93253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614938" y="2825436"/>
                <a:ext cx="1485872" cy="932539"/>
              </a:xfrm>
              <a:prstGeom prst="rect">
                <a:avLst/>
              </a:prstGeom>
            </p:spPr>
          </p:pic>
          <p:cxnSp>
            <p:nvCxnSpPr>
              <p:cNvPr id="44" name="Straight Arrow Connector 43"/>
              <p:cNvCxnSpPr/>
              <p:nvPr/>
            </p:nvCxnSpPr>
            <p:spPr bwMode="auto">
              <a:xfrm flipV="1">
                <a:off x="2221642" y="3291705"/>
                <a:ext cx="436571" cy="11894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" y="6464754"/>
            <a:ext cx="2350053" cy="3534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300" y="2351087"/>
            <a:ext cx="7289800" cy="1325563"/>
          </a:xfrm>
        </p:spPr>
        <p:txBody>
          <a:bodyPr/>
          <a:lstStyle/>
          <a:p>
            <a:pPr algn="ctr"/>
            <a:r>
              <a:rPr lang="en-IN" dirty="0">
                <a:latin typeface="Cambria" panose="02040503050406030204" pitchFamily="18" charset="0"/>
              </a:rPr>
              <a:t>Past-Present-Future of BizTalk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3743325"/>
            <a:ext cx="3495675" cy="3114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Past-Present-Future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29" y="127994"/>
            <a:ext cx="1346741" cy="13467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62" y="801364"/>
            <a:ext cx="300357" cy="31466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077281" y="1690688"/>
            <a:ext cx="8153257" cy="5105033"/>
            <a:chOff x="1077281" y="1690688"/>
            <a:chExt cx="8153257" cy="5105033"/>
          </a:xfrm>
        </p:grpSpPr>
        <p:grpSp>
          <p:nvGrpSpPr>
            <p:cNvPr id="26" name="Group 25"/>
            <p:cNvGrpSpPr/>
            <p:nvPr/>
          </p:nvGrpSpPr>
          <p:grpSpPr>
            <a:xfrm>
              <a:off x="1077281" y="1690688"/>
              <a:ext cx="7850819" cy="4149152"/>
              <a:chOff x="101600" y="1982788"/>
              <a:chExt cx="10033000" cy="487521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01600" y="1982788"/>
                <a:ext cx="6261100" cy="4875212"/>
                <a:chOff x="838200" y="1690688"/>
                <a:chExt cx="5257800" cy="4329108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838200" y="1690688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-2000</a:t>
                  </a: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066800" y="2171700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-2002</a:t>
                  </a:r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1295400" y="2652712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-2004</a:t>
                  </a: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1524000" y="3133724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-2006</a:t>
                  </a: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752600" y="3609972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-2006R2</a:t>
                  </a: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1968500" y="4090984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-2009</a:t>
                  </a: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2298700" y="4576760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-2010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2628900" y="5057772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-2013</a:t>
                  </a: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2946400" y="5538784"/>
                  <a:ext cx="3149600" cy="481012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dirty="0"/>
                    <a:t>BizTalk Server -2013R2/2016</a:t>
                  </a: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>
              <a:xfrm>
                <a:off x="5455294" y="4144184"/>
                <a:ext cx="3771900" cy="54169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Incorporated EDI and WCF based adapters capabilities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907143" y="6308800"/>
                <a:ext cx="3227457" cy="53847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/>
                  <a:t>Cloud based Integration and JSON capabilities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396654" y="1996679"/>
                <a:ext cx="3771900" cy="54169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Integrating Different systems</a:t>
                </a:r>
              </a:p>
            </p:txBody>
          </p:sp>
          <p:sp>
            <p:nvSpPr>
              <p:cNvPr id="23" name="Up Arrow 22"/>
              <p:cNvSpPr/>
              <p:nvPr/>
            </p:nvSpPr>
            <p:spPr>
              <a:xfrm rot="5400000">
                <a:off x="3941509" y="1965521"/>
                <a:ext cx="365846" cy="544443"/>
              </a:xfrm>
              <a:prstGeom prst="up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Up Arrow 23"/>
              <p:cNvSpPr/>
              <p:nvPr/>
            </p:nvSpPr>
            <p:spPr>
              <a:xfrm rot="5400000">
                <a:off x="5015273" y="4140126"/>
                <a:ext cx="365846" cy="544443"/>
              </a:xfrm>
              <a:prstGeom prst="up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Up Arrow 24"/>
              <p:cNvSpPr/>
              <p:nvPr/>
            </p:nvSpPr>
            <p:spPr>
              <a:xfrm rot="5400000">
                <a:off x="6451998" y="6314934"/>
                <a:ext cx="365846" cy="544443"/>
              </a:xfrm>
              <a:prstGeom prst="up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982773" y="5805992"/>
              <a:ext cx="2365089" cy="989729"/>
              <a:chOff x="2943326" y="1898708"/>
              <a:chExt cx="2404668" cy="160742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326" y="1898708"/>
                <a:ext cx="2404668" cy="1607423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333314" y="2944841"/>
                <a:ext cx="1900551" cy="49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>
                    <a:solidFill>
                      <a:schemeClr val="bg1"/>
                    </a:solidFill>
                  </a:rPr>
                  <a:t>Azure BizTalk Services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6705054" y="6257879"/>
              <a:ext cx="2525484" cy="45827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600" dirty="0"/>
                <a:t>Code-less Integration</a:t>
              </a:r>
            </a:p>
          </p:txBody>
        </p:sp>
        <p:sp>
          <p:nvSpPr>
            <p:cNvPr id="46" name="Up Arrow 45"/>
            <p:cNvSpPr/>
            <p:nvPr/>
          </p:nvSpPr>
          <p:spPr>
            <a:xfrm rot="5400000">
              <a:off x="6336360" y="6281766"/>
              <a:ext cx="311361" cy="426026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1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Basic Artifacts in BizTalk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8981" y="2203981"/>
            <a:ext cx="1122519" cy="1479919"/>
            <a:chOff x="838200" y="1833354"/>
            <a:chExt cx="1194688" cy="147991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33354"/>
              <a:ext cx="956250" cy="11580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38200" y="2943941"/>
              <a:ext cx="1194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Schema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08883" y="2407500"/>
            <a:ext cx="2512086" cy="1276400"/>
            <a:chOff x="2719983" y="2308394"/>
            <a:chExt cx="2512086" cy="1276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983" y="2308394"/>
              <a:ext cx="2333250" cy="9492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778917" y="3215462"/>
              <a:ext cx="2453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Maps/Transformations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68450" y="2479255"/>
            <a:ext cx="2514938" cy="1204645"/>
            <a:chOff x="6168450" y="2479255"/>
            <a:chExt cx="2514938" cy="12046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8450" y="2479255"/>
              <a:ext cx="2514938" cy="83531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83886" y="3314568"/>
              <a:ext cx="1133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Adapters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7729" y="2479255"/>
            <a:ext cx="2117152" cy="1204645"/>
            <a:chOff x="9387729" y="2479255"/>
            <a:chExt cx="2117152" cy="12046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7729" y="2479255"/>
              <a:ext cx="2117152" cy="94508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864198" y="3314568"/>
              <a:ext cx="164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Orchestration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75508" y="4590968"/>
            <a:ext cx="3825000" cy="1577281"/>
            <a:chOff x="4118946" y="4000011"/>
            <a:chExt cx="3825000" cy="1577281"/>
          </a:xfrm>
        </p:grpSpPr>
        <p:grpSp>
          <p:nvGrpSpPr>
            <p:cNvPr id="26" name="Group 25"/>
            <p:cNvGrpSpPr/>
            <p:nvPr/>
          </p:nvGrpSpPr>
          <p:grpSpPr>
            <a:xfrm>
              <a:off x="4304450" y="4588527"/>
              <a:ext cx="3453992" cy="988765"/>
              <a:chOff x="4783623" y="4441062"/>
              <a:chExt cx="3453992" cy="98876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3623" y="4441062"/>
                <a:ext cx="3453992" cy="537009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872393" y="5060495"/>
                <a:ext cx="1133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Pipelines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8946" y="4000011"/>
              <a:ext cx="3825000" cy="58851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Structural representation of the message</a:t>
            </a:r>
          </a:p>
          <a:p>
            <a:r>
              <a:rPr lang="en-IN" dirty="0"/>
              <a:t>Format in which the different system expects the message to be.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966881" y="761206"/>
            <a:ext cx="41384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3472" y="3492500"/>
            <a:ext cx="7826375" cy="1435802"/>
            <a:chOff x="293472" y="3492500"/>
            <a:chExt cx="7826375" cy="14358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3681"/>
            <a:stretch/>
          </p:blipFill>
          <p:spPr>
            <a:xfrm>
              <a:off x="293472" y="3949700"/>
              <a:ext cx="7826375" cy="9786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3472" y="3492500"/>
              <a:ext cx="281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Sample EAI  Message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13858" y="3130662"/>
            <a:ext cx="2645930" cy="2026978"/>
            <a:chOff x="9103170" y="3326774"/>
            <a:chExt cx="2645930" cy="20269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6547"/>
            <a:stretch/>
          </p:blipFill>
          <p:spPr>
            <a:xfrm>
              <a:off x="9103170" y="3664652"/>
              <a:ext cx="2645930" cy="1689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85796" y="3326774"/>
              <a:ext cx="2480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Schema of the Message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4100" y="5666899"/>
            <a:ext cx="773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BizTalk Identifies the message using </a:t>
            </a:r>
            <a:r>
              <a:rPr lang="en-IN" b="1" dirty="0"/>
              <a:t>Message Type </a:t>
            </a:r>
            <a:r>
              <a:rPr lang="en-IN" b="1" dirty="0">
                <a:sym typeface="Wingdings" panose="05000000000000000000" pitchFamily="2" charset="2"/>
              </a:rPr>
              <a:t> </a:t>
            </a:r>
            <a:r>
              <a:rPr lang="en-IN" b="1" dirty="0">
                <a:solidFill>
                  <a:srgbClr val="00B0F0"/>
                </a:solidFill>
                <a:sym typeface="Wingdings" panose="05000000000000000000" pitchFamily="2" charset="2"/>
              </a:rPr>
              <a:t>Namespace </a:t>
            </a:r>
            <a:r>
              <a:rPr lang="en-IN" b="1" dirty="0">
                <a:sym typeface="Wingdings" panose="05000000000000000000" pitchFamily="2" charset="2"/>
              </a:rPr>
              <a:t>+ </a:t>
            </a:r>
            <a:r>
              <a:rPr lang="en-IN" b="1" dirty="0">
                <a:solidFill>
                  <a:srgbClr val="0070C0"/>
                </a:solidFill>
                <a:sym typeface="Wingdings" panose="05000000000000000000" pitchFamily="2" charset="2"/>
              </a:rPr>
              <a:t>Root Name</a:t>
            </a:r>
            <a:endParaRPr lang="en-IN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895320" y="4057560"/>
              <a:ext cx="810000" cy="19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480" y="3994200"/>
                <a:ext cx="841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2095560" y="4076640"/>
              <a:ext cx="410040" cy="1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9720" y="4012920"/>
                <a:ext cx="441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066680" y="4628880"/>
              <a:ext cx="61020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0840" y="4565520"/>
                <a:ext cx="641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933480" y="4286160"/>
              <a:ext cx="924120" cy="28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7640" y="4222800"/>
                <a:ext cx="955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9582120" y="3867120"/>
              <a:ext cx="829080" cy="19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66280" y="3803400"/>
                <a:ext cx="860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10039320" y="4171680"/>
              <a:ext cx="295560" cy="10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23480" y="4108320"/>
                <a:ext cx="327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/>
              <p14:cNvContentPartPr/>
              <p14:nvPr/>
            </p14:nvContentPartPr>
            <p14:xfrm>
              <a:off x="9944280" y="4419360"/>
              <a:ext cx="857520" cy="162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28080" y="4356000"/>
                <a:ext cx="8895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9963000" y="4724280"/>
              <a:ext cx="734040" cy="57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47160" y="4660920"/>
                <a:ext cx="765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4591080" y="5819760"/>
              <a:ext cx="1229040" cy="66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75240" y="5756040"/>
                <a:ext cx="1260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6219720" y="5857920"/>
              <a:ext cx="2277000" cy="76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03880" y="5794200"/>
                <a:ext cx="2308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4619520" y="4057560"/>
              <a:ext cx="3039120" cy="19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3680" y="3994200"/>
                <a:ext cx="30708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/>
              <p14:cNvContentPartPr/>
              <p14:nvPr/>
            </p14:nvContentPartPr>
            <p14:xfrm>
              <a:off x="847800" y="4047840"/>
              <a:ext cx="95292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1960" y="3984480"/>
                <a:ext cx="984600" cy="1274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4275"/>
          </a:xfrm>
        </p:spPr>
        <p:txBody>
          <a:bodyPr/>
          <a:lstStyle/>
          <a:p>
            <a:r>
              <a:rPr lang="en-IN" dirty="0"/>
              <a:t>Transformational unit in BizTalk</a:t>
            </a:r>
          </a:p>
          <a:p>
            <a:r>
              <a:rPr lang="en-IN" dirty="0"/>
              <a:t>Message is converted from one form to another form using maps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364383" y="753699"/>
            <a:ext cx="1623417" cy="487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>
          <a:xfrm>
            <a:off x="10286999" y="5660582"/>
            <a:ext cx="1611529" cy="1032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83" y="3144837"/>
            <a:ext cx="6029592" cy="10273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1013" y="4662709"/>
            <a:ext cx="4793702" cy="1162273"/>
            <a:chOff x="293472" y="3492500"/>
            <a:chExt cx="6727284" cy="1232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3681"/>
            <a:stretch/>
          </p:blipFill>
          <p:spPr>
            <a:xfrm>
              <a:off x="293472" y="3884299"/>
              <a:ext cx="6727284" cy="8411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3472" y="3492500"/>
              <a:ext cx="3032079" cy="3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Input Message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6199" y="4572312"/>
            <a:ext cx="4947601" cy="1198857"/>
            <a:chOff x="6096000" y="4702325"/>
            <a:chExt cx="4947601" cy="11988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8549" y="5071657"/>
              <a:ext cx="4865052" cy="8295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96000" y="4702325"/>
              <a:ext cx="216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Output Message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71480" y="5286240"/>
              <a:ext cx="933840" cy="4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640" y="5222880"/>
                <a:ext cx="965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647640" y="5543280"/>
              <a:ext cx="158148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800" y="5479920"/>
                <a:ext cx="1613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6657840" y="5229000"/>
              <a:ext cx="2810520" cy="19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42000" y="5165640"/>
                <a:ext cx="2842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5248440" y="3848040"/>
              <a:ext cx="39060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2240" y="3784320"/>
                <a:ext cx="422640" cy="38484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7" y="54432"/>
            <a:ext cx="2350053" cy="3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6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63937F8-6312-4BE9-A0C9-DEFE7B760AF6}"/>
  <p:tag name="ATHENA.CUSTOMXMLCONTENT" val="&lt;?xml version=&quot;1.0&quot;?&gt;&lt;athena xmlns=&quot;http://schemas.microsoft.com/edu/athena&quot; version=&quot;0.1.3885.0&quot;&gt;&lt;timings duration=&quot;597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0D99A5D-C3E5-4EF6-B5F0-05885D615767}"/>
  <p:tag name="ATHENA.CUSTOMXMLCONTENT" val="&lt;?xml version=&quot;1.0&quot;?&gt;&lt;athena xmlns=&quot;http://schemas.microsoft.com/edu/athena&quot; version=&quot;0.1.3885.0&quot;&gt;&lt;timings duration=&quot;1247&quot;/&gt;&lt;/athena&gt;"/>
</p:tagLst>
</file>

<file path=ppt/theme/theme1.xml><?xml version="1.0" encoding="utf-8"?>
<a:theme xmlns:a="http://schemas.openxmlformats.org/drawingml/2006/main" name="BizTalk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zTalkTheme1" id="{BB46632B-8C06-4993-B7F3-6EA6E551BB86}" vid="{B0BF0EF0-F9B4-4A1F-9759-B9455CC1F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3885.0">
  <media streamable="true" recordStart="27170" recordEnd="28417" recordLength="31025" audioOnly="true" start="27170" end="28417" audioFormat="{00001610-0000-0010-8000-00AA00389B71}" audioRate="44100" muted="false" volume="0.8" fadeIn="0" fadeOut="0" videoFormat="{34363248-0000-0010-8000-00AA00389B71}" videoRate="15" videoWidth="256" videoHeight="256"/>
</athena>
</file>

<file path=customXml/item2.xml><?xml version="1.0" encoding="utf-8"?>
<athena xmlns="http://schemas.microsoft.com/edu/athena" version="0.1.3885.0">
  <timings duration="597"/>
</athena>
</file>

<file path=customXml/item3.xml><?xml version="1.0" encoding="utf-8"?>
<athena xmlns="http://schemas.microsoft.com/edu/athena" version="0.1.3885.0">
  <media streamable="true" recordStart="26573" recordEnd="27170" recordLength="31025" audioOnly="true" start="26573" end="27170" audioFormat="{00001610-0000-0010-8000-00AA00389B71}" audioRate="44100" muted="false" volume="0.8" fadeIn="0" fadeOut="0" videoFormat="{34363248-0000-0010-8000-00AA00389B71}" videoRate="15" videoWidth="256" videoHeight="256"/>
</athena>
</file>

<file path=customXml/item4.xml><?xml version="1.0" encoding="utf-8"?>
<athena xmlns="http://schemas.microsoft.com/edu/athena" version="0.1.3885.0">
  <timings duration="1247"/>
</athena>
</file>

<file path=customXml/itemProps1.xml><?xml version="1.0" encoding="utf-8"?>
<ds:datastoreItem xmlns:ds="http://schemas.openxmlformats.org/officeDocument/2006/customXml" ds:itemID="{33359C56-44D5-4E24-A586-721AC8AD954D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0594FF5F-1EE9-4F7F-A307-7D3559B914B8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F17315CF-706F-42F8-ABB3-8DCBAF2C42D1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35FE2A4-3AD8-4183-A762-5DE039931B90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BizTalkTheme1</Template>
  <TotalTime>786</TotalTime>
  <Words>449</Words>
  <Application>Microsoft Office PowerPoint</Application>
  <PresentationFormat>Widescreen</PresentationFormat>
  <Paragraphs>157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Calisto MT</vt:lpstr>
      <vt:lpstr>Cambria</vt:lpstr>
      <vt:lpstr>Wingdings</vt:lpstr>
      <vt:lpstr>BizTalkTheme1</vt:lpstr>
      <vt:lpstr>BizTalk Walkthrough</vt:lpstr>
      <vt:lpstr>PowerPoint Presentation</vt:lpstr>
      <vt:lpstr>Why BizTalk?</vt:lpstr>
      <vt:lpstr>Why BizTalk? (Contd..)</vt:lpstr>
      <vt:lpstr>Past-Present-Future of BizTalk</vt:lpstr>
      <vt:lpstr>Past-Present-Future</vt:lpstr>
      <vt:lpstr>Basic Artifacts in BizTalk</vt:lpstr>
      <vt:lpstr>Schemas</vt:lpstr>
      <vt:lpstr>Maps</vt:lpstr>
      <vt:lpstr>Adapters</vt:lpstr>
      <vt:lpstr>Orchestration</vt:lpstr>
      <vt:lpstr>Pipeline</vt:lpstr>
      <vt:lpstr>Design Methodologies</vt:lpstr>
      <vt:lpstr>Message-Only Architecture</vt:lpstr>
      <vt:lpstr>Orchestration based Architecture</vt:lpstr>
      <vt:lpstr>PowerPoint Presentation</vt:lpstr>
      <vt:lpstr>Advantages over the Competitors</vt:lpstr>
      <vt:lpstr>Useful Links</vt:lpstr>
      <vt:lpstr>Queries</vt:lpstr>
      <vt:lpstr>Thank You!    #HappyIntegrating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BizTalk</dc:title>
  <dc:creator>Vignesh Sukumar (Accenture)</dc:creator>
  <cp:lastModifiedBy>Vignesh Sukumar</cp:lastModifiedBy>
  <cp:revision>164</cp:revision>
  <dcterms:created xsi:type="dcterms:W3CDTF">2015-07-15T06:45:30Z</dcterms:created>
  <dcterms:modified xsi:type="dcterms:W3CDTF">2017-03-15T04:19:48Z</dcterms:modified>
</cp:coreProperties>
</file>