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24"/>
  </p:notesMasterIdLst>
  <p:handoutMasterIdLst>
    <p:handoutMasterId r:id="rId25"/>
  </p:handoutMasterIdLst>
  <p:sldIdLst>
    <p:sldId id="1367" r:id="rId4"/>
    <p:sldId id="1493" r:id="rId5"/>
    <p:sldId id="1512" r:id="rId6"/>
    <p:sldId id="1513" r:id="rId7"/>
    <p:sldId id="1324" r:id="rId8"/>
    <p:sldId id="1494" r:id="rId9"/>
    <p:sldId id="1498" r:id="rId10"/>
    <p:sldId id="1499" r:id="rId11"/>
    <p:sldId id="1495" r:id="rId12"/>
    <p:sldId id="1497" r:id="rId13"/>
    <p:sldId id="1496" r:id="rId14"/>
    <p:sldId id="1500" r:id="rId15"/>
    <p:sldId id="1502" r:id="rId16"/>
    <p:sldId id="1504" r:id="rId17"/>
    <p:sldId id="1505" r:id="rId18"/>
    <p:sldId id="1506" r:id="rId19"/>
    <p:sldId id="1508" r:id="rId20"/>
    <p:sldId id="1509" r:id="rId21"/>
    <p:sldId id="1511" r:id="rId22"/>
    <p:sldId id="1510"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493"/>
            <p14:sldId id="1512"/>
            <p14:sldId id="1513"/>
            <p14:sldId id="1324"/>
            <p14:sldId id="1494"/>
            <p14:sldId id="1498"/>
            <p14:sldId id="1499"/>
            <p14:sldId id="1495"/>
            <p14:sldId id="1497"/>
            <p14:sldId id="1496"/>
            <p14:sldId id="1500"/>
            <p14:sldId id="1502"/>
            <p14:sldId id="1504"/>
            <p14:sldId id="1505"/>
            <p14:sldId id="1506"/>
            <p14:sldId id="1508"/>
            <p14:sldId id="1509"/>
            <p14:sldId id="1511"/>
            <p14:sldId id="151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0000"/>
    <a:srgbClr val="592C8C"/>
    <a:srgbClr val="505050"/>
    <a:srgbClr val="00BCF2"/>
    <a:srgbClr val="D2D2D2"/>
    <a:srgbClr val="0078D7"/>
    <a:srgbClr val="32145A"/>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3616" autoAdjust="0"/>
  </p:normalViewPr>
  <p:slideViewPr>
    <p:cSldViewPr>
      <p:cViewPr varScale="1">
        <p:scale>
          <a:sx n="82" d="100"/>
          <a:sy n="82" d="100"/>
        </p:scale>
        <p:origin x="1578" y="8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10/19/2017 2:13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10/19/2017 2:13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zure.microsoft.com/en-us/services/event-gri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New Service and very important </a:t>
            </a:r>
            <a:r>
              <a:rPr lang="en-IN" dirty="0" err="1"/>
              <a:t>componets</a:t>
            </a:r>
            <a:r>
              <a:rPr lang="en-IN" dirty="0"/>
              <a:t> added by Microsoft </a:t>
            </a:r>
          </a:p>
          <a:p>
            <a:r>
              <a:rPr lang="en-IN" dirty="0"/>
              <a:t>This new service fully managed intelligent event routing mechanism </a:t>
            </a:r>
          </a:p>
          <a:p>
            <a:r>
              <a:rPr lang="en-IN" dirty="0"/>
              <a:t>It allows communication though pub to </a:t>
            </a:r>
            <a:r>
              <a:rPr lang="en-IN" dirty="0" err="1"/>
              <a:t>lin</a:t>
            </a:r>
            <a:endParaRPr lang="en-IN" dirty="0"/>
          </a:p>
          <a:p>
            <a:endParaRPr lang="en-IN" dirty="0"/>
          </a:p>
          <a:p>
            <a:r>
              <a:rPr lang="en-IN" sz="900" b="0" i="0" kern="1200" dirty="0">
                <a:solidFill>
                  <a:schemeClr val="tx1"/>
                </a:solidFill>
                <a:effectLst/>
                <a:latin typeface="Segoe UI Light" pitchFamily="34" charset="0"/>
                <a:ea typeface="+mn-ea"/>
                <a:cs typeface="+mn-cs"/>
              </a:rPr>
              <a:t> </a:t>
            </a:r>
            <a:r>
              <a:rPr lang="en-IN" sz="900" b="0" i="0" u="none" strike="noStrike" kern="1200" dirty="0">
                <a:solidFill>
                  <a:schemeClr val="tx1"/>
                </a:solidFill>
                <a:effectLst/>
                <a:latin typeface="Segoe UI Light" pitchFamily="34" charset="0"/>
                <a:ea typeface="+mn-ea"/>
                <a:cs typeface="+mn-cs"/>
                <a:hlinkClick r:id="rId3"/>
              </a:rPr>
              <a:t>Azure Event Grid</a:t>
            </a:r>
            <a:r>
              <a:rPr lang="en-IN" sz="900" b="0" i="0" kern="1200" dirty="0">
                <a:solidFill>
                  <a:schemeClr val="tx1"/>
                </a:solidFill>
                <a:effectLst/>
                <a:latin typeface="Segoe UI Light" pitchFamily="34" charset="0"/>
                <a:ea typeface="+mn-ea"/>
                <a:cs typeface="+mn-cs"/>
              </a:rPr>
              <a:t> is a fully managed event routing service. </a:t>
            </a:r>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4:39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Event Grid complements other Azure services like Logic Apps and Event Hubs. </a:t>
            </a:r>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14515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53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When we build </a:t>
            </a:r>
            <a:r>
              <a:rPr lang="en-IN" dirty="0" err="1"/>
              <a:t>serverless</a:t>
            </a:r>
            <a:r>
              <a:rPr lang="en-IN" dirty="0"/>
              <a:t> apps we don’t need to provision and manage any servers, so we can take our mind off infrastructure concerns.</a:t>
            </a:r>
          </a:p>
          <a:p>
            <a:endParaRPr lang="en-IN" dirty="0"/>
          </a:p>
          <a:p>
            <a:r>
              <a:rPr lang="en-IN" dirty="0"/>
              <a:t>Key</a:t>
            </a:r>
          </a:p>
          <a:p>
            <a:r>
              <a:rPr lang="en-IN" sz="900" b="0" i="0" kern="1200" dirty="0">
                <a:solidFill>
                  <a:schemeClr val="tx1"/>
                </a:solidFill>
                <a:effectLst/>
                <a:latin typeface="Segoe UI Light" pitchFamily="34" charset="0"/>
                <a:ea typeface="+mn-ea"/>
                <a:cs typeface="+mn-cs"/>
              </a:rPr>
              <a:t>There is no need to provision or maintain any servers</a:t>
            </a:r>
            <a:endParaRPr lang="en-IN" dirty="0"/>
          </a:p>
          <a:p>
            <a:r>
              <a:rPr lang="en-IN" sz="900" b="0" i="0" kern="1200" dirty="0">
                <a:solidFill>
                  <a:schemeClr val="tx1"/>
                </a:solidFill>
                <a:effectLst/>
                <a:latin typeface="Segoe UI Light" pitchFamily="34" charset="0"/>
                <a:ea typeface="+mn-ea"/>
                <a:cs typeface="+mn-cs"/>
              </a:rPr>
              <a:t>we shouldn’t worry about scaling our solution if demand arises</a:t>
            </a:r>
          </a:p>
          <a:p>
            <a:r>
              <a:rPr lang="en-IN" sz="900" b="0" i="0" kern="1200" dirty="0">
                <a:solidFill>
                  <a:schemeClr val="tx1"/>
                </a:solidFill>
                <a:effectLst/>
                <a:latin typeface="Segoe UI Light" pitchFamily="34" charset="0"/>
                <a:ea typeface="+mn-ea"/>
                <a:cs typeface="+mn-cs"/>
              </a:rPr>
              <a:t>Serverless applications have built-in availability and fault tolerance. </a:t>
            </a:r>
          </a:p>
          <a:p>
            <a:r>
              <a:rPr lang="en-IN" sz="900" b="0" i="0" kern="1200" dirty="0">
                <a:solidFill>
                  <a:schemeClr val="tx1"/>
                </a:solidFill>
                <a:effectLst/>
                <a:latin typeface="Segoe UI Light" pitchFamily="34" charset="0"/>
                <a:ea typeface="+mn-ea"/>
                <a:cs typeface="+mn-cs"/>
              </a:rPr>
              <a:t>We don’t have to pay for idle capacity. If your code is not running, We shouldn’t pay for it.</a:t>
            </a:r>
          </a:p>
          <a:p>
            <a:r>
              <a:rPr lang="en-IN" sz="900" b="0" i="0" kern="1200" dirty="0">
                <a:solidFill>
                  <a:schemeClr val="tx1"/>
                </a:solidFill>
                <a:effectLst/>
                <a:latin typeface="Segoe UI Light" pitchFamily="34" charset="0"/>
                <a:ea typeface="+mn-ea"/>
                <a:cs typeface="+mn-cs"/>
              </a:rPr>
              <a:t>When our code is executed we pay per execution. </a:t>
            </a:r>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15181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SaaS event processing. Azure Functions supports triggers based on activity in a SaaS service. Azure Functions is a solution for easily running small pieces of code, or "functions," in the cloud</a:t>
            </a:r>
          </a:p>
          <a:p>
            <a:r>
              <a:rPr lang="en-IN" sz="900" b="1" i="0" kern="1200" dirty="0">
                <a:solidFill>
                  <a:schemeClr val="tx1"/>
                </a:solidFill>
                <a:effectLst/>
                <a:latin typeface="Segoe UI Light" pitchFamily="34" charset="0"/>
                <a:ea typeface="+mn-ea"/>
                <a:cs typeface="+mn-cs"/>
              </a:rPr>
              <a:t>Logic Apps</a:t>
            </a:r>
            <a:r>
              <a:rPr lang="en-IN" sz="900" b="0" i="0" kern="1200" dirty="0">
                <a:solidFill>
                  <a:schemeClr val="tx1"/>
                </a:solidFill>
                <a:effectLst/>
                <a:latin typeface="Segoe UI Light" pitchFamily="34" charset="0"/>
                <a:ea typeface="+mn-ea"/>
                <a:cs typeface="+mn-cs"/>
              </a:rPr>
              <a:t> provide a way to simplify and implement scalable integrations and workflows in the cloud</a:t>
            </a:r>
          </a:p>
          <a:p>
            <a:r>
              <a:rPr lang="en-IN" sz="900" b="0" i="0" kern="1200" dirty="0">
                <a:solidFill>
                  <a:schemeClr val="tx1"/>
                </a:solidFill>
                <a:effectLst/>
                <a:latin typeface="Segoe UI Light" pitchFamily="34" charset="0"/>
                <a:ea typeface="+mn-ea"/>
                <a:cs typeface="+mn-cs"/>
              </a:rPr>
              <a:t>Without writing code, you can integrate systems and services by building and running automated workflows with </a:t>
            </a:r>
            <a:r>
              <a:rPr lang="en-IN" sz="900" b="1" i="0" kern="1200" dirty="0">
                <a:solidFill>
                  <a:schemeClr val="tx1"/>
                </a:solidFill>
                <a:effectLst/>
                <a:latin typeface="Segoe UI Light" pitchFamily="34" charset="0"/>
                <a:ea typeface="+mn-ea"/>
                <a:cs typeface="+mn-cs"/>
              </a:rPr>
              <a:t>Azure Logic Apps</a:t>
            </a:r>
            <a:endParaRPr lang="en-IN" dirty="0"/>
          </a:p>
          <a:p>
            <a:endParaRPr lang="en-IN" dirty="0"/>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3:15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9689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IN" dirty="0"/>
              <a:t> Azure Event Grid greatly simplifies the development of event-based applications and simplifies the creation of </a:t>
            </a:r>
            <a:r>
              <a:rPr lang="en-IN" dirty="0" err="1"/>
              <a:t>serverless</a:t>
            </a:r>
            <a:r>
              <a:rPr lang="en-IN" dirty="0"/>
              <a:t> workflows.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IN" dirty="0"/>
          </a:p>
          <a:p>
            <a:pPr marL="0" marR="0" lvl="0" indent="0" algn="l" defTabSz="932742" rtl="0" eaLnBrk="1" fontAlgn="auto" latinLnBrk="0" hangingPunct="1">
              <a:lnSpc>
                <a:spcPct val="90000"/>
              </a:lnSpc>
              <a:spcBef>
                <a:spcPts val="0"/>
              </a:spcBef>
              <a:spcAft>
                <a:spcPts val="340"/>
              </a:spcAft>
              <a:buClrTx/>
              <a:buSzTx/>
              <a:buFontTx/>
              <a:buNone/>
              <a:tabLst/>
              <a:defRPr/>
            </a:pPr>
            <a:r>
              <a:rPr lang="en-IN" sz="900" b="0" i="0" kern="1200" dirty="0">
                <a:solidFill>
                  <a:schemeClr val="tx1"/>
                </a:solidFill>
                <a:effectLst/>
                <a:latin typeface="Segoe UI Light" pitchFamily="34" charset="0"/>
                <a:ea typeface="+mn-ea"/>
                <a:cs typeface="+mn-cs"/>
              </a:rPr>
              <a:t>Fully-managed event routing service</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10/19/2017 2:13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37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the basic level, similarly to Azure Service Bus, a Topic is an endpoint that receives messages, and a Subscription is used to receive messages through the Topic that will be handled by a message listener.</a:t>
            </a:r>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00461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241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example, use Event Grid to instantly trigger a </a:t>
            </a:r>
            <a:r>
              <a:rPr lang="en-IN" dirty="0" err="1"/>
              <a:t>serverless</a:t>
            </a:r>
            <a:r>
              <a:rPr lang="en-IN" dirty="0"/>
              <a:t> function to run image analysis each time a new photo is added to a blob storage container.</a:t>
            </a:r>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666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i="0" kern="1200" dirty="0">
                <a:solidFill>
                  <a:schemeClr val="tx1"/>
                </a:solidFill>
                <a:effectLst/>
                <a:latin typeface="Segoe UI Light" pitchFamily="34" charset="0"/>
                <a:ea typeface="+mn-ea"/>
                <a:cs typeface="+mn-cs"/>
              </a:rPr>
              <a:t>For example, create a custom topic to send your app's event data to Event Grid, and take advantage of its reliable delivery, advanced routing, and direct integration with Azure. Alternatively, you can use Event Grid with Logic Apps to process data anywhere, without writing code.</a:t>
            </a:r>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10/19/2017 2:13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440403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ervicebus360.com/blogs/azure-service-bus-event-hub-event-grid-one-choose/" TargetMode="External"/><Relationship Id="rId2" Type="http://schemas.openxmlformats.org/officeDocument/2006/relationships/hyperlink" Target="https://docs.microsoft.com/en-us/azure/event-grid/"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7954" y="2127000"/>
            <a:ext cx="11018838" cy="1828786"/>
          </a:xfrm>
        </p:spPr>
        <p:txBody>
          <a:bodyPr/>
          <a:lstStyle/>
          <a:p>
            <a:pPr algn="ctr"/>
            <a:r>
              <a:rPr lang="en-IN" b="1" dirty="0"/>
              <a:t>Azure Event Grid with Custom Events</a:t>
            </a:r>
            <a:endParaRPr lang="en-US" b="1" dirty="0"/>
          </a:p>
        </p:txBody>
      </p:sp>
      <p:sp>
        <p:nvSpPr>
          <p:cNvPr id="2" name="Text Placeholder 1"/>
          <p:cNvSpPr>
            <a:spLocks noGrp="1"/>
          </p:cNvSpPr>
          <p:nvPr>
            <p:ph type="body" sz="quarter" idx="12"/>
          </p:nvPr>
        </p:nvSpPr>
        <p:spPr/>
        <p:txBody>
          <a:bodyPr/>
          <a:lstStyle/>
          <a:p>
            <a:r>
              <a:rPr lang="en-IN" b="1" dirty="0"/>
              <a:t>@kuppurasu360</a:t>
            </a:r>
          </a:p>
        </p:txBody>
      </p:sp>
      <p:pic>
        <p:nvPicPr>
          <p:cNvPr id="5" name="Picture 4">
            <a:extLst>
              <a:ext uri="{FF2B5EF4-FFF2-40B4-BE49-F238E27FC236}">
                <a16:creationId xmlns:a16="http://schemas.microsoft.com/office/drawing/2014/main" id="{B99345C6-DE35-4B7D-ADA7-F6E4F102C717}"/>
              </a:ext>
            </a:extLst>
          </p:cNvPr>
          <p:cNvPicPr>
            <a:picLocks noChangeAspect="1"/>
          </p:cNvPicPr>
          <p:nvPr/>
        </p:nvPicPr>
        <p:blipFill>
          <a:blip r:embed="rId3"/>
          <a:stretch>
            <a:fillRect/>
          </a:stretch>
        </p:blipFill>
        <p:spPr>
          <a:xfrm>
            <a:off x="350837" y="1814428"/>
            <a:ext cx="1341437" cy="1401726"/>
          </a:xfrm>
          <a:prstGeom prst="rect">
            <a:avLst/>
          </a:prstGeom>
        </p:spPr>
      </p:pic>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6C49-4FE8-418D-AD1B-06719C3D8ED8}"/>
              </a:ext>
            </a:extLst>
          </p:cNvPr>
          <p:cNvSpPr>
            <a:spLocks noGrp="1"/>
          </p:cNvSpPr>
          <p:nvPr>
            <p:ph type="title"/>
          </p:nvPr>
        </p:nvSpPr>
        <p:spPr/>
        <p:txBody>
          <a:bodyPr/>
          <a:lstStyle/>
          <a:p>
            <a:r>
              <a:rPr lang="en-IN" dirty="0"/>
              <a:t>Capabilities</a:t>
            </a:r>
          </a:p>
        </p:txBody>
      </p:sp>
      <p:sp>
        <p:nvSpPr>
          <p:cNvPr id="3" name="Text Placeholder 2">
            <a:extLst>
              <a:ext uri="{FF2B5EF4-FFF2-40B4-BE49-F238E27FC236}">
                <a16:creationId xmlns:a16="http://schemas.microsoft.com/office/drawing/2014/main" id="{32081904-C179-44B4-B58A-32C8DA8EDA92}"/>
              </a:ext>
            </a:extLst>
          </p:cNvPr>
          <p:cNvSpPr>
            <a:spLocks noGrp="1"/>
          </p:cNvSpPr>
          <p:nvPr>
            <p:ph type="body" sz="quarter" idx="10"/>
          </p:nvPr>
        </p:nvSpPr>
        <p:spPr>
          <a:xfrm>
            <a:off x="274638" y="1221157"/>
            <a:ext cx="11887199" cy="4912114"/>
          </a:xfrm>
        </p:spPr>
        <p:txBody>
          <a:bodyPr/>
          <a:lstStyle/>
          <a:p>
            <a:pPr>
              <a:lnSpc>
                <a:spcPct val="150000"/>
              </a:lnSpc>
            </a:pPr>
            <a:r>
              <a:rPr lang="en-IN" sz="2400" dirty="0">
                <a:latin typeface="+mj-lt"/>
              </a:rPr>
              <a:t>Here are some of the key features of Azure Event Grid:</a:t>
            </a:r>
          </a:p>
          <a:p>
            <a:pPr marL="342900" indent="-342900">
              <a:lnSpc>
                <a:spcPct val="150000"/>
              </a:lnSpc>
              <a:buFont typeface="Arial" panose="020B0604020202020204" pitchFamily="34" charset="0"/>
              <a:buChar char="•"/>
            </a:pPr>
            <a:r>
              <a:rPr lang="en-IN" sz="2400" b="1" dirty="0">
                <a:solidFill>
                  <a:schemeClr val="tx2"/>
                </a:solidFill>
                <a:latin typeface="+mj-lt"/>
              </a:rPr>
              <a:t>Simplicity</a:t>
            </a:r>
            <a:r>
              <a:rPr lang="en-IN" sz="2400" dirty="0">
                <a:latin typeface="+mj-lt"/>
              </a:rPr>
              <a:t> - Point and click to aim events from your Azure resource to any event handler or endpoint.</a:t>
            </a:r>
          </a:p>
          <a:p>
            <a:pPr marL="342900" indent="-342900">
              <a:lnSpc>
                <a:spcPct val="150000"/>
              </a:lnSpc>
              <a:buFont typeface="Arial" panose="020B0604020202020204" pitchFamily="34" charset="0"/>
              <a:buChar char="•"/>
            </a:pPr>
            <a:r>
              <a:rPr lang="en-IN" sz="2400" b="1" dirty="0">
                <a:solidFill>
                  <a:schemeClr val="tx2"/>
                </a:solidFill>
                <a:latin typeface="+mj-lt"/>
              </a:rPr>
              <a:t>Advanced filtering </a:t>
            </a:r>
            <a:r>
              <a:rPr lang="en-IN" sz="2400" dirty="0">
                <a:latin typeface="+mj-lt"/>
              </a:rPr>
              <a:t>- Filter on event type or event publish path to ensure event handlers only receive relevant events.</a:t>
            </a:r>
          </a:p>
          <a:p>
            <a:pPr marL="342900" indent="-342900">
              <a:lnSpc>
                <a:spcPct val="150000"/>
              </a:lnSpc>
              <a:buFont typeface="Arial" panose="020B0604020202020204" pitchFamily="34" charset="0"/>
              <a:buChar char="•"/>
            </a:pPr>
            <a:r>
              <a:rPr lang="en-IN" sz="2400" b="1" dirty="0">
                <a:solidFill>
                  <a:schemeClr val="tx2"/>
                </a:solidFill>
                <a:latin typeface="+mj-lt"/>
              </a:rPr>
              <a:t>Fan-out</a:t>
            </a:r>
            <a:r>
              <a:rPr lang="en-IN" sz="2400" dirty="0">
                <a:latin typeface="+mj-lt"/>
              </a:rPr>
              <a:t> - Subscribe multiple endpoints to the same event to send copies of the event to as many places as needed.</a:t>
            </a:r>
          </a:p>
          <a:p>
            <a:pPr marL="342900" indent="-342900">
              <a:lnSpc>
                <a:spcPct val="150000"/>
              </a:lnSpc>
              <a:buFont typeface="Arial" panose="020B0604020202020204" pitchFamily="34" charset="0"/>
              <a:buChar char="•"/>
            </a:pPr>
            <a:r>
              <a:rPr lang="en-IN" sz="2400" b="1" dirty="0">
                <a:solidFill>
                  <a:schemeClr val="tx2"/>
                </a:solidFill>
                <a:latin typeface="+mj-lt"/>
              </a:rPr>
              <a:t>Reliability</a:t>
            </a:r>
            <a:r>
              <a:rPr lang="en-IN" sz="2400" dirty="0">
                <a:latin typeface="+mj-lt"/>
              </a:rPr>
              <a:t> - Utilize 24-hour retry with exponential </a:t>
            </a:r>
            <a:r>
              <a:rPr lang="en-IN" sz="2400" dirty="0" err="1">
                <a:latin typeface="+mj-lt"/>
              </a:rPr>
              <a:t>backoff</a:t>
            </a:r>
            <a:r>
              <a:rPr lang="en-IN" sz="2400" dirty="0">
                <a:latin typeface="+mj-lt"/>
              </a:rPr>
              <a:t> to ensure events are delivered.</a:t>
            </a:r>
          </a:p>
        </p:txBody>
      </p:sp>
    </p:spTree>
    <p:extLst>
      <p:ext uri="{BB962C8B-B14F-4D97-AF65-F5344CB8AC3E}">
        <p14:creationId xmlns:p14="http://schemas.microsoft.com/office/powerpoint/2010/main" val="2968677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6C49-4FE8-418D-AD1B-06719C3D8ED8}"/>
              </a:ext>
            </a:extLst>
          </p:cNvPr>
          <p:cNvSpPr>
            <a:spLocks noGrp="1"/>
          </p:cNvSpPr>
          <p:nvPr>
            <p:ph type="title"/>
          </p:nvPr>
        </p:nvSpPr>
        <p:spPr/>
        <p:txBody>
          <a:bodyPr/>
          <a:lstStyle/>
          <a:p>
            <a:r>
              <a:rPr lang="en-IN" dirty="0"/>
              <a:t>Capabilities - </a:t>
            </a:r>
            <a:r>
              <a:rPr lang="en-IN" dirty="0" err="1"/>
              <a:t>Cont</a:t>
            </a:r>
            <a:endParaRPr lang="en-IN" dirty="0"/>
          </a:p>
        </p:txBody>
      </p:sp>
      <p:sp>
        <p:nvSpPr>
          <p:cNvPr id="3" name="Text Placeholder 2">
            <a:extLst>
              <a:ext uri="{FF2B5EF4-FFF2-40B4-BE49-F238E27FC236}">
                <a16:creationId xmlns:a16="http://schemas.microsoft.com/office/drawing/2014/main" id="{32081904-C179-44B4-B58A-32C8DA8EDA92}"/>
              </a:ext>
            </a:extLst>
          </p:cNvPr>
          <p:cNvSpPr>
            <a:spLocks noGrp="1"/>
          </p:cNvSpPr>
          <p:nvPr>
            <p:ph type="body" sz="quarter" idx="10"/>
          </p:nvPr>
        </p:nvSpPr>
        <p:spPr>
          <a:xfrm>
            <a:off x="274638" y="1221157"/>
            <a:ext cx="11887199" cy="4099584"/>
          </a:xfrm>
        </p:spPr>
        <p:txBody>
          <a:bodyPr/>
          <a:lstStyle/>
          <a:p>
            <a:pPr>
              <a:lnSpc>
                <a:spcPct val="200000"/>
              </a:lnSpc>
            </a:pPr>
            <a:r>
              <a:rPr lang="en-IN" sz="2400" b="1" dirty="0">
                <a:solidFill>
                  <a:schemeClr val="tx2"/>
                </a:solidFill>
                <a:latin typeface="+mj-lt"/>
              </a:rPr>
              <a:t>Pay-per-event</a:t>
            </a:r>
            <a:r>
              <a:rPr lang="en-IN" sz="2400" dirty="0">
                <a:latin typeface="+mj-lt"/>
              </a:rPr>
              <a:t> - Pay only for the amount you use Event Grid.</a:t>
            </a:r>
          </a:p>
          <a:p>
            <a:pPr>
              <a:lnSpc>
                <a:spcPct val="200000"/>
              </a:lnSpc>
            </a:pPr>
            <a:r>
              <a:rPr lang="en-IN" sz="2400" b="1" dirty="0">
                <a:solidFill>
                  <a:schemeClr val="tx2"/>
                </a:solidFill>
                <a:latin typeface="+mj-lt"/>
              </a:rPr>
              <a:t>High throughput </a:t>
            </a:r>
            <a:r>
              <a:rPr lang="en-IN" sz="2400" dirty="0">
                <a:latin typeface="+mj-lt"/>
              </a:rPr>
              <a:t>- Build high-volume workloads on Event Grid with support for millions of events per second.</a:t>
            </a:r>
          </a:p>
          <a:p>
            <a:pPr>
              <a:lnSpc>
                <a:spcPct val="200000"/>
              </a:lnSpc>
            </a:pPr>
            <a:r>
              <a:rPr lang="en-IN" sz="2400" b="1" dirty="0">
                <a:solidFill>
                  <a:schemeClr val="tx2"/>
                </a:solidFill>
                <a:latin typeface="+mj-lt"/>
              </a:rPr>
              <a:t>Built-in Events </a:t>
            </a:r>
            <a:r>
              <a:rPr lang="en-IN" sz="2400" dirty="0">
                <a:latin typeface="+mj-lt"/>
              </a:rPr>
              <a:t>- Get up and running quickly with resource-defined built-in events.</a:t>
            </a:r>
          </a:p>
          <a:p>
            <a:pPr>
              <a:lnSpc>
                <a:spcPct val="200000"/>
              </a:lnSpc>
            </a:pPr>
            <a:r>
              <a:rPr lang="en-IN" sz="2400" b="1" dirty="0">
                <a:solidFill>
                  <a:schemeClr val="tx2"/>
                </a:solidFill>
                <a:latin typeface="+mj-lt"/>
              </a:rPr>
              <a:t>Custom Events </a:t>
            </a:r>
            <a:r>
              <a:rPr lang="en-IN" sz="2400" dirty="0">
                <a:latin typeface="+mj-lt"/>
              </a:rPr>
              <a:t>- use Event Grid route, filter, and reliably deliver custom events in our app.</a:t>
            </a:r>
          </a:p>
        </p:txBody>
      </p:sp>
    </p:spTree>
    <p:extLst>
      <p:ext uri="{BB962C8B-B14F-4D97-AF65-F5344CB8AC3E}">
        <p14:creationId xmlns:p14="http://schemas.microsoft.com/office/powerpoint/2010/main" val="24666410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F9E0-6D88-47A5-AA8F-9E107AEC6E29}"/>
              </a:ext>
            </a:extLst>
          </p:cNvPr>
          <p:cNvSpPr>
            <a:spLocks noGrp="1"/>
          </p:cNvSpPr>
          <p:nvPr>
            <p:ph type="title"/>
          </p:nvPr>
        </p:nvSpPr>
        <p:spPr/>
        <p:txBody>
          <a:bodyPr/>
          <a:lstStyle/>
          <a:p>
            <a:r>
              <a:rPr lang="en-IN" dirty="0"/>
              <a:t>What can we do with Event Grid?</a:t>
            </a:r>
          </a:p>
        </p:txBody>
      </p:sp>
      <p:sp>
        <p:nvSpPr>
          <p:cNvPr id="3" name="Text Placeholder 2">
            <a:extLst>
              <a:ext uri="{FF2B5EF4-FFF2-40B4-BE49-F238E27FC236}">
                <a16:creationId xmlns:a16="http://schemas.microsoft.com/office/drawing/2014/main" id="{FEF6CD29-21B1-4A4C-87BA-B58F33CD1FB1}"/>
              </a:ext>
            </a:extLst>
          </p:cNvPr>
          <p:cNvSpPr>
            <a:spLocks noGrp="1"/>
          </p:cNvSpPr>
          <p:nvPr>
            <p:ph type="body" sz="quarter" idx="10"/>
          </p:nvPr>
        </p:nvSpPr>
        <p:spPr>
          <a:xfrm>
            <a:off x="259716" y="1592262"/>
            <a:ext cx="11887199" cy="627864"/>
          </a:xfrm>
        </p:spPr>
        <p:txBody>
          <a:bodyPr/>
          <a:lstStyle/>
          <a:p>
            <a:r>
              <a:rPr lang="en-IN" sz="3200" b="1" dirty="0">
                <a:solidFill>
                  <a:schemeClr val="tx2"/>
                </a:solidFill>
                <a:latin typeface="+mj-lt"/>
              </a:rPr>
              <a:t>Serverless application architectures</a:t>
            </a:r>
          </a:p>
        </p:txBody>
      </p:sp>
      <p:pic>
        <p:nvPicPr>
          <p:cNvPr id="4" name="Picture 3">
            <a:extLst>
              <a:ext uri="{FF2B5EF4-FFF2-40B4-BE49-F238E27FC236}">
                <a16:creationId xmlns:a16="http://schemas.microsoft.com/office/drawing/2014/main" id="{3687BC68-BFA2-434F-B52E-23FE5DDDA9D5}"/>
              </a:ext>
            </a:extLst>
          </p:cNvPr>
          <p:cNvPicPr>
            <a:picLocks noChangeAspect="1"/>
          </p:cNvPicPr>
          <p:nvPr/>
        </p:nvPicPr>
        <p:blipFill>
          <a:blip r:embed="rId3"/>
          <a:stretch>
            <a:fillRect/>
          </a:stretch>
        </p:blipFill>
        <p:spPr>
          <a:xfrm>
            <a:off x="2753214" y="2622081"/>
            <a:ext cx="6900202" cy="2256588"/>
          </a:xfrm>
          <a:prstGeom prst="rect">
            <a:avLst/>
          </a:prstGeom>
        </p:spPr>
      </p:pic>
      <p:sp>
        <p:nvSpPr>
          <p:cNvPr id="5" name="Rectangle 4">
            <a:extLst>
              <a:ext uri="{FF2B5EF4-FFF2-40B4-BE49-F238E27FC236}">
                <a16:creationId xmlns:a16="http://schemas.microsoft.com/office/drawing/2014/main" id="{65369581-179A-4161-BDC8-D85DF01F5A30}"/>
              </a:ext>
            </a:extLst>
          </p:cNvPr>
          <p:cNvSpPr/>
          <p:nvPr/>
        </p:nvSpPr>
        <p:spPr>
          <a:xfrm>
            <a:off x="2540325" y="5478462"/>
            <a:ext cx="7325980" cy="477054"/>
          </a:xfrm>
          <a:prstGeom prst="rect">
            <a:avLst/>
          </a:prstGeom>
        </p:spPr>
        <p:txBody>
          <a:bodyPr wrap="none">
            <a:spAutoFit/>
          </a:bodyPr>
          <a:lstStyle/>
          <a:p>
            <a:r>
              <a:rPr lang="en-IN" sz="2500" dirty="0">
                <a:gradFill>
                  <a:gsLst>
                    <a:gs pos="1250">
                      <a:srgbClr val="000000"/>
                    </a:gs>
                    <a:gs pos="100000">
                      <a:srgbClr val="000000"/>
                    </a:gs>
                  </a:gsLst>
                  <a:lin ang="5400000" scaled="0"/>
                </a:gradFill>
                <a:latin typeface="+mj-lt"/>
                <a:cs typeface="Consolas" panose="020B0609020204030204" pitchFamily="49" charset="0"/>
              </a:rPr>
              <a:t>Event Grid connects data sources and event handlers</a:t>
            </a:r>
            <a:r>
              <a:rPr lang="en-IN" dirty="0"/>
              <a:t>.</a:t>
            </a:r>
          </a:p>
        </p:txBody>
      </p:sp>
    </p:spTree>
    <p:extLst>
      <p:ext uri="{BB962C8B-B14F-4D97-AF65-F5344CB8AC3E}">
        <p14:creationId xmlns:p14="http://schemas.microsoft.com/office/powerpoint/2010/main" val="5163241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F9E0-6D88-47A5-AA8F-9E107AEC6E29}"/>
              </a:ext>
            </a:extLst>
          </p:cNvPr>
          <p:cNvSpPr>
            <a:spLocks noGrp="1"/>
          </p:cNvSpPr>
          <p:nvPr>
            <p:ph type="title"/>
          </p:nvPr>
        </p:nvSpPr>
        <p:spPr/>
        <p:txBody>
          <a:bodyPr/>
          <a:lstStyle/>
          <a:p>
            <a:r>
              <a:rPr lang="en-IN" dirty="0"/>
              <a:t>What can we do with Event Grid?</a:t>
            </a:r>
          </a:p>
        </p:txBody>
      </p:sp>
      <p:sp>
        <p:nvSpPr>
          <p:cNvPr id="3" name="Text Placeholder 2">
            <a:extLst>
              <a:ext uri="{FF2B5EF4-FFF2-40B4-BE49-F238E27FC236}">
                <a16:creationId xmlns:a16="http://schemas.microsoft.com/office/drawing/2014/main" id="{FEF6CD29-21B1-4A4C-87BA-B58F33CD1FB1}"/>
              </a:ext>
            </a:extLst>
          </p:cNvPr>
          <p:cNvSpPr>
            <a:spLocks noGrp="1"/>
          </p:cNvSpPr>
          <p:nvPr>
            <p:ph type="body" sz="quarter" idx="10"/>
          </p:nvPr>
        </p:nvSpPr>
        <p:spPr>
          <a:xfrm>
            <a:off x="259716" y="1592262"/>
            <a:ext cx="11887199" cy="627864"/>
          </a:xfrm>
        </p:spPr>
        <p:txBody>
          <a:bodyPr/>
          <a:lstStyle/>
          <a:p>
            <a:r>
              <a:rPr lang="en-IN" sz="3200" b="1" dirty="0">
                <a:solidFill>
                  <a:schemeClr val="tx2"/>
                </a:solidFill>
                <a:latin typeface="+mj-lt"/>
              </a:rPr>
              <a:t>Application integration</a:t>
            </a:r>
          </a:p>
        </p:txBody>
      </p:sp>
      <p:sp>
        <p:nvSpPr>
          <p:cNvPr id="5" name="Rectangle 4">
            <a:extLst>
              <a:ext uri="{FF2B5EF4-FFF2-40B4-BE49-F238E27FC236}">
                <a16:creationId xmlns:a16="http://schemas.microsoft.com/office/drawing/2014/main" id="{65369581-179A-4161-BDC8-D85DF01F5A30}"/>
              </a:ext>
            </a:extLst>
          </p:cNvPr>
          <p:cNvSpPr/>
          <p:nvPr/>
        </p:nvSpPr>
        <p:spPr>
          <a:xfrm>
            <a:off x="2820734" y="5554662"/>
            <a:ext cx="6797374" cy="477054"/>
          </a:xfrm>
          <a:prstGeom prst="rect">
            <a:avLst/>
          </a:prstGeom>
        </p:spPr>
        <p:txBody>
          <a:bodyPr wrap="none">
            <a:spAutoFit/>
          </a:bodyPr>
          <a:lstStyle/>
          <a:p>
            <a:r>
              <a:rPr lang="en-IN" sz="2500" dirty="0">
                <a:gradFill>
                  <a:gsLst>
                    <a:gs pos="1250">
                      <a:srgbClr val="000000"/>
                    </a:gs>
                    <a:gs pos="100000">
                      <a:srgbClr val="000000"/>
                    </a:gs>
                  </a:gsLst>
                  <a:lin ang="5400000" scaled="0"/>
                </a:gradFill>
                <a:latin typeface="+mj-lt"/>
                <a:cs typeface="Consolas" panose="020B0609020204030204" pitchFamily="49" charset="0"/>
              </a:rPr>
              <a:t>Event Grid connects your app with other services.</a:t>
            </a:r>
            <a:endParaRPr lang="en-IN" dirty="0"/>
          </a:p>
        </p:txBody>
      </p:sp>
      <p:pic>
        <p:nvPicPr>
          <p:cNvPr id="7" name="Picture 6">
            <a:extLst>
              <a:ext uri="{FF2B5EF4-FFF2-40B4-BE49-F238E27FC236}">
                <a16:creationId xmlns:a16="http://schemas.microsoft.com/office/drawing/2014/main" id="{1C82F0DE-1538-49EE-A0F9-DF2FE0E1D00A}"/>
              </a:ext>
            </a:extLst>
          </p:cNvPr>
          <p:cNvPicPr>
            <a:picLocks noChangeAspect="1"/>
          </p:cNvPicPr>
          <p:nvPr/>
        </p:nvPicPr>
        <p:blipFill>
          <a:blip r:embed="rId3"/>
          <a:stretch>
            <a:fillRect/>
          </a:stretch>
        </p:blipFill>
        <p:spPr>
          <a:xfrm>
            <a:off x="3578615" y="2301225"/>
            <a:ext cx="5281612" cy="2957019"/>
          </a:xfrm>
          <a:prstGeom prst="rect">
            <a:avLst/>
          </a:prstGeom>
        </p:spPr>
      </p:pic>
    </p:spTree>
    <p:extLst>
      <p:ext uri="{BB962C8B-B14F-4D97-AF65-F5344CB8AC3E}">
        <p14:creationId xmlns:p14="http://schemas.microsoft.com/office/powerpoint/2010/main" val="26687049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96D5-7DAD-403A-8BB1-4076CFC3E231}"/>
              </a:ext>
            </a:extLst>
          </p:cNvPr>
          <p:cNvSpPr>
            <a:spLocks noGrp="1"/>
          </p:cNvSpPr>
          <p:nvPr>
            <p:ph type="title"/>
          </p:nvPr>
        </p:nvSpPr>
        <p:spPr/>
        <p:txBody>
          <a:bodyPr/>
          <a:lstStyle/>
          <a:p>
            <a:r>
              <a:rPr lang="en-IN" dirty="0"/>
              <a:t>Service Bus  vs Event Grid</a:t>
            </a:r>
          </a:p>
        </p:txBody>
      </p:sp>
      <p:sp>
        <p:nvSpPr>
          <p:cNvPr id="3" name="Text Placeholder 2">
            <a:extLst>
              <a:ext uri="{FF2B5EF4-FFF2-40B4-BE49-F238E27FC236}">
                <a16:creationId xmlns:a16="http://schemas.microsoft.com/office/drawing/2014/main" id="{2AA864B2-0B14-40AB-91E0-D56490344997}"/>
              </a:ext>
            </a:extLst>
          </p:cNvPr>
          <p:cNvSpPr>
            <a:spLocks noGrp="1"/>
          </p:cNvSpPr>
          <p:nvPr>
            <p:ph type="body" sz="quarter" idx="10"/>
          </p:nvPr>
        </p:nvSpPr>
        <p:spPr>
          <a:xfrm>
            <a:off x="274638" y="1221157"/>
            <a:ext cx="11887199" cy="3717941"/>
          </a:xfrm>
        </p:spPr>
        <p:txBody>
          <a:bodyPr/>
          <a:lstStyle/>
          <a:p>
            <a:pPr marL="457200" indent="-457200">
              <a:lnSpc>
                <a:spcPct val="200000"/>
              </a:lnSpc>
              <a:buFont typeface="Arial" panose="020B0604020202020204" pitchFamily="34" charset="0"/>
              <a:buChar char="•"/>
            </a:pPr>
            <a:r>
              <a:rPr lang="en-IN" sz="2800" b="1" dirty="0">
                <a:solidFill>
                  <a:schemeClr val="tx2"/>
                </a:solidFill>
                <a:latin typeface="+mj-lt"/>
              </a:rPr>
              <a:t>Service Bus </a:t>
            </a:r>
            <a:r>
              <a:rPr lang="en-IN" sz="2800" dirty="0">
                <a:latin typeface="+mj-lt"/>
              </a:rPr>
              <a:t>is well suited for </a:t>
            </a:r>
            <a:r>
              <a:rPr lang="en-IN" sz="2800" b="1" dirty="0">
                <a:solidFill>
                  <a:schemeClr val="tx2"/>
                </a:solidFill>
                <a:latin typeface="+mj-lt"/>
              </a:rPr>
              <a:t>traditional enterprise applications </a:t>
            </a:r>
            <a:r>
              <a:rPr lang="en-IN" sz="2800" dirty="0">
                <a:latin typeface="+mj-lt"/>
              </a:rPr>
              <a:t>that require transactions, ordering, duplicate detection, and instantaneous consistency.</a:t>
            </a:r>
          </a:p>
          <a:p>
            <a:pPr marL="457200" indent="-457200">
              <a:lnSpc>
                <a:spcPct val="200000"/>
              </a:lnSpc>
              <a:buFont typeface="Arial" panose="020B0604020202020204" pitchFamily="34" charset="0"/>
              <a:buChar char="•"/>
            </a:pPr>
            <a:r>
              <a:rPr lang="en-IN" sz="2800" b="1" dirty="0">
                <a:solidFill>
                  <a:schemeClr val="tx2"/>
                </a:solidFill>
                <a:latin typeface="+mj-lt"/>
              </a:rPr>
              <a:t>Event Grid </a:t>
            </a:r>
            <a:r>
              <a:rPr lang="en-IN" sz="2800" dirty="0">
                <a:latin typeface="+mj-lt"/>
              </a:rPr>
              <a:t>is designed for speed, scale, breadth, and low cost in a </a:t>
            </a:r>
            <a:r>
              <a:rPr lang="en-IN" sz="2800" b="1" dirty="0">
                <a:solidFill>
                  <a:schemeClr val="tx2"/>
                </a:solidFill>
                <a:latin typeface="+mj-lt"/>
              </a:rPr>
              <a:t>reactive model</a:t>
            </a:r>
            <a:r>
              <a:rPr lang="en-IN" sz="2800" dirty="0">
                <a:latin typeface="+mj-lt"/>
              </a:rPr>
              <a:t>. It is well suited to </a:t>
            </a:r>
            <a:r>
              <a:rPr lang="en-IN" sz="2800" b="1" dirty="0" err="1">
                <a:solidFill>
                  <a:schemeClr val="tx2"/>
                </a:solidFill>
                <a:latin typeface="+mj-lt"/>
              </a:rPr>
              <a:t>serverless</a:t>
            </a:r>
            <a:r>
              <a:rPr lang="en-IN" sz="2800" b="1" dirty="0">
                <a:solidFill>
                  <a:schemeClr val="tx2"/>
                </a:solidFill>
                <a:latin typeface="+mj-lt"/>
              </a:rPr>
              <a:t> architecture</a:t>
            </a:r>
            <a:r>
              <a:rPr lang="en-IN" sz="2800" dirty="0">
                <a:latin typeface="+mj-lt"/>
              </a:rPr>
              <a:t>.</a:t>
            </a:r>
          </a:p>
        </p:txBody>
      </p:sp>
    </p:spTree>
    <p:extLst>
      <p:ext uri="{BB962C8B-B14F-4D97-AF65-F5344CB8AC3E}">
        <p14:creationId xmlns:p14="http://schemas.microsoft.com/office/powerpoint/2010/main" val="38437430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0999-D8AB-4867-BA1B-06CC4F47B986}"/>
              </a:ext>
            </a:extLst>
          </p:cNvPr>
          <p:cNvSpPr>
            <a:spLocks noGrp="1"/>
          </p:cNvSpPr>
          <p:nvPr>
            <p:ph type="title"/>
          </p:nvPr>
        </p:nvSpPr>
        <p:spPr/>
        <p:txBody>
          <a:bodyPr/>
          <a:lstStyle/>
          <a:p>
            <a:r>
              <a:rPr lang="en-IN" dirty="0"/>
              <a:t>Event Grid  vs Logic Apps and Event Hubs</a:t>
            </a:r>
          </a:p>
        </p:txBody>
      </p:sp>
      <p:sp>
        <p:nvSpPr>
          <p:cNvPr id="3" name="Text Placeholder 2">
            <a:extLst>
              <a:ext uri="{FF2B5EF4-FFF2-40B4-BE49-F238E27FC236}">
                <a16:creationId xmlns:a16="http://schemas.microsoft.com/office/drawing/2014/main" id="{D15472F0-3C1F-41F8-863A-5605ADBFEB7F}"/>
              </a:ext>
            </a:extLst>
          </p:cNvPr>
          <p:cNvSpPr>
            <a:spLocks noGrp="1"/>
          </p:cNvSpPr>
          <p:nvPr>
            <p:ph type="body" sz="quarter" idx="10"/>
          </p:nvPr>
        </p:nvSpPr>
        <p:spPr>
          <a:xfrm>
            <a:off x="274638" y="1221157"/>
            <a:ext cx="11887199" cy="2856167"/>
          </a:xfrm>
        </p:spPr>
        <p:txBody>
          <a:bodyPr/>
          <a:lstStyle/>
          <a:p>
            <a:pPr marL="457200" indent="-457200">
              <a:lnSpc>
                <a:spcPct val="200000"/>
              </a:lnSpc>
              <a:buFont typeface="Arial" panose="020B0604020202020204" pitchFamily="34" charset="0"/>
              <a:buChar char="•"/>
            </a:pPr>
            <a:r>
              <a:rPr lang="en-IN" sz="2800" dirty="0">
                <a:latin typeface="+mj-lt"/>
              </a:rPr>
              <a:t>Event Grid triggers the logic app to begin its workflow. </a:t>
            </a:r>
          </a:p>
          <a:p>
            <a:pPr marL="457200" indent="-457200">
              <a:lnSpc>
                <a:spcPct val="200000"/>
              </a:lnSpc>
              <a:buFont typeface="Arial" panose="020B0604020202020204" pitchFamily="34" charset="0"/>
              <a:buChar char="•"/>
            </a:pPr>
            <a:r>
              <a:rPr lang="en-IN" sz="2800" dirty="0">
                <a:latin typeface="+mj-lt"/>
              </a:rPr>
              <a:t>Event Hubs works with Event Grid by enabling us to react to events from Event Hubs Capture, and build data ingress and transformation pipelines.</a:t>
            </a:r>
          </a:p>
        </p:txBody>
      </p:sp>
    </p:spTree>
    <p:extLst>
      <p:ext uri="{BB962C8B-B14F-4D97-AF65-F5344CB8AC3E}">
        <p14:creationId xmlns:p14="http://schemas.microsoft.com/office/powerpoint/2010/main" val="26782444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E82B-132E-4AC9-856D-7FF0FBE5F077}"/>
              </a:ext>
            </a:extLst>
          </p:cNvPr>
          <p:cNvSpPr>
            <a:spLocks noGrp="1"/>
          </p:cNvSpPr>
          <p:nvPr>
            <p:ph type="title"/>
          </p:nvPr>
        </p:nvSpPr>
        <p:spPr/>
        <p:txBody>
          <a:bodyPr/>
          <a:lstStyle/>
          <a:p>
            <a:r>
              <a:rPr lang="en-IN" dirty="0"/>
              <a:t>How much does Event Grid cost?</a:t>
            </a:r>
          </a:p>
        </p:txBody>
      </p:sp>
      <p:sp>
        <p:nvSpPr>
          <p:cNvPr id="3" name="Text Placeholder 2">
            <a:extLst>
              <a:ext uri="{FF2B5EF4-FFF2-40B4-BE49-F238E27FC236}">
                <a16:creationId xmlns:a16="http://schemas.microsoft.com/office/drawing/2014/main" id="{F1AC9CB5-E82C-4EC3-BB97-BC8629FEA062}"/>
              </a:ext>
            </a:extLst>
          </p:cNvPr>
          <p:cNvSpPr>
            <a:spLocks noGrp="1"/>
          </p:cNvSpPr>
          <p:nvPr>
            <p:ph type="body" sz="quarter" idx="10"/>
          </p:nvPr>
        </p:nvSpPr>
        <p:spPr>
          <a:xfrm>
            <a:off x="274638" y="1221157"/>
            <a:ext cx="11887199" cy="2856167"/>
          </a:xfrm>
        </p:spPr>
        <p:txBody>
          <a:bodyPr/>
          <a:lstStyle/>
          <a:p>
            <a:pPr marL="457200" indent="-457200">
              <a:lnSpc>
                <a:spcPct val="150000"/>
              </a:lnSpc>
              <a:buFont typeface="Arial" panose="020B0604020202020204" pitchFamily="34" charset="0"/>
              <a:buChar char="•"/>
            </a:pPr>
            <a:r>
              <a:rPr lang="en-IN" sz="2800" dirty="0">
                <a:latin typeface="+mj-lt"/>
              </a:rPr>
              <a:t>Azure Event Grid uses a </a:t>
            </a:r>
            <a:r>
              <a:rPr lang="en-IN" sz="2800" b="1" dirty="0">
                <a:solidFill>
                  <a:schemeClr val="tx2"/>
                </a:solidFill>
                <a:latin typeface="+mj-lt"/>
              </a:rPr>
              <a:t>pay-per-event pricing model</a:t>
            </a:r>
            <a:r>
              <a:rPr lang="en-IN" sz="2800" dirty="0">
                <a:latin typeface="+mj-lt"/>
              </a:rPr>
              <a:t>, so we only pay for what we use.</a:t>
            </a:r>
          </a:p>
          <a:p>
            <a:pPr marL="457200" indent="-457200">
              <a:lnSpc>
                <a:spcPct val="150000"/>
              </a:lnSpc>
              <a:buFont typeface="Arial" panose="020B0604020202020204" pitchFamily="34" charset="0"/>
              <a:buChar char="•"/>
            </a:pPr>
            <a:r>
              <a:rPr lang="en-IN" sz="2800" dirty="0">
                <a:latin typeface="+mj-lt"/>
              </a:rPr>
              <a:t>Event Grid costs </a:t>
            </a:r>
            <a:r>
              <a:rPr lang="en-IN" sz="2800" b="1" dirty="0">
                <a:solidFill>
                  <a:schemeClr val="tx2"/>
                </a:solidFill>
                <a:latin typeface="+mj-lt"/>
              </a:rPr>
              <a:t>$0.60 per million operations </a:t>
            </a:r>
            <a:r>
              <a:rPr lang="en-IN" sz="2800" dirty="0">
                <a:latin typeface="+mj-lt"/>
              </a:rPr>
              <a:t>($0.30 during preview) and the </a:t>
            </a:r>
            <a:r>
              <a:rPr lang="en-IN" sz="2800" b="1" dirty="0">
                <a:solidFill>
                  <a:schemeClr val="tx2"/>
                </a:solidFill>
                <a:latin typeface="+mj-lt"/>
              </a:rPr>
              <a:t>first 100,000 operation per month are free</a:t>
            </a:r>
            <a:r>
              <a:rPr lang="en-IN" sz="2800" dirty="0">
                <a:latin typeface="+mj-lt"/>
              </a:rPr>
              <a:t>. </a:t>
            </a:r>
          </a:p>
        </p:txBody>
      </p:sp>
    </p:spTree>
    <p:extLst>
      <p:ext uri="{BB962C8B-B14F-4D97-AF65-F5344CB8AC3E}">
        <p14:creationId xmlns:p14="http://schemas.microsoft.com/office/powerpoint/2010/main" val="24917325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1458-DAD1-4F39-A0C1-645BAE4D025A}"/>
              </a:ext>
            </a:extLst>
          </p:cNvPr>
          <p:cNvSpPr>
            <a:spLocks noGrp="1"/>
          </p:cNvSpPr>
          <p:nvPr>
            <p:ph type="title"/>
          </p:nvPr>
        </p:nvSpPr>
        <p:spPr/>
        <p:txBody>
          <a:bodyPr/>
          <a:lstStyle/>
          <a:p>
            <a:r>
              <a:rPr lang="en-IN" dirty="0"/>
              <a:t>Demo – Custom Events</a:t>
            </a:r>
          </a:p>
        </p:txBody>
      </p:sp>
    </p:spTree>
    <p:extLst>
      <p:ext uri="{BB962C8B-B14F-4D97-AF65-F5344CB8AC3E}">
        <p14:creationId xmlns:p14="http://schemas.microsoft.com/office/powerpoint/2010/main" val="6908401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89BC1E-8256-49CB-BE73-FB969C8379E2}"/>
              </a:ext>
            </a:extLst>
          </p:cNvPr>
          <p:cNvPicPr>
            <a:picLocks noChangeAspect="1"/>
          </p:cNvPicPr>
          <p:nvPr/>
        </p:nvPicPr>
        <p:blipFill>
          <a:blip r:embed="rId2"/>
          <a:stretch>
            <a:fillRect/>
          </a:stretch>
        </p:blipFill>
        <p:spPr>
          <a:xfrm>
            <a:off x="5303837" y="2049462"/>
            <a:ext cx="2932056" cy="3651064"/>
          </a:xfrm>
          <a:prstGeom prst="rect">
            <a:avLst/>
          </a:prstGeom>
          <a:effectLst>
            <a:softEdge rad="127000"/>
          </a:effectLst>
        </p:spPr>
      </p:pic>
    </p:spTree>
    <p:extLst>
      <p:ext uri="{BB962C8B-B14F-4D97-AF65-F5344CB8AC3E}">
        <p14:creationId xmlns:p14="http://schemas.microsoft.com/office/powerpoint/2010/main" val="20644708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F2D7-3744-4B24-9EE9-50D6E23F6F44}"/>
              </a:ext>
            </a:extLst>
          </p:cNvPr>
          <p:cNvSpPr>
            <a:spLocks noGrp="1"/>
          </p:cNvSpPr>
          <p:nvPr>
            <p:ph type="title"/>
          </p:nvPr>
        </p:nvSpPr>
        <p:spPr/>
        <p:txBody>
          <a:bodyPr/>
          <a:lstStyle/>
          <a:p>
            <a:r>
              <a:rPr lang="en-US" dirty="0"/>
              <a:t>Resources </a:t>
            </a:r>
            <a:endParaRPr lang="en-IN" dirty="0"/>
          </a:p>
        </p:txBody>
      </p:sp>
      <p:sp>
        <p:nvSpPr>
          <p:cNvPr id="3" name="Text Placeholder 2">
            <a:extLst>
              <a:ext uri="{FF2B5EF4-FFF2-40B4-BE49-F238E27FC236}">
                <a16:creationId xmlns:a16="http://schemas.microsoft.com/office/drawing/2014/main" id="{764B1F18-7639-42E3-9B4B-A4DB7FBB0237}"/>
              </a:ext>
            </a:extLst>
          </p:cNvPr>
          <p:cNvSpPr>
            <a:spLocks noGrp="1"/>
          </p:cNvSpPr>
          <p:nvPr>
            <p:ph type="body" sz="quarter" idx="10"/>
          </p:nvPr>
        </p:nvSpPr>
        <p:spPr>
          <a:xfrm>
            <a:off x="274638" y="1221157"/>
            <a:ext cx="11887199" cy="4362733"/>
          </a:xfrm>
        </p:spPr>
        <p:txBody>
          <a:bodyPr/>
          <a:lstStyle/>
          <a:p>
            <a:pPr marL="457200" indent="-457200">
              <a:lnSpc>
                <a:spcPct val="200000"/>
              </a:lnSpc>
              <a:buFont typeface="Arial" panose="020B0604020202020204" pitchFamily="34" charset="0"/>
              <a:buChar char="•"/>
            </a:pPr>
            <a:r>
              <a:rPr lang="en-IN" sz="2800" dirty="0">
                <a:latin typeface="+mj-lt"/>
                <a:hlinkClick r:id="rId2"/>
              </a:rPr>
              <a:t>https://docs.microsoft.com/en-us/azure/event-grid/</a:t>
            </a:r>
            <a:endParaRPr lang="en-IN" sz="2800" dirty="0">
              <a:latin typeface="+mj-lt"/>
            </a:endParaRPr>
          </a:p>
          <a:p>
            <a:pPr marL="457200" indent="-457200">
              <a:lnSpc>
                <a:spcPct val="200000"/>
              </a:lnSpc>
              <a:buFont typeface="Arial" panose="020B0604020202020204" pitchFamily="34" charset="0"/>
              <a:buChar char="•"/>
            </a:pPr>
            <a:r>
              <a:rPr lang="en-IN" sz="2800" dirty="0">
                <a:latin typeface="+mj-lt"/>
                <a:hlinkClick r:id="rId3"/>
              </a:rPr>
              <a:t>https://www.serverless360.com/blog/what-is-serverless-computing</a:t>
            </a:r>
          </a:p>
          <a:p>
            <a:pPr marL="457200" indent="-457200">
              <a:lnSpc>
                <a:spcPct val="200000"/>
              </a:lnSpc>
              <a:buFont typeface="Arial" panose="020B0604020202020204" pitchFamily="34" charset="0"/>
              <a:buChar char="•"/>
            </a:pPr>
            <a:r>
              <a:rPr lang="en-IN" sz="2800" dirty="0">
                <a:latin typeface="+mj-lt"/>
                <a:hlinkClick r:id="rId3"/>
              </a:rPr>
              <a:t>https://www.servicebus360.com/blogs/azure-service-bus-event-hub-event-grid-one-choose/</a:t>
            </a:r>
            <a:endParaRPr lang="en-IN" sz="2800" dirty="0">
              <a:latin typeface="+mj-lt"/>
            </a:endParaRPr>
          </a:p>
          <a:p>
            <a:endParaRPr lang="en-IN" dirty="0"/>
          </a:p>
        </p:txBody>
      </p:sp>
    </p:spTree>
    <p:extLst>
      <p:ext uri="{BB962C8B-B14F-4D97-AF65-F5344CB8AC3E}">
        <p14:creationId xmlns:p14="http://schemas.microsoft.com/office/powerpoint/2010/main" val="24908146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Agenda </a:t>
            </a:r>
            <a:br>
              <a:rPr lang="en-IN" dirty="0"/>
            </a:br>
            <a:endParaRPr lang="en-IN" dirty="0"/>
          </a:p>
        </p:txBody>
      </p:sp>
      <p:sp>
        <p:nvSpPr>
          <p:cNvPr id="8" name="Text Placeholder 7">
            <a:extLst>
              <a:ext uri="{FF2B5EF4-FFF2-40B4-BE49-F238E27FC236}">
                <a16:creationId xmlns:a16="http://schemas.microsoft.com/office/drawing/2014/main" id="{513EE87A-7790-496F-937E-82308E9723F9}"/>
              </a:ext>
            </a:extLst>
          </p:cNvPr>
          <p:cNvSpPr>
            <a:spLocks noGrp="1"/>
          </p:cNvSpPr>
          <p:nvPr>
            <p:ph type="body" sz="quarter" idx="10"/>
          </p:nvPr>
        </p:nvSpPr>
        <p:spPr>
          <a:xfrm>
            <a:off x="808037" y="1439863"/>
            <a:ext cx="11049000" cy="4832092"/>
          </a:xfrm>
        </p:spPr>
        <p:txBody>
          <a:bodyPr numCol="2"/>
          <a:lstStyle/>
          <a:p>
            <a:pPr lvl="0">
              <a:lnSpc>
                <a:spcPct val="150000"/>
              </a:lnSpc>
            </a:pPr>
            <a:r>
              <a:rPr lang="en-IN" sz="2400" dirty="0"/>
              <a:t>What is Serverless computing?</a:t>
            </a:r>
          </a:p>
          <a:p>
            <a:pPr lvl="0">
              <a:lnSpc>
                <a:spcPct val="150000"/>
              </a:lnSpc>
            </a:pPr>
            <a:r>
              <a:rPr lang="en-IN" sz="2400" dirty="0"/>
              <a:t>Serverless Components in Azure</a:t>
            </a:r>
          </a:p>
          <a:p>
            <a:pPr lvl="0">
              <a:lnSpc>
                <a:spcPct val="150000"/>
              </a:lnSpc>
            </a:pPr>
            <a:r>
              <a:rPr lang="en-IN" sz="2400" dirty="0"/>
              <a:t>Introduction to Azure Event Grid</a:t>
            </a:r>
          </a:p>
          <a:p>
            <a:pPr lvl="0">
              <a:lnSpc>
                <a:spcPct val="150000"/>
              </a:lnSpc>
            </a:pPr>
            <a:r>
              <a:rPr lang="en-IN" sz="2400" dirty="0"/>
              <a:t>​Event Grid Concepts</a:t>
            </a:r>
          </a:p>
          <a:p>
            <a:pPr>
              <a:lnSpc>
                <a:spcPct val="150000"/>
              </a:lnSpc>
            </a:pPr>
            <a:r>
              <a:rPr lang="en-IN" sz="2400" dirty="0"/>
              <a:t>Built-in publisher and handler integration</a:t>
            </a:r>
          </a:p>
          <a:p>
            <a:pPr lvl="0">
              <a:lnSpc>
                <a:spcPct val="150000"/>
              </a:lnSpc>
            </a:pPr>
            <a:r>
              <a:rPr lang="en-IN" sz="2400" dirty="0"/>
              <a:t>Concepts</a:t>
            </a:r>
          </a:p>
          <a:p>
            <a:pPr lvl="0">
              <a:lnSpc>
                <a:spcPct val="150000"/>
              </a:lnSpc>
            </a:pPr>
            <a:r>
              <a:rPr lang="en-IN" sz="2400" dirty="0"/>
              <a:t>Capabilities</a:t>
            </a:r>
          </a:p>
          <a:p>
            <a:pPr>
              <a:lnSpc>
                <a:spcPct val="150000"/>
              </a:lnSpc>
            </a:pPr>
            <a:r>
              <a:rPr lang="en-IN" sz="2400" dirty="0"/>
              <a:t>What can we do with Event Grid?</a:t>
            </a:r>
          </a:p>
          <a:p>
            <a:pPr lvl="0">
              <a:lnSpc>
                <a:spcPct val="150000"/>
              </a:lnSpc>
            </a:pPr>
            <a:r>
              <a:rPr lang="en-IN" sz="2400" dirty="0"/>
              <a:t>Service Bus  vs Event Grid</a:t>
            </a:r>
          </a:p>
          <a:p>
            <a:pPr lvl="0">
              <a:lnSpc>
                <a:spcPct val="150000"/>
              </a:lnSpc>
            </a:pPr>
            <a:r>
              <a:rPr lang="en-IN" sz="2400" dirty="0"/>
              <a:t>Event Grid  vs Logic Apps and Event Hubs</a:t>
            </a:r>
          </a:p>
          <a:p>
            <a:pPr lvl="0">
              <a:lnSpc>
                <a:spcPct val="150000"/>
              </a:lnSpc>
            </a:pPr>
            <a:r>
              <a:rPr lang="en-IN" sz="2400" dirty="0"/>
              <a:t>Event Grid cost</a:t>
            </a:r>
          </a:p>
          <a:p>
            <a:pPr lvl="0">
              <a:lnSpc>
                <a:spcPct val="150000"/>
              </a:lnSpc>
            </a:pPr>
            <a:r>
              <a:rPr lang="en-IN" sz="2400" dirty="0"/>
              <a:t>Demo</a:t>
            </a:r>
          </a:p>
        </p:txBody>
      </p:sp>
    </p:spTree>
    <p:extLst>
      <p:ext uri="{BB962C8B-B14F-4D97-AF65-F5344CB8AC3E}">
        <p14:creationId xmlns:p14="http://schemas.microsoft.com/office/powerpoint/2010/main" val="4011667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a:extLst>
              <a:ext uri="{FF2B5EF4-FFF2-40B4-BE49-F238E27FC236}">
                <a16:creationId xmlns:a16="http://schemas.microsoft.com/office/drawing/2014/main" id="{DF494242-5A6B-43D1-ABEE-2DC278972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37" y="2278062"/>
            <a:ext cx="4598846" cy="241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659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257D-323A-4801-B125-8A4815CB6B76}"/>
              </a:ext>
            </a:extLst>
          </p:cNvPr>
          <p:cNvSpPr>
            <a:spLocks noGrp="1"/>
          </p:cNvSpPr>
          <p:nvPr>
            <p:ph type="title"/>
          </p:nvPr>
        </p:nvSpPr>
        <p:spPr/>
        <p:txBody>
          <a:bodyPr/>
          <a:lstStyle/>
          <a:p>
            <a:r>
              <a:rPr lang="en-IN" dirty="0"/>
              <a:t>What is Serverless computing?</a:t>
            </a:r>
          </a:p>
        </p:txBody>
      </p:sp>
      <p:sp>
        <p:nvSpPr>
          <p:cNvPr id="3" name="Text Placeholder 2">
            <a:extLst>
              <a:ext uri="{FF2B5EF4-FFF2-40B4-BE49-F238E27FC236}">
                <a16:creationId xmlns:a16="http://schemas.microsoft.com/office/drawing/2014/main" id="{75DD2EB5-87EB-492F-8F3B-D6BC49E599BD}"/>
              </a:ext>
            </a:extLst>
          </p:cNvPr>
          <p:cNvSpPr>
            <a:spLocks noGrp="1"/>
          </p:cNvSpPr>
          <p:nvPr>
            <p:ph type="body" sz="quarter" idx="10"/>
          </p:nvPr>
        </p:nvSpPr>
        <p:spPr>
          <a:xfrm>
            <a:off x="274638" y="1221157"/>
            <a:ext cx="11887199" cy="3128549"/>
          </a:xfrm>
        </p:spPr>
        <p:txBody>
          <a:bodyPr/>
          <a:lstStyle/>
          <a:p>
            <a:pPr marL="342900" indent="-342900">
              <a:lnSpc>
                <a:spcPct val="150000"/>
              </a:lnSpc>
              <a:buFont typeface="Arial" panose="020B0604020202020204" pitchFamily="34" charset="0"/>
              <a:buChar char="•"/>
            </a:pPr>
            <a:r>
              <a:rPr lang="en-IN" sz="2500" dirty="0">
                <a:latin typeface="+mj-lt"/>
              </a:rPr>
              <a:t>Serverless computing allows us to build and run applications and services without thinking about servers.</a:t>
            </a:r>
          </a:p>
          <a:p>
            <a:pPr marL="342900" indent="-342900">
              <a:lnSpc>
                <a:spcPct val="150000"/>
              </a:lnSpc>
              <a:buFont typeface="Arial" panose="020B0604020202020204" pitchFamily="34" charset="0"/>
              <a:buChar char="•"/>
            </a:pPr>
            <a:r>
              <a:rPr lang="en-IN" sz="2500" dirty="0">
                <a:latin typeface="+mj-lt"/>
              </a:rPr>
              <a:t>Serverless computing is the abstraction of servers, infrastructure, and operating systems. </a:t>
            </a:r>
          </a:p>
          <a:p>
            <a:endParaRPr lang="en-IN" dirty="0"/>
          </a:p>
        </p:txBody>
      </p:sp>
      <p:sp>
        <p:nvSpPr>
          <p:cNvPr id="4" name="Rectangle 3">
            <a:extLst>
              <a:ext uri="{FF2B5EF4-FFF2-40B4-BE49-F238E27FC236}">
                <a16:creationId xmlns:a16="http://schemas.microsoft.com/office/drawing/2014/main" id="{714BC406-0D66-4445-B612-BD729565CA6A}"/>
              </a:ext>
            </a:extLst>
          </p:cNvPr>
          <p:cNvSpPr/>
          <p:nvPr/>
        </p:nvSpPr>
        <p:spPr>
          <a:xfrm>
            <a:off x="4237037" y="3344862"/>
            <a:ext cx="6216650" cy="3416320"/>
          </a:xfrm>
          <a:prstGeom prst="rect">
            <a:avLst/>
          </a:prstGeom>
        </p:spPr>
        <p:txBody>
          <a:bodyPr>
            <a:spAutoFit/>
          </a:bodyPr>
          <a:lstStyle/>
          <a:p>
            <a:pPr>
              <a:lnSpc>
                <a:spcPct val="150000"/>
              </a:lnSpc>
            </a:pPr>
            <a:r>
              <a:rPr lang="en-IN" sz="2500" b="1" dirty="0">
                <a:solidFill>
                  <a:schemeClr val="tx2"/>
                </a:solidFill>
                <a:latin typeface="+mj-lt"/>
                <a:cs typeface="Consolas" panose="020B0609020204030204" pitchFamily="49" charset="0"/>
              </a:rPr>
              <a:t>5 Key Characteristics</a:t>
            </a:r>
          </a:p>
          <a:p>
            <a:pPr marL="342900" indent="-342900">
              <a:lnSpc>
                <a:spcPct val="150000"/>
              </a:lnSpc>
              <a:buFont typeface="Arial" panose="020B0604020202020204" pitchFamily="34" charset="0"/>
              <a:buChar char="•"/>
            </a:pPr>
            <a:r>
              <a:rPr lang="en-IN" sz="2400" dirty="0">
                <a:latin typeface="+mj-lt"/>
              </a:rPr>
              <a:t>No Server management</a:t>
            </a:r>
          </a:p>
          <a:p>
            <a:pPr marL="342900" indent="-342900">
              <a:lnSpc>
                <a:spcPct val="150000"/>
              </a:lnSpc>
              <a:buFont typeface="Arial" panose="020B0604020202020204" pitchFamily="34" charset="0"/>
              <a:buChar char="•"/>
            </a:pPr>
            <a:r>
              <a:rPr lang="en-IN" sz="2400" dirty="0">
                <a:latin typeface="+mj-lt"/>
              </a:rPr>
              <a:t>Flexible Event-driven scaling</a:t>
            </a:r>
          </a:p>
          <a:p>
            <a:pPr marL="342900" indent="-342900">
              <a:lnSpc>
                <a:spcPct val="150000"/>
              </a:lnSpc>
              <a:buFont typeface="Arial" panose="020B0604020202020204" pitchFamily="34" charset="0"/>
              <a:buChar char="•"/>
            </a:pPr>
            <a:r>
              <a:rPr lang="en-IN" sz="2400" dirty="0">
                <a:latin typeface="+mj-lt"/>
              </a:rPr>
              <a:t>Highly available</a:t>
            </a:r>
          </a:p>
          <a:p>
            <a:pPr marL="342900" indent="-342900">
              <a:lnSpc>
                <a:spcPct val="150000"/>
              </a:lnSpc>
              <a:buFont typeface="Arial" panose="020B0604020202020204" pitchFamily="34" charset="0"/>
              <a:buChar char="•"/>
            </a:pPr>
            <a:r>
              <a:rPr lang="en-IN" sz="2400" dirty="0">
                <a:latin typeface="+mj-lt"/>
              </a:rPr>
              <a:t>No idle capacity</a:t>
            </a:r>
          </a:p>
          <a:p>
            <a:pPr marL="342900" indent="-342900">
              <a:lnSpc>
                <a:spcPct val="150000"/>
              </a:lnSpc>
              <a:buFont typeface="Arial" panose="020B0604020202020204" pitchFamily="34" charset="0"/>
              <a:buChar char="•"/>
            </a:pPr>
            <a:r>
              <a:rPr lang="en-IN" sz="2400" dirty="0">
                <a:latin typeface="+mj-lt"/>
              </a:rPr>
              <a:t>Micro Billing</a:t>
            </a:r>
          </a:p>
        </p:txBody>
      </p:sp>
    </p:spTree>
    <p:extLst>
      <p:ext uri="{BB962C8B-B14F-4D97-AF65-F5344CB8AC3E}">
        <p14:creationId xmlns:p14="http://schemas.microsoft.com/office/powerpoint/2010/main" val="28164710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58E3-1BFF-4D29-A764-EC165D654ED1}"/>
              </a:ext>
            </a:extLst>
          </p:cNvPr>
          <p:cNvSpPr>
            <a:spLocks noGrp="1"/>
          </p:cNvSpPr>
          <p:nvPr>
            <p:ph type="title"/>
          </p:nvPr>
        </p:nvSpPr>
        <p:spPr/>
        <p:txBody>
          <a:bodyPr/>
          <a:lstStyle/>
          <a:p>
            <a:r>
              <a:rPr lang="en-IN" dirty="0"/>
              <a:t>Serverless Components in Azure</a:t>
            </a:r>
          </a:p>
        </p:txBody>
      </p:sp>
      <p:pic>
        <p:nvPicPr>
          <p:cNvPr id="4" name="Picture 2" descr="Image result for Azure Serverless technologies">
            <a:extLst>
              <a:ext uri="{FF2B5EF4-FFF2-40B4-BE49-F238E27FC236}">
                <a16:creationId xmlns:a16="http://schemas.microsoft.com/office/drawing/2014/main" id="{708C6F7D-54B7-4C57-B11D-7EFD42994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603" b="24904"/>
          <a:stretch/>
        </p:blipFill>
        <p:spPr bwMode="auto">
          <a:xfrm>
            <a:off x="231533" y="2430462"/>
            <a:ext cx="119757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570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What is Azure Event Grid?</a:t>
            </a:r>
          </a:p>
        </p:txBody>
      </p:sp>
      <p:sp>
        <p:nvSpPr>
          <p:cNvPr id="5" name="Text Placeholder 4"/>
          <p:cNvSpPr>
            <a:spLocks noGrp="1"/>
          </p:cNvSpPr>
          <p:nvPr>
            <p:ph type="body" sz="quarter" idx="10"/>
          </p:nvPr>
        </p:nvSpPr>
        <p:spPr>
          <a:xfrm>
            <a:off x="274638" y="1221157"/>
            <a:ext cx="11887199" cy="5686172"/>
          </a:xfrm>
        </p:spPr>
        <p:txBody>
          <a:bodyPr/>
          <a:lstStyle/>
          <a:p>
            <a:pPr marL="342900" indent="-342900">
              <a:lnSpc>
                <a:spcPct val="150000"/>
              </a:lnSpc>
              <a:buFont typeface="Arial" panose="020B0604020202020204" pitchFamily="34" charset="0"/>
              <a:buChar char="•"/>
            </a:pPr>
            <a:r>
              <a:rPr lang="en-IN" sz="2500" dirty="0">
                <a:latin typeface="+mj-lt"/>
              </a:rPr>
              <a:t>Azure Event Grid is built specifically for </a:t>
            </a:r>
            <a:r>
              <a:rPr lang="en-IN" sz="2500" b="1" dirty="0">
                <a:solidFill>
                  <a:schemeClr val="tx2"/>
                </a:solidFill>
                <a:latin typeface="+mj-lt"/>
              </a:rPr>
              <a:t>Serverless architectures</a:t>
            </a:r>
            <a:r>
              <a:rPr lang="en-IN" sz="2500" dirty="0">
                <a:latin typeface="+mj-lt"/>
              </a:rPr>
              <a:t>.</a:t>
            </a:r>
          </a:p>
          <a:p>
            <a:pPr marL="342900" indent="-342900">
              <a:lnSpc>
                <a:spcPct val="150000"/>
              </a:lnSpc>
              <a:buFont typeface="Arial" panose="020B0604020202020204" pitchFamily="34" charset="0"/>
              <a:buChar char="•"/>
            </a:pPr>
            <a:r>
              <a:rPr lang="en-IN" sz="2500" dirty="0">
                <a:latin typeface="+mj-lt"/>
              </a:rPr>
              <a:t>It manages all routing of events from </a:t>
            </a:r>
            <a:r>
              <a:rPr lang="en-IN" sz="2500" b="1" dirty="0">
                <a:solidFill>
                  <a:schemeClr val="tx2"/>
                </a:solidFill>
                <a:latin typeface="+mj-lt"/>
              </a:rPr>
              <a:t>any source</a:t>
            </a:r>
            <a:r>
              <a:rPr lang="en-IN" sz="2500" dirty="0">
                <a:latin typeface="+mj-lt"/>
              </a:rPr>
              <a:t>, to </a:t>
            </a:r>
            <a:r>
              <a:rPr lang="en-IN" sz="2500" b="1" dirty="0">
                <a:solidFill>
                  <a:schemeClr val="tx2"/>
                </a:solidFill>
                <a:latin typeface="+mj-lt"/>
              </a:rPr>
              <a:t>any destination</a:t>
            </a:r>
            <a:r>
              <a:rPr lang="en-IN" sz="2500" dirty="0">
                <a:latin typeface="+mj-lt"/>
              </a:rPr>
              <a:t>,                            for </a:t>
            </a:r>
            <a:r>
              <a:rPr lang="en-IN" sz="2500" b="1" dirty="0">
                <a:solidFill>
                  <a:schemeClr val="tx2"/>
                </a:solidFill>
                <a:latin typeface="+mj-lt"/>
              </a:rPr>
              <a:t>any application</a:t>
            </a:r>
            <a:r>
              <a:rPr lang="en-IN" sz="2500" dirty="0">
                <a:latin typeface="+mj-lt"/>
              </a:rPr>
              <a:t>.</a:t>
            </a:r>
          </a:p>
          <a:p>
            <a:pPr marL="342900" indent="-342900">
              <a:lnSpc>
                <a:spcPct val="150000"/>
              </a:lnSpc>
              <a:buFont typeface="Arial" panose="020B0604020202020204" pitchFamily="34" charset="0"/>
              <a:buChar char="•"/>
            </a:pPr>
            <a:r>
              <a:rPr lang="en-IN" sz="2500" dirty="0">
                <a:latin typeface="+mj-lt"/>
              </a:rPr>
              <a:t>Event Grid is an eventing backplane that </a:t>
            </a:r>
            <a:r>
              <a:rPr lang="en-IN" sz="2500" b="1" dirty="0">
                <a:solidFill>
                  <a:schemeClr val="tx2"/>
                </a:solidFill>
                <a:latin typeface="+mj-lt"/>
              </a:rPr>
              <a:t>enables event-driven, reactive programming. </a:t>
            </a:r>
          </a:p>
          <a:p>
            <a:pPr marL="342900" indent="-342900">
              <a:lnSpc>
                <a:spcPct val="150000"/>
              </a:lnSpc>
              <a:buFont typeface="Arial" panose="020B0604020202020204" pitchFamily="34" charset="0"/>
              <a:buChar char="•"/>
            </a:pPr>
            <a:r>
              <a:rPr lang="en-IN" sz="2500" dirty="0">
                <a:latin typeface="+mj-lt"/>
              </a:rPr>
              <a:t>It is </a:t>
            </a:r>
            <a:r>
              <a:rPr lang="en-IN" sz="2500" b="1" dirty="0">
                <a:solidFill>
                  <a:schemeClr val="tx2"/>
                </a:solidFill>
                <a:latin typeface="+mj-lt"/>
              </a:rPr>
              <a:t>deeply integrated with Azure services </a:t>
            </a:r>
            <a:r>
              <a:rPr lang="en-IN" sz="2500" dirty="0">
                <a:latin typeface="+mj-lt"/>
              </a:rPr>
              <a:t>and can be</a:t>
            </a:r>
            <a:r>
              <a:rPr lang="en-IN" sz="2500" b="1" dirty="0">
                <a:solidFill>
                  <a:schemeClr val="tx2"/>
                </a:solidFill>
                <a:latin typeface="+mj-lt"/>
              </a:rPr>
              <a:t> integrated with third-party services.</a:t>
            </a:r>
          </a:p>
          <a:p>
            <a:pPr marL="342900" indent="-342900">
              <a:lnSpc>
                <a:spcPct val="150000"/>
              </a:lnSpc>
              <a:buFont typeface="Arial" panose="020B0604020202020204" pitchFamily="34" charset="0"/>
              <a:buChar char="•"/>
            </a:pPr>
            <a:r>
              <a:rPr lang="en-IN" sz="2500" dirty="0">
                <a:latin typeface="+mj-lt"/>
              </a:rPr>
              <a:t>Event Grid is </a:t>
            </a:r>
            <a:r>
              <a:rPr lang="en-IN" sz="2500" b="1" dirty="0">
                <a:solidFill>
                  <a:schemeClr val="tx2"/>
                </a:solidFill>
                <a:latin typeface="+mj-lt"/>
              </a:rPr>
              <a:t>not a data pipeline</a:t>
            </a:r>
            <a:r>
              <a:rPr lang="en-IN" sz="2500" dirty="0">
                <a:latin typeface="+mj-lt"/>
              </a:rPr>
              <a:t>, and </a:t>
            </a:r>
            <a:r>
              <a:rPr lang="en-IN" sz="2500" b="1" dirty="0">
                <a:solidFill>
                  <a:schemeClr val="tx2"/>
                </a:solidFill>
                <a:latin typeface="+mj-lt"/>
              </a:rPr>
              <a:t>does not deliver the actual object </a:t>
            </a:r>
            <a:r>
              <a:rPr lang="en-IN" sz="2500" dirty="0">
                <a:latin typeface="+mj-lt"/>
              </a:rPr>
              <a:t>that was updated.</a:t>
            </a:r>
            <a:endParaRPr lang="en-US" sz="2500" dirty="0">
              <a:latin typeface="+mj-lt"/>
            </a:endParaRPr>
          </a:p>
        </p:txBody>
      </p:sp>
    </p:spTree>
    <p:extLst>
      <p:ext uri="{BB962C8B-B14F-4D97-AF65-F5344CB8AC3E}">
        <p14:creationId xmlns:p14="http://schemas.microsoft.com/office/powerpoint/2010/main" val="306618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14EE-E8F6-4F13-92E6-AD1F5AD29716}"/>
              </a:ext>
            </a:extLst>
          </p:cNvPr>
          <p:cNvSpPr>
            <a:spLocks noGrp="1"/>
          </p:cNvSpPr>
          <p:nvPr>
            <p:ph type="title"/>
          </p:nvPr>
        </p:nvSpPr>
        <p:spPr/>
        <p:txBody>
          <a:bodyPr/>
          <a:lstStyle/>
          <a:p>
            <a:r>
              <a:rPr lang="en-IN" dirty="0"/>
              <a:t>Event Grid</a:t>
            </a:r>
          </a:p>
        </p:txBody>
      </p:sp>
      <p:pic>
        <p:nvPicPr>
          <p:cNvPr id="4" name="Picture 3">
            <a:extLst>
              <a:ext uri="{FF2B5EF4-FFF2-40B4-BE49-F238E27FC236}">
                <a16:creationId xmlns:a16="http://schemas.microsoft.com/office/drawing/2014/main" id="{B2332ADC-0959-4E9E-9A87-95747DA2EA5F}"/>
              </a:ext>
            </a:extLst>
          </p:cNvPr>
          <p:cNvPicPr>
            <a:picLocks noChangeAspect="1"/>
          </p:cNvPicPr>
          <p:nvPr/>
        </p:nvPicPr>
        <p:blipFill>
          <a:blip r:embed="rId3"/>
          <a:stretch>
            <a:fillRect/>
          </a:stretch>
        </p:blipFill>
        <p:spPr>
          <a:xfrm>
            <a:off x="1337858" y="1363662"/>
            <a:ext cx="9763125" cy="5498421"/>
          </a:xfrm>
          <a:prstGeom prst="rect">
            <a:avLst/>
          </a:prstGeom>
        </p:spPr>
      </p:pic>
    </p:spTree>
    <p:extLst>
      <p:ext uri="{BB962C8B-B14F-4D97-AF65-F5344CB8AC3E}">
        <p14:creationId xmlns:p14="http://schemas.microsoft.com/office/powerpoint/2010/main" val="13881540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0EF8-608E-404F-ACB0-C4CE31D22F92}"/>
              </a:ext>
            </a:extLst>
          </p:cNvPr>
          <p:cNvSpPr>
            <a:spLocks noGrp="1"/>
          </p:cNvSpPr>
          <p:nvPr>
            <p:ph type="title"/>
          </p:nvPr>
        </p:nvSpPr>
        <p:spPr/>
        <p:txBody>
          <a:bodyPr/>
          <a:lstStyle/>
          <a:p>
            <a:r>
              <a:rPr lang="en-IN" dirty="0"/>
              <a:t>Built-in Publisher &amp; Handler integration</a:t>
            </a:r>
            <a:br>
              <a:rPr lang="en-IN" dirty="0"/>
            </a:br>
            <a:endParaRPr lang="en-IN" dirty="0"/>
          </a:p>
        </p:txBody>
      </p:sp>
      <p:sp>
        <p:nvSpPr>
          <p:cNvPr id="3" name="Text Placeholder 2">
            <a:extLst>
              <a:ext uri="{FF2B5EF4-FFF2-40B4-BE49-F238E27FC236}">
                <a16:creationId xmlns:a16="http://schemas.microsoft.com/office/drawing/2014/main" id="{ACAA9F72-3145-4BD5-9EA3-C79CCFBFB408}"/>
              </a:ext>
            </a:extLst>
          </p:cNvPr>
          <p:cNvSpPr>
            <a:spLocks noGrp="1"/>
          </p:cNvSpPr>
          <p:nvPr>
            <p:ph type="body" sz="quarter" idx="10"/>
          </p:nvPr>
        </p:nvSpPr>
        <p:spPr>
          <a:xfrm>
            <a:off x="274638" y="1221157"/>
            <a:ext cx="11887199" cy="5872377"/>
          </a:xfrm>
        </p:spPr>
        <p:txBody>
          <a:bodyPr/>
          <a:lstStyle/>
          <a:p>
            <a:pPr>
              <a:lnSpc>
                <a:spcPct val="150000"/>
              </a:lnSpc>
            </a:pPr>
            <a:r>
              <a:rPr lang="en-IN" sz="2400" dirty="0">
                <a:latin typeface="+mj-lt"/>
              </a:rPr>
              <a:t>Azure offers built-in event support using numerous services, including both publishers and handlers.</a:t>
            </a:r>
          </a:p>
          <a:p>
            <a:endParaRPr lang="en-IN" sz="2400" b="1" dirty="0">
              <a:latin typeface="+mj-lt"/>
            </a:endParaRPr>
          </a:p>
          <a:p>
            <a:r>
              <a:rPr lang="en-IN" sz="2400" b="1" dirty="0">
                <a:solidFill>
                  <a:schemeClr val="tx2"/>
                </a:solidFill>
                <a:latin typeface="+mj-lt"/>
              </a:rPr>
              <a:t>Publishers</a:t>
            </a:r>
          </a:p>
          <a:p>
            <a:pPr>
              <a:lnSpc>
                <a:spcPct val="150000"/>
              </a:lnSpc>
            </a:pPr>
            <a:r>
              <a:rPr lang="en-IN" sz="2400" dirty="0">
                <a:latin typeface="+mj-lt"/>
              </a:rPr>
              <a:t>Currently, the following Azure services have built-in publisher support for event grid:</a:t>
            </a:r>
          </a:p>
          <a:p>
            <a:pPr marL="342900" indent="-342900">
              <a:lnSpc>
                <a:spcPct val="150000"/>
              </a:lnSpc>
              <a:buFont typeface="Arial" panose="020B0604020202020204" pitchFamily="34" charset="0"/>
              <a:buChar char="•"/>
            </a:pPr>
            <a:r>
              <a:rPr lang="en-IN" sz="2400" dirty="0">
                <a:latin typeface="+mj-lt"/>
              </a:rPr>
              <a:t>Resource Groups (management operations)</a:t>
            </a:r>
          </a:p>
          <a:p>
            <a:pPr marL="342900" indent="-342900">
              <a:lnSpc>
                <a:spcPct val="150000"/>
              </a:lnSpc>
              <a:buFont typeface="Arial" panose="020B0604020202020204" pitchFamily="34" charset="0"/>
              <a:buChar char="•"/>
            </a:pPr>
            <a:r>
              <a:rPr lang="en-IN" sz="2400" dirty="0">
                <a:latin typeface="+mj-lt"/>
              </a:rPr>
              <a:t>Azure Subscriptions (management operations)</a:t>
            </a:r>
          </a:p>
          <a:p>
            <a:pPr marL="342900" indent="-342900">
              <a:lnSpc>
                <a:spcPct val="150000"/>
              </a:lnSpc>
              <a:buFont typeface="Arial" panose="020B0604020202020204" pitchFamily="34" charset="0"/>
              <a:buChar char="•"/>
            </a:pPr>
            <a:r>
              <a:rPr lang="en-IN" sz="2400" dirty="0">
                <a:latin typeface="+mj-lt"/>
              </a:rPr>
              <a:t>Event Hubs</a:t>
            </a:r>
          </a:p>
          <a:p>
            <a:pPr marL="342900" indent="-342900">
              <a:lnSpc>
                <a:spcPct val="150000"/>
              </a:lnSpc>
              <a:buFont typeface="Arial" panose="020B0604020202020204" pitchFamily="34" charset="0"/>
              <a:buChar char="•"/>
            </a:pPr>
            <a:r>
              <a:rPr lang="en-IN" sz="2400" dirty="0">
                <a:latin typeface="+mj-lt"/>
              </a:rPr>
              <a:t>Custom Topics</a:t>
            </a:r>
          </a:p>
          <a:p>
            <a:pPr>
              <a:lnSpc>
                <a:spcPct val="150000"/>
              </a:lnSpc>
            </a:pPr>
            <a:r>
              <a:rPr lang="en-IN" sz="2400" b="1" dirty="0">
                <a:latin typeface="+mj-lt"/>
              </a:rPr>
              <a:t>Note : Other Azure services will be added this year.</a:t>
            </a:r>
          </a:p>
        </p:txBody>
      </p:sp>
    </p:spTree>
    <p:extLst>
      <p:ext uri="{BB962C8B-B14F-4D97-AF65-F5344CB8AC3E}">
        <p14:creationId xmlns:p14="http://schemas.microsoft.com/office/powerpoint/2010/main" val="5832330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0EF8-608E-404F-ACB0-C4CE31D22F92}"/>
              </a:ext>
            </a:extLst>
          </p:cNvPr>
          <p:cNvSpPr>
            <a:spLocks noGrp="1"/>
          </p:cNvSpPr>
          <p:nvPr>
            <p:ph type="title"/>
          </p:nvPr>
        </p:nvSpPr>
        <p:spPr/>
        <p:txBody>
          <a:bodyPr/>
          <a:lstStyle/>
          <a:p>
            <a:r>
              <a:rPr lang="en-IN" dirty="0"/>
              <a:t>Built-in publisher and handler integration</a:t>
            </a:r>
            <a:br>
              <a:rPr lang="en-IN" dirty="0"/>
            </a:br>
            <a:endParaRPr lang="en-IN" dirty="0"/>
          </a:p>
        </p:txBody>
      </p:sp>
      <p:sp>
        <p:nvSpPr>
          <p:cNvPr id="3" name="Text Placeholder 2">
            <a:extLst>
              <a:ext uri="{FF2B5EF4-FFF2-40B4-BE49-F238E27FC236}">
                <a16:creationId xmlns:a16="http://schemas.microsoft.com/office/drawing/2014/main" id="{ACAA9F72-3145-4BD5-9EA3-C79CCFBFB408}"/>
              </a:ext>
            </a:extLst>
          </p:cNvPr>
          <p:cNvSpPr>
            <a:spLocks noGrp="1"/>
          </p:cNvSpPr>
          <p:nvPr>
            <p:ph type="body" sz="quarter" idx="10"/>
          </p:nvPr>
        </p:nvSpPr>
        <p:spPr>
          <a:xfrm>
            <a:off x="274638" y="1221157"/>
            <a:ext cx="11887199" cy="5133713"/>
          </a:xfrm>
        </p:spPr>
        <p:txBody>
          <a:bodyPr/>
          <a:lstStyle/>
          <a:p>
            <a:pPr>
              <a:lnSpc>
                <a:spcPct val="150000"/>
              </a:lnSpc>
            </a:pPr>
            <a:r>
              <a:rPr lang="en-IN" sz="2400" b="1" dirty="0">
                <a:solidFill>
                  <a:schemeClr val="tx2"/>
                </a:solidFill>
                <a:latin typeface="+mj-lt"/>
              </a:rPr>
              <a:t>Handlers</a:t>
            </a:r>
          </a:p>
          <a:p>
            <a:pPr>
              <a:lnSpc>
                <a:spcPct val="150000"/>
              </a:lnSpc>
            </a:pPr>
            <a:r>
              <a:rPr lang="en-IN" sz="2400" dirty="0">
                <a:latin typeface="+mj-lt"/>
              </a:rPr>
              <a:t>Currently, the following Azure services have built-in handler support for Event Grid:</a:t>
            </a:r>
          </a:p>
          <a:p>
            <a:pPr marL="342900" indent="-342900">
              <a:lnSpc>
                <a:spcPct val="150000"/>
              </a:lnSpc>
              <a:buFont typeface="Arial" panose="020B0604020202020204" pitchFamily="34" charset="0"/>
              <a:buChar char="•"/>
            </a:pPr>
            <a:r>
              <a:rPr lang="en-IN" sz="2400" dirty="0">
                <a:latin typeface="+mj-lt"/>
              </a:rPr>
              <a:t>Azure Functions</a:t>
            </a:r>
          </a:p>
          <a:p>
            <a:pPr marL="342900" indent="-342900">
              <a:lnSpc>
                <a:spcPct val="150000"/>
              </a:lnSpc>
              <a:buFont typeface="Arial" panose="020B0604020202020204" pitchFamily="34" charset="0"/>
              <a:buChar char="•"/>
            </a:pPr>
            <a:r>
              <a:rPr lang="en-IN" sz="2400" dirty="0">
                <a:latin typeface="+mj-lt"/>
              </a:rPr>
              <a:t>Logic Apps</a:t>
            </a:r>
          </a:p>
          <a:p>
            <a:pPr marL="342900" indent="-342900">
              <a:lnSpc>
                <a:spcPct val="150000"/>
              </a:lnSpc>
              <a:buFont typeface="Arial" panose="020B0604020202020204" pitchFamily="34" charset="0"/>
              <a:buChar char="•"/>
            </a:pPr>
            <a:r>
              <a:rPr lang="en-IN" sz="2400" dirty="0">
                <a:latin typeface="+mj-lt"/>
              </a:rPr>
              <a:t>Azure Automation</a:t>
            </a:r>
          </a:p>
          <a:p>
            <a:pPr marL="342900" indent="-342900">
              <a:lnSpc>
                <a:spcPct val="150000"/>
              </a:lnSpc>
              <a:buFont typeface="Arial" panose="020B0604020202020204" pitchFamily="34" charset="0"/>
              <a:buChar char="•"/>
            </a:pPr>
            <a:r>
              <a:rPr lang="en-IN" sz="2400" dirty="0" err="1">
                <a:latin typeface="+mj-lt"/>
              </a:rPr>
              <a:t>WebHooks</a:t>
            </a:r>
            <a:endParaRPr lang="en-IN" sz="2400" dirty="0">
              <a:latin typeface="+mj-lt"/>
            </a:endParaRPr>
          </a:p>
          <a:p>
            <a:pPr marL="342900" indent="-342900">
              <a:lnSpc>
                <a:spcPct val="150000"/>
              </a:lnSpc>
              <a:buFont typeface="Arial" panose="020B0604020202020204" pitchFamily="34" charset="0"/>
              <a:buChar char="•"/>
            </a:pPr>
            <a:r>
              <a:rPr lang="en-IN" sz="2400" dirty="0">
                <a:latin typeface="+mj-lt"/>
              </a:rPr>
              <a:t>Microsoft Flow</a:t>
            </a:r>
          </a:p>
          <a:p>
            <a:pPr>
              <a:lnSpc>
                <a:spcPct val="150000"/>
              </a:lnSpc>
            </a:pPr>
            <a:r>
              <a:rPr lang="en-IN" sz="2400" b="1" dirty="0">
                <a:latin typeface="+mj-lt"/>
              </a:rPr>
              <a:t>Note : Other Azure services will be added this year.</a:t>
            </a:r>
          </a:p>
        </p:txBody>
      </p:sp>
    </p:spTree>
    <p:extLst>
      <p:ext uri="{BB962C8B-B14F-4D97-AF65-F5344CB8AC3E}">
        <p14:creationId xmlns:p14="http://schemas.microsoft.com/office/powerpoint/2010/main" val="30177192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86C3-55EE-48D1-BF09-95A3DBFC15B4}"/>
              </a:ext>
            </a:extLst>
          </p:cNvPr>
          <p:cNvSpPr>
            <a:spLocks noGrp="1"/>
          </p:cNvSpPr>
          <p:nvPr>
            <p:ph type="title"/>
          </p:nvPr>
        </p:nvSpPr>
        <p:spPr/>
        <p:txBody>
          <a:bodyPr/>
          <a:lstStyle/>
          <a:p>
            <a:r>
              <a:rPr lang="en-IN" dirty="0"/>
              <a:t>Concepts</a:t>
            </a:r>
          </a:p>
        </p:txBody>
      </p:sp>
      <p:sp>
        <p:nvSpPr>
          <p:cNvPr id="3" name="Text Placeholder 2">
            <a:extLst>
              <a:ext uri="{FF2B5EF4-FFF2-40B4-BE49-F238E27FC236}">
                <a16:creationId xmlns:a16="http://schemas.microsoft.com/office/drawing/2014/main" id="{29FD00D9-12F7-4D36-AA84-902C02E4DF46}"/>
              </a:ext>
            </a:extLst>
          </p:cNvPr>
          <p:cNvSpPr>
            <a:spLocks noGrp="1"/>
          </p:cNvSpPr>
          <p:nvPr>
            <p:ph type="body" sz="quarter" idx="10"/>
          </p:nvPr>
        </p:nvSpPr>
        <p:spPr>
          <a:xfrm>
            <a:off x="274638" y="1221157"/>
            <a:ext cx="11887199" cy="4985980"/>
          </a:xfrm>
        </p:spPr>
        <p:txBody>
          <a:bodyPr/>
          <a:lstStyle/>
          <a:p>
            <a:pPr>
              <a:lnSpc>
                <a:spcPct val="150000"/>
              </a:lnSpc>
            </a:pPr>
            <a:r>
              <a:rPr lang="en-IN" sz="2400" dirty="0">
                <a:latin typeface="+mj-lt"/>
              </a:rPr>
              <a:t>There are five concepts in Azure Event Grid that let you get going:</a:t>
            </a:r>
          </a:p>
          <a:p>
            <a:pPr marL="457200" indent="-457200">
              <a:lnSpc>
                <a:spcPct val="150000"/>
              </a:lnSpc>
              <a:buFont typeface="Arial" panose="020B0604020202020204" pitchFamily="34" charset="0"/>
              <a:buChar char="•"/>
            </a:pPr>
            <a:r>
              <a:rPr lang="en-IN" sz="2400" b="1" dirty="0">
                <a:solidFill>
                  <a:schemeClr val="tx2"/>
                </a:solidFill>
                <a:latin typeface="+mj-lt"/>
              </a:rPr>
              <a:t>Events </a:t>
            </a:r>
            <a:r>
              <a:rPr lang="en-IN" sz="2400" dirty="0">
                <a:latin typeface="+mj-lt"/>
              </a:rPr>
              <a:t>- What happened.</a:t>
            </a:r>
          </a:p>
          <a:p>
            <a:pPr marL="457200" indent="-457200">
              <a:lnSpc>
                <a:spcPct val="150000"/>
              </a:lnSpc>
              <a:buFont typeface="Arial" panose="020B0604020202020204" pitchFamily="34" charset="0"/>
              <a:buChar char="•"/>
            </a:pPr>
            <a:r>
              <a:rPr lang="en-IN" sz="2400" b="1" dirty="0">
                <a:solidFill>
                  <a:schemeClr val="tx2"/>
                </a:solidFill>
                <a:latin typeface="+mj-lt"/>
              </a:rPr>
              <a:t>Event sources/publishers </a:t>
            </a:r>
            <a:r>
              <a:rPr lang="en-IN" sz="2400" dirty="0">
                <a:latin typeface="+mj-lt"/>
              </a:rPr>
              <a:t>- Where the event took place.</a:t>
            </a:r>
          </a:p>
          <a:p>
            <a:pPr marL="457200" indent="-457200">
              <a:lnSpc>
                <a:spcPct val="150000"/>
              </a:lnSpc>
              <a:buFont typeface="Arial" panose="020B0604020202020204" pitchFamily="34" charset="0"/>
              <a:buChar char="•"/>
            </a:pPr>
            <a:r>
              <a:rPr lang="en-IN" sz="2400" b="1" dirty="0">
                <a:solidFill>
                  <a:schemeClr val="tx2"/>
                </a:solidFill>
                <a:latin typeface="+mj-lt"/>
              </a:rPr>
              <a:t>Topics</a:t>
            </a:r>
            <a:r>
              <a:rPr lang="en-IN" sz="2400" dirty="0">
                <a:latin typeface="+mj-lt"/>
              </a:rPr>
              <a:t> - The endpoint where publishers send events.</a:t>
            </a:r>
          </a:p>
          <a:p>
            <a:pPr marL="457200" indent="-457200">
              <a:lnSpc>
                <a:spcPct val="150000"/>
              </a:lnSpc>
              <a:buFont typeface="Arial" panose="020B0604020202020204" pitchFamily="34" charset="0"/>
              <a:buChar char="•"/>
            </a:pPr>
            <a:r>
              <a:rPr lang="en-IN" sz="2400" b="1" dirty="0">
                <a:solidFill>
                  <a:schemeClr val="tx2"/>
                </a:solidFill>
                <a:latin typeface="+mj-lt"/>
              </a:rPr>
              <a:t>Event subscriptions </a:t>
            </a:r>
            <a:r>
              <a:rPr lang="en-IN" sz="2400" dirty="0">
                <a:latin typeface="+mj-lt"/>
              </a:rPr>
              <a:t>- The endpoint or built-in mechanism to route events, sometimes to multiple handlers. Subscriptions are also used by handlers to intelligently filter incoming events.</a:t>
            </a:r>
          </a:p>
          <a:p>
            <a:pPr marL="457200" indent="-457200">
              <a:lnSpc>
                <a:spcPct val="150000"/>
              </a:lnSpc>
              <a:buFont typeface="Arial" panose="020B0604020202020204" pitchFamily="34" charset="0"/>
              <a:buChar char="•"/>
            </a:pPr>
            <a:r>
              <a:rPr lang="en-IN" sz="2400" b="1" dirty="0">
                <a:solidFill>
                  <a:schemeClr val="tx2"/>
                </a:solidFill>
                <a:latin typeface="+mj-lt"/>
              </a:rPr>
              <a:t>Event handlers </a:t>
            </a:r>
            <a:r>
              <a:rPr lang="en-IN" sz="2400" dirty="0">
                <a:latin typeface="+mj-lt"/>
              </a:rPr>
              <a:t>- The app or service reacting to the event.</a:t>
            </a:r>
          </a:p>
        </p:txBody>
      </p:sp>
    </p:spTree>
    <p:extLst>
      <p:ext uri="{BB962C8B-B14F-4D97-AF65-F5344CB8AC3E}">
        <p14:creationId xmlns:p14="http://schemas.microsoft.com/office/powerpoint/2010/main" val="2356986227"/>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1364</Words>
  <Application>Microsoft Office PowerPoint</Application>
  <PresentationFormat>Custom</PresentationFormat>
  <Paragraphs>151</Paragraphs>
  <Slides>20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Consolas</vt:lpstr>
      <vt:lpstr>Segoe UI</vt:lpstr>
      <vt:lpstr>Segoe UI Light</vt:lpstr>
      <vt:lpstr>Wingdings</vt:lpstr>
      <vt:lpstr>Connect_2016_Template_Light</vt:lpstr>
      <vt:lpstr>Connect_2016_Template_Dark</vt:lpstr>
      <vt:lpstr>Generic Content</vt:lpstr>
      <vt:lpstr>Azure Event Grid with Custom Events</vt:lpstr>
      <vt:lpstr>Agenda  </vt:lpstr>
      <vt:lpstr>What is Serverless computing?</vt:lpstr>
      <vt:lpstr>Serverless Components in Azure</vt:lpstr>
      <vt:lpstr>What is Azure Event Grid?</vt:lpstr>
      <vt:lpstr>Event Grid</vt:lpstr>
      <vt:lpstr>Built-in Publisher &amp; Handler integration </vt:lpstr>
      <vt:lpstr>Built-in publisher and handler integration </vt:lpstr>
      <vt:lpstr>Concepts</vt:lpstr>
      <vt:lpstr>Capabilities</vt:lpstr>
      <vt:lpstr>Capabilities - Cont</vt:lpstr>
      <vt:lpstr>What can we do with Event Grid?</vt:lpstr>
      <vt:lpstr>What can we do with Event Grid?</vt:lpstr>
      <vt:lpstr>Service Bus  vs Event Grid</vt:lpstr>
      <vt:lpstr>Event Grid  vs Logic Apps and Event Hubs</vt:lpstr>
      <vt:lpstr>How much does Event Grid cost?</vt:lpstr>
      <vt:lpstr>Demo – Custom Events</vt:lpstr>
      <vt:lpstr>PowerPoint Presentation</vt:lpstr>
      <vt:lpstr>Resources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2017-10-19T13:04:19Z</dcterms:modified>
  <cp:category/>
</cp:coreProperties>
</file>