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23"/>
  </p:notesMasterIdLst>
  <p:handoutMasterIdLst>
    <p:handoutMasterId r:id="rId24"/>
  </p:handoutMasterIdLst>
  <p:sldIdLst>
    <p:sldId id="276" r:id="rId5"/>
    <p:sldId id="259" r:id="rId6"/>
    <p:sldId id="257" r:id="rId7"/>
    <p:sldId id="260" r:id="rId8"/>
    <p:sldId id="261" r:id="rId9"/>
    <p:sldId id="274" r:id="rId10"/>
    <p:sldId id="275" r:id="rId11"/>
    <p:sldId id="262" r:id="rId12"/>
    <p:sldId id="263" r:id="rId13"/>
    <p:sldId id="264" r:id="rId14"/>
    <p:sldId id="265" r:id="rId15"/>
    <p:sldId id="266" r:id="rId16"/>
    <p:sldId id="267" r:id="rId17"/>
    <p:sldId id="268" r:id="rId18"/>
    <p:sldId id="269" r:id="rId19"/>
    <p:sldId id="271" r:id="rId20"/>
    <p:sldId id="272" r:id="rId21"/>
    <p:sldId id="273" r:id="rId22"/>
  </p:sldIdLst>
  <p:sldSz cx="12192000" cy="6858000"/>
  <p:notesSz cx="6858000" cy="9144000"/>
  <p:embeddedFontLst>
    <p:embeddedFont>
      <p:font typeface="Segoe UI" panose="020B0502040204020203" pitchFamily="34" charset="0"/>
      <p:regular r:id="rId25"/>
      <p:bold r:id="rId26"/>
      <p:italic r:id="rId27"/>
      <p:boldItalic r:id="rId28"/>
    </p:embeddedFont>
    <p:embeddedFont>
      <p:font typeface="Montserrat" panose="00000500000000000000" pitchFamily="50" charset="0"/>
      <p:regular r:id="rId29"/>
      <p:bold r:id="rId30"/>
    </p:embeddedFont>
    <p:embeddedFont>
      <p:font typeface="Lato" panose="020F0502020204030203"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A6"/>
    <a:srgbClr val="E6E6E6"/>
    <a:srgbClr val="666666"/>
    <a:srgbClr val="33363B"/>
    <a:srgbClr val="0495FE"/>
    <a:srgbClr val="12A7E1"/>
    <a:srgbClr val="4EC1B2"/>
    <a:srgbClr val="FF9D4C"/>
    <a:srgbClr val="F97E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443" autoAdjust="0"/>
  </p:normalViewPr>
  <p:slideViewPr>
    <p:cSldViewPr snapToGrid="0">
      <p:cViewPr varScale="1">
        <p:scale>
          <a:sx n="92" d="100"/>
          <a:sy n="92" d="100"/>
        </p:scale>
        <p:origin x="540" y="66"/>
      </p:cViewPr>
      <p:guideLst/>
    </p:cSldViewPr>
  </p:slideViewPr>
  <p:notesTextViewPr>
    <p:cViewPr>
      <p:scale>
        <a:sx n="3" d="2"/>
        <a:sy n="3" d="2"/>
      </p:scale>
      <p:origin x="0" y="0"/>
    </p:cViewPr>
  </p:notesTextViewPr>
  <p:notesViewPr>
    <p:cSldViewPr snapToGrid="0">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EF37ED-90F5-4EAF-98A6-55B7F0E1EFCE}" type="datetimeFigureOut">
              <a:rPr lang="en-IN" smtClean="0"/>
              <a:t>03-10-2017</a:t>
            </a:fld>
            <a:endParaRPr lang="en-IN"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BA1C63-4A19-4F29-92CF-3B41E46C3E78}" type="slidenum">
              <a:rPr lang="en-IN" smtClean="0"/>
              <a:t>‹#›</a:t>
            </a:fld>
            <a:endParaRPr lang="en-IN" dirty="0"/>
          </a:p>
        </p:txBody>
      </p:sp>
    </p:spTree>
    <p:extLst>
      <p:ext uri="{BB962C8B-B14F-4D97-AF65-F5344CB8AC3E}">
        <p14:creationId xmlns:p14="http://schemas.microsoft.com/office/powerpoint/2010/main" val="1303186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BC237-54E6-445A-A7FA-512DE34CCA1B}" type="datetimeFigureOut">
              <a:rPr lang="en-IN" smtClean="0"/>
              <a:t>03-10-2017</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EEA90-197E-479D-89C5-AF38B411E332}" type="slidenum">
              <a:rPr lang="en-IN" smtClean="0"/>
              <a:t>‹#›</a:t>
            </a:fld>
            <a:endParaRPr lang="en-IN" dirty="0"/>
          </a:p>
        </p:txBody>
      </p:sp>
    </p:spTree>
    <p:extLst>
      <p:ext uri="{BB962C8B-B14F-4D97-AF65-F5344CB8AC3E}">
        <p14:creationId xmlns:p14="http://schemas.microsoft.com/office/powerpoint/2010/main" val="3407593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Header Placeholder 3"/>
          <p:cNvSpPr>
            <a:spLocks noGrp="1"/>
          </p:cNvSpPr>
          <p:nvPr>
            <p:ph type="hdr" sz="quarter" idx="10"/>
          </p:nvPr>
        </p:nvSpPr>
        <p:spPr/>
        <p:txBody>
          <a:bodyPr/>
          <a:lstStyle/>
          <a:p>
            <a:r>
              <a:rPr lang="en-US"/>
              <a:t>Microsoft Connect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10/3/2017 5:21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859744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you’ve likely gathered, all the results come from the Cognitive services as structured data using JSON.  The services themselves are available as REST end-points.  This makes it incredibly easy to access the services from any device with a TCP/IP heartbeat and some basic text processing. The data returned is in a logical hierarchy.  Often some services do similar things or include the results from one or more other services in which case there’s typically a consistent format for the data used for the same data entities across different calls.</a:t>
            </a:r>
          </a:p>
        </p:txBody>
      </p:sp>
      <p:sp>
        <p:nvSpPr>
          <p:cNvPr id="4" name="Slide Number Placeholder 3"/>
          <p:cNvSpPr>
            <a:spLocks noGrp="1"/>
          </p:cNvSpPr>
          <p:nvPr>
            <p:ph type="sldNum" sz="quarter" idx="10"/>
          </p:nvPr>
        </p:nvSpPr>
        <p:spPr/>
        <p:txBody>
          <a:bodyPr/>
          <a:lstStyle/>
          <a:p>
            <a:fld id="{01283FAC-A721-45A3-BBDE-EAF2B09B7CD9}" type="slidenum">
              <a:rPr lang="en-US" smtClean="0"/>
              <a:t>14</a:t>
            </a:fld>
            <a:endParaRPr lang="en-US" dirty="0"/>
          </a:p>
        </p:txBody>
      </p:sp>
    </p:spTree>
    <p:extLst>
      <p:ext uri="{BB962C8B-B14F-4D97-AF65-F5344CB8AC3E}">
        <p14:creationId xmlns:p14="http://schemas.microsoft.com/office/powerpoint/2010/main" val="368370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1.2</a:t>
            </a:r>
          </a:p>
          <a:p>
            <a:endParaRPr lang="en-US" dirty="0"/>
          </a:p>
          <a:p>
            <a:r>
              <a:rPr lang="en-US" dirty="0"/>
              <a:t>Let’s see how easy it is to get going with a call to Cognitive Services…</a:t>
            </a:r>
          </a:p>
        </p:txBody>
      </p:sp>
      <p:sp>
        <p:nvSpPr>
          <p:cNvPr id="4" name="Slide Number Placeholder 3"/>
          <p:cNvSpPr>
            <a:spLocks noGrp="1"/>
          </p:cNvSpPr>
          <p:nvPr>
            <p:ph type="sldNum" sz="quarter" idx="10"/>
          </p:nvPr>
        </p:nvSpPr>
        <p:spPr/>
        <p:txBody>
          <a:bodyPr/>
          <a:lstStyle/>
          <a:p>
            <a:fld id="{01283FAC-A721-45A3-BBDE-EAF2B09B7CD9}" type="slidenum">
              <a:rPr lang="en-US" smtClean="0"/>
              <a:t>15</a:t>
            </a:fld>
            <a:endParaRPr lang="en-US" dirty="0"/>
          </a:p>
        </p:txBody>
      </p:sp>
    </p:spTree>
    <p:extLst>
      <p:ext uri="{BB962C8B-B14F-4D97-AF65-F5344CB8AC3E}">
        <p14:creationId xmlns:p14="http://schemas.microsoft.com/office/powerpoint/2010/main" val="545520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 structure semantics from human I/O</a:t>
            </a:r>
          </a:p>
          <a:p>
            <a:r>
              <a:rPr lang="en-US" dirty="0"/>
              <a:t>So we’ve explored Cognitive Services that provide (or use) structure semantic data to human I/O while also providing the degree of confidence in the semantic interpretation.</a:t>
            </a:r>
          </a:p>
          <a:p>
            <a:r>
              <a:rPr lang="en-US" b="1" dirty="0"/>
              <a:t>CLICK – Real deeply integrated commercial/gaming use</a:t>
            </a:r>
          </a:p>
          <a:p>
            <a:r>
              <a:rPr lang="en-US" dirty="0"/>
              <a:t>We saw examples of companies using these services deeply at the core of what they do.</a:t>
            </a:r>
          </a:p>
          <a:p>
            <a:r>
              <a:rPr lang="en-US" b="1" dirty="0"/>
              <a:t>CLICK – Exploring more</a:t>
            </a:r>
          </a:p>
          <a:p>
            <a:r>
              <a:rPr lang="en-US" dirty="0"/>
              <a:t>We saw where you can find out more and how easy it is to get started from almost any platform.</a:t>
            </a:r>
          </a:p>
          <a:p>
            <a:r>
              <a:rPr lang="en-US" b="1" dirty="0"/>
              <a:t>CLICK – Chaining services example</a:t>
            </a:r>
          </a:p>
          <a:p>
            <a:r>
              <a:rPr lang="en-US" dirty="0"/>
              <a:t>With the Research scenario, we saw how you get to use multiple services chained together to automate a process and provide some real value when building content.</a:t>
            </a:r>
          </a:p>
          <a:p>
            <a:endParaRPr lang="en-US" dirty="0"/>
          </a:p>
        </p:txBody>
      </p:sp>
      <p:sp>
        <p:nvSpPr>
          <p:cNvPr id="4" name="Slide Number Placeholder 3"/>
          <p:cNvSpPr>
            <a:spLocks noGrp="1"/>
          </p:cNvSpPr>
          <p:nvPr>
            <p:ph type="sldNum" sz="quarter" idx="10"/>
          </p:nvPr>
        </p:nvSpPr>
        <p:spPr/>
        <p:txBody>
          <a:bodyPr/>
          <a:lstStyle/>
          <a:p>
            <a:fld id="{01283FAC-A721-45A3-BBDE-EAF2B09B7CD9}" type="slidenum">
              <a:rPr lang="en-US" smtClean="0"/>
              <a:t>16</a:t>
            </a:fld>
            <a:endParaRPr lang="en-US" dirty="0"/>
          </a:p>
        </p:txBody>
      </p:sp>
    </p:spTree>
    <p:extLst>
      <p:ext uri="{BB962C8B-B14F-4D97-AF65-F5344CB8AC3E}">
        <p14:creationId xmlns:p14="http://schemas.microsoft.com/office/powerpoint/2010/main" val="208483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shown</a:t>
            </a:r>
            <a:endParaRPr lang="en-US" dirty="0"/>
          </a:p>
        </p:txBody>
      </p:sp>
      <p:sp>
        <p:nvSpPr>
          <p:cNvPr id="4" name="Slide Number Placeholder 3"/>
          <p:cNvSpPr>
            <a:spLocks noGrp="1"/>
          </p:cNvSpPr>
          <p:nvPr>
            <p:ph type="sldNum" sz="quarter" idx="10"/>
          </p:nvPr>
        </p:nvSpPr>
        <p:spPr/>
        <p:txBody>
          <a:bodyPr/>
          <a:lstStyle/>
          <a:p>
            <a:fld id="{01283FAC-A721-45A3-BBDE-EAF2B09B7CD9}" type="slidenum">
              <a:rPr lang="en-US" smtClean="0"/>
              <a:t>17</a:t>
            </a:fld>
            <a:endParaRPr lang="en-US" dirty="0"/>
          </a:p>
        </p:txBody>
      </p:sp>
    </p:spTree>
    <p:extLst>
      <p:ext uri="{BB962C8B-B14F-4D97-AF65-F5344CB8AC3E}">
        <p14:creationId xmlns:p14="http://schemas.microsoft.com/office/powerpoint/2010/main" val="1697557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We want the machine to draw out those semantics and tell us with what degree of confidence, those semantic interpretations are correct.  And if we can get some structured data values or entities in and out then even better.</a:t>
            </a:r>
          </a:p>
        </p:txBody>
      </p:sp>
      <p:sp>
        <p:nvSpPr>
          <p:cNvPr id="4" name="Slide Number Placeholder 3"/>
          <p:cNvSpPr>
            <a:spLocks noGrp="1"/>
          </p:cNvSpPr>
          <p:nvPr>
            <p:ph type="sldNum" sz="quarter" idx="10"/>
          </p:nvPr>
        </p:nvSpPr>
        <p:spPr/>
        <p:txBody>
          <a:bodyPr/>
          <a:lstStyle/>
          <a:p>
            <a:fld id="{139EEA90-197E-479D-89C5-AF38B411E332}" type="slidenum">
              <a:rPr lang="en-IN" smtClean="0"/>
              <a:t>4</a:t>
            </a:fld>
            <a:endParaRPr lang="en-IN" dirty="0"/>
          </a:p>
        </p:txBody>
      </p:sp>
    </p:spTree>
    <p:extLst>
      <p:ext uri="{BB962C8B-B14F-4D97-AF65-F5344CB8AC3E}">
        <p14:creationId xmlns:p14="http://schemas.microsoft.com/office/powerpoint/2010/main" val="287796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p>
        </p:txBody>
      </p:sp>
      <p:sp>
        <p:nvSpPr>
          <p:cNvPr id="4" name="Slide Number Placeholder 3"/>
          <p:cNvSpPr>
            <a:spLocks noGrp="1"/>
          </p:cNvSpPr>
          <p:nvPr>
            <p:ph type="sldNum" sz="quarter" idx="10"/>
          </p:nvPr>
        </p:nvSpPr>
        <p:spPr/>
        <p:txBody>
          <a:bodyPr/>
          <a:lstStyle/>
          <a:p>
            <a:fld id="{139EEA90-197E-479D-89C5-AF38B411E332}" type="slidenum">
              <a:rPr lang="en-IN" smtClean="0"/>
              <a:t>5</a:t>
            </a:fld>
            <a:endParaRPr lang="en-IN" dirty="0"/>
          </a:p>
        </p:txBody>
      </p:sp>
    </p:spTree>
    <p:extLst>
      <p:ext uri="{BB962C8B-B14F-4D97-AF65-F5344CB8AC3E}">
        <p14:creationId xmlns:p14="http://schemas.microsoft.com/office/powerpoint/2010/main" val="1715877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services available break down broadly into these 5 categories bringing together new and existing service offerings under the Cognitive Service umbrella.  New services are added, and existing services enhanced over time.</a:t>
            </a:r>
          </a:p>
          <a:p>
            <a:endParaRPr lang="en-IN" dirty="0"/>
          </a:p>
        </p:txBody>
      </p:sp>
      <p:sp>
        <p:nvSpPr>
          <p:cNvPr id="4" name="Slide Number Placeholder 3"/>
          <p:cNvSpPr>
            <a:spLocks noGrp="1"/>
          </p:cNvSpPr>
          <p:nvPr>
            <p:ph type="sldNum" sz="quarter" idx="10"/>
          </p:nvPr>
        </p:nvSpPr>
        <p:spPr/>
        <p:txBody>
          <a:bodyPr/>
          <a:lstStyle/>
          <a:p>
            <a:fld id="{139EEA90-197E-479D-89C5-AF38B411E332}" type="slidenum">
              <a:rPr lang="en-IN" smtClean="0"/>
              <a:t>8</a:t>
            </a:fld>
            <a:endParaRPr lang="en-IN" dirty="0"/>
          </a:p>
        </p:txBody>
      </p:sp>
    </p:spTree>
    <p:extLst>
      <p:ext uri="{BB962C8B-B14F-4D97-AF65-F5344CB8AC3E}">
        <p14:creationId xmlns:p14="http://schemas.microsoft.com/office/powerpoint/2010/main" val="4238280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 Computer Vision</a:t>
            </a:r>
          </a:p>
          <a:p>
            <a:r>
              <a:rPr lang="en-US" dirty="0"/>
              <a:t>The computer vision service provides a vast wealth of information from a single picture.  In includes a summary description of what it finds in the image, tags for the image content, an assessment of the image type including whether it is adult content, the locations of faces in the picture, including an estimate of the age of each person, and the dominant colors it finds in case you want to adapt an application to match with an image.</a:t>
            </a:r>
          </a:p>
          <a:p>
            <a:r>
              <a:rPr lang="en-US" b="1" dirty="0"/>
              <a:t>CLICK – Content Moderator</a:t>
            </a:r>
          </a:p>
          <a:p>
            <a:r>
              <a:rPr lang="en-US" dirty="0"/>
              <a:t>Image, video (as well as text moderation) is available to enable you to detect and filter out content undesirable to you individuals, groups or organizations.</a:t>
            </a:r>
          </a:p>
          <a:p>
            <a:r>
              <a:rPr lang="en-US" b="1" dirty="0"/>
              <a:t>CLICK – Emotion</a:t>
            </a:r>
          </a:p>
          <a:p>
            <a:r>
              <a:rPr lang="en-US" dirty="0"/>
              <a:t>Emotional recognition can be used to enhance many experiences both personal and in business.  The Emotion API give you a confidence rating for major emotions after also locating faces in an image.</a:t>
            </a:r>
          </a:p>
          <a:p>
            <a:r>
              <a:rPr lang="en-US" b="1" dirty="0"/>
              <a:t>CLICK - Face</a:t>
            </a:r>
          </a:p>
          <a:p>
            <a:r>
              <a:rPr lang="en-US" dirty="0"/>
              <a:t>Beyond just emotion machine learning, the Face API can give you information on gender, age, pose orientation, smile and facial hair, along with the position of 27 facial landmarks (for example, eyebrow position, nose position, lips, etc).</a:t>
            </a:r>
          </a:p>
          <a:p>
            <a:r>
              <a:rPr lang="en-US" b="1" dirty="0"/>
              <a:t>CLICK - Video</a:t>
            </a:r>
          </a:p>
          <a:p>
            <a:r>
              <a:rPr lang="en-US" b="0" dirty="0"/>
              <a:t>The video APIs allow you to stabilize video, track multiple faces over time, do motion detection and generate thumbnails.  Combine still captures with the other vision service to create a power analytics tool.</a:t>
            </a:r>
          </a:p>
          <a:p>
            <a:endParaRPr lang="en-IN" dirty="0"/>
          </a:p>
        </p:txBody>
      </p:sp>
      <p:sp>
        <p:nvSpPr>
          <p:cNvPr id="4" name="Slide Number Placeholder 3"/>
          <p:cNvSpPr>
            <a:spLocks noGrp="1"/>
          </p:cNvSpPr>
          <p:nvPr>
            <p:ph type="sldNum" sz="quarter" idx="10"/>
          </p:nvPr>
        </p:nvSpPr>
        <p:spPr/>
        <p:txBody>
          <a:bodyPr/>
          <a:lstStyle/>
          <a:p>
            <a:fld id="{139EEA90-197E-479D-89C5-AF38B411E332}" type="slidenum">
              <a:rPr lang="en-IN" smtClean="0"/>
              <a:t>9</a:t>
            </a:fld>
            <a:endParaRPr lang="en-IN" dirty="0"/>
          </a:p>
        </p:txBody>
      </p:sp>
    </p:spTree>
    <p:extLst>
      <p:ext uri="{BB962C8B-B14F-4D97-AF65-F5344CB8AC3E}">
        <p14:creationId xmlns:p14="http://schemas.microsoft.com/office/powerpoint/2010/main" val="210784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 Bing Speech</a:t>
            </a:r>
          </a:p>
          <a:p>
            <a:r>
              <a:rPr lang="en-US" dirty="0"/>
              <a:t>Bing speech brings speech-to-text to applications allowing you to use voice as a more natural input.  The audio can come from a microphone, file or other audio source.  Results can be returned in real-time as the audio is sent to the service.  Recognition can also be combined with other services.  For example, you can get intent of the speaker’s phrase directly from the APIs after some training.  And of course there’s also text to speech so your application can respond in kind in a number of languages and voices.  </a:t>
            </a:r>
          </a:p>
          <a:p>
            <a:r>
              <a:rPr lang="en-US" b="1" dirty="0"/>
              <a:t>CLICK – Custom Speech Engine</a:t>
            </a:r>
          </a:p>
          <a:p>
            <a:r>
              <a:rPr lang="en-US" dirty="0"/>
              <a:t>If you are creating a game or a voice interface to a specific tool you’ll want to be sure that domain-specific words and phrases don’t trip up the recognition system.  With the Custom Speech Engine, you can create a language model that will assist with the recognition.  Not only that but you can create acoustic models that will help with the low quality audio in uncooperative environments.  With those made, you can deploy them to a custom recognition end point ready to handle your specific scenario.</a:t>
            </a:r>
          </a:p>
          <a:p>
            <a:r>
              <a:rPr lang="en-US" b="1" dirty="0"/>
              <a:t>CLICK – Speaker Recognition</a:t>
            </a:r>
          </a:p>
          <a:p>
            <a:r>
              <a:rPr lang="en-US" dirty="0"/>
              <a:t>With Speaker Recognition, your voice is your passport both to authenticate you as an individual (with sample training) and also to identify you amongst a group of known speakers.</a:t>
            </a:r>
          </a:p>
        </p:txBody>
      </p:sp>
      <p:sp>
        <p:nvSpPr>
          <p:cNvPr id="4" name="Slide Number Placeholder 3"/>
          <p:cNvSpPr>
            <a:spLocks noGrp="1"/>
          </p:cNvSpPr>
          <p:nvPr>
            <p:ph type="sldNum" sz="quarter" idx="10"/>
          </p:nvPr>
        </p:nvSpPr>
        <p:spPr/>
        <p:txBody>
          <a:bodyPr/>
          <a:lstStyle/>
          <a:p>
            <a:fld id="{01283FAC-A721-45A3-BBDE-EAF2B09B7CD9}" type="slidenum">
              <a:rPr lang="en-US" smtClean="0"/>
              <a:t>10</a:t>
            </a:fld>
            <a:endParaRPr lang="en-US" dirty="0"/>
          </a:p>
        </p:txBody>
      </p:sp>
    </p:spTree>
    <p:extLst>
      <p:ext uri="{BB962C8B-B14F-4D97-AF65-F5344CB8AC3E}">
        <p14:creationId xmlns:p14="http://schemas.microsoft.com/office/powerpoint/2010/main" val="478363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 Spell Check</a:t>
            </a:r>
          </a:p>
          <a:p>
            <a:r>
              <a:rPr lang="en-US" dirty="0"/>
              <a:t>Bing Spell check provides the power of correction in any application.  Call the service with text and select either Proofing (for light document corrections) or Spelling for full-power correction.</a:t>
            </a:r>
          </a:p>
          <a:p>
            <a:r>
              <a:rPr lang="en-US" b="1" dirty="0"/>
              <a:t>CLICK – Linguistic Analysis</a:t>
            </a:r>
          </a:p>
          <a:p>
            <a:r>
              <a:rPr lang="en-US" dirty="0"/>
              <a:t>If you really want to dig into the structure of a sentence, then Linguistic Analytics gets you a full drill-down tree of the parts of a sentence.  If you are building a bot, you may want to use this capabilities.</a:t>
            </a:r>
          </a:p>
          <a:p>
            <a:r>
              <a:rPr lang="en-US" b="1" dirty="0"/>
              <a:t>CLICK – Text Analytics</a:t>
            </a:r>
          </a:p>
          <a:p>
            <a:r>
              <a:rPr lang="en-US" dirty="0"/>
              <a:t>Beyond structure trees, there’s more summary information in text that you may want to know.  You can find out in which language the text was written, which parts of the text are the key phrases andoverall, the sentiment of the text whether positive or negative.  For language detection and sentiment, you get a percentage of confidence.</a:t>
            </a:r>
          </a:p>
          <a:p>
            <a:r>
              <a:rPr lang="en-US" b="1" dirty="0"/>
              <a:t>CLICK – Translator</a:t>
            </a:r>
          </a:p>
          <a:p>
            <a:r>
              <a:rPr lang="en-US" dirty="0"/>
              <a:t>As with Text Analytics you can do automatic language detection, but of course you can do translations.  These can be speech translation in 9 languages and text translation in 60 languages.  You can improve translation by providing reference dictionary translations and sample sentences.  There’s also a collaboration workflow framework allowing contributors to suggest translations and for others to approve a result.</a:t>
            </a:r>
          </a:p>
          <a:p>
            <a:r>
              <a:rPr lang="en-US" b="1" dirty="0"/>
              <a:t>CLICK – WebLM</a:t>
            </a:r>
          </a:p>
          <a:p>
            <a:r>
              <a:rPr lang="en-US" dirty="0"/>
              <a:t>WebLM provides a series of APIs around the probability of various language sequences based on language modelling.  If can do things like split words when spaces have been missed, get the probability of a sequence, the probability of a specific word coming next, and next word suggestions.  You may have seen these kinds of things in action when typing on your mobile device’s keyboard.</a:t>
            </a:r>
          </a:p>
          <a:p>
            <a:r>
              <a:rPr lang="en-US" b="1" dirty="0"/>
              <a:t>CLICK – Language Understanding</a:t>
            </a:r>
          </a:p>
          <a:p>
            <a:r>
              <a:rPr lang="en-US" dirty="0"/>
              <a:t>The Language Understanding Intelligent Service, or LUIS is a key service.  The user sets up a series of intentions and provides examples of text that portray that intention.  The service is then trained on those samples so that it can then recognize which intention a new arbitrary sentence is portraying.  This is great for use in bots, where the bot needs to know what intention or action a user is attempting to perform.  The service may also extract specific entities (often nouns) from the text and pass those along too.  The service also indicates the confidence with which it determines a specific intent is present.</a:t>
            </a:r>
          </a:p>
        </p:txBody>
      </p:sp>
      <p:sp>
        <p:nvSpPr>
          <p:cNvPr id="4" name="Slide Number Placeholder 3"/>
          <p:cNvSpPr>
            <a:spLocks noGrp="1"/>
          </p:cNvSpPr>
          <p:nvPr>
            <p:ph type="sldNum" sz="quarter" idx="10"/>
          </p:nvPr>
        </p:nvSpPr>
        <p:spPr/>
        <p:txBody>
          <a:bodyPr/>
          <a:lstStyle/>
          <a:p>
            <a:fld id="{01283FAC-A721-45A3-BBDE-EAF2B09B7CD9}" type="slidenum">
              <a:rPr lang="en-US" smtClean="0"/>
              <a:t>11</a:t>
            </a:fld>
            <a:endParaRPr lang="en-US" dirty="0"/>
          </a:p>
        </p:txBody>
      </p:sp>
    </p:spTree>
    <p:extLst>
      <p:ext uri="{BB962C8B-B14F-4D97-AF65-F5344CB8AC3E}">
        <p14:creationId xmlns:p14="http://schemas.microsoft.com/office/powerpoint/2010/main" val="1565294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 Academic</a:t>
            </a:r>
          </a:p>
          <a:p>
            <a:r>
              <a:rPr lang="en-US" dirty="0"/>
              <a:t>The Academic APIs draw on knowledge to allow for sophisticated auto-completion experiences by interpreting text and adding annotations, they also do queries against Academic knowledge, returning structured entities, then allow for the return of statistic data around those results, and also allow you to find if two pieces of text are portraying the same concepts and also search for a specific graph pattern.</a:t>
            </a:r>
          </a:p>
          <a:p>
            <a:r>
              <a:rPr lang="en-US" b="1" dirty="0"/>
              <a:t>CLICK – Entity Linking</a:t>
            </a:r>
          </a:p>
          <a:p>
            <a:r>
              <a:rPr lang="en-US" dirty="0"/>
              <a:t>This API can use recognized entities (about which knowledge can be found, e.g. on Wikipedia) used throughout a piece of text and link together those which are the same, based on context.</a:t>
            </a:r>
          </a:p>
          <a:p>
            <a:r>
              <a:rPr lang="en-US" b="1" dirty="0"/>
              <a:t>CLICK – Knowledge Exploration</a:t>
            </a:r>
          </a:p>
          <a:p>
            <a:r>
              <a:rPr lang="en-US" dirty="0"/>
              <a:t>Similar to the Academic APIs, these APIs interpret language as structured queries, enable auto-completion, retrieve information about real-world entities, and provide attribute statistics.</a:t>
            </a:r>
          </a:p>
          <a:p>
            <a:r>
              <a:rPr lang="en-US" b="1" dirty="0"/>
              <a:t>CLICK – QnA Maker</a:t>
            </a:r>
          </a:p>
          <a:p>
            <a:r>
              <a:rPr lang="en-US" dirty="0"/>
              <a:t>This service can be used initially to extract regularly published FAQ Q&amp;As and re-present them as a conversational bot interface or other interactive interface.  The underlying model is trained on existing Q&amp;As and can be manually adjusted.</a:t>
            </a:r>
          </a:p>
          <a:p>
            <a:r>
              <a:rPr lang="en-US" b="1" dirty="0"/>
              <a:t>CLICK – Recommendations</a:t>
            </a:r>
          </a:p>
          <a:p>
            <a:r>
              <a:rPr lang="en-US" dirty="0"/>
              <a:t>Perhaps one of the most heard-about uses of automated knowledge, these APIs can, given a history of data, give suggestions of items previously associated together (perhaps in a store purchase), show other relevant items based on previous users’ activity, or items personalized to the user’s own previous activity. </a:t>
            </a:r>
          </a:p>
          <a:p>
            <a:endParaRPr lang="en-US" dirty="0"/>
          </a:p>
        </p:txBody>
      </p:sp>
      <p:sp>
        <p:nvSpPr>
          <p:cNvPr id="4" name="Slide Number Placeholder 3"/>
          <p:cNvSpPr>
            <a:spLocks noGrp="1"/>
          </p:cNvSpPr>
          <p:nvPr>
            <p:ph type="sldNum" sz="quarter" idx="10"/>
          </p:nvPr>
        </p:nvSpPr>
        <p:spPr/>
        <p:txBody>
          <a:bodyPr/>
          <a:lstStyle/>
          <a:p>
            <a:fld id="{01283FAC-A721-45A3-BBDE-EAF2B09B7CD9}" type="slidenum">
              <a:rPr lang="en-US" smtClean="0"/>
              <a:t>12</a:t>
            </a:fld>
            <a:endParaRPr lang="en-US" dirty="0"/>
          </a:p>
        </p:txBody>
      </p:sp>
    </p:spTree>
    <p:extLst>
      <p:ext uri="{BB962C8B-B14F-4D97-AF65-F5344CB8AC3E}">
        <p14:creationId xmlns:p14="http://schemas.microsoft.com/office/powerpoint/2010/main" val="2835164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 Autosuggest</a:t>
            </a:r>
          </a:p>
          <a:p>
            <a:r>
              <a:rPr lang="en-US" dirty="0"/>
              <a:t>Add to your app or website by using Autosuggest on the text a user is typing to help them complete it more quickly</a:t>
            </a:r>
          </a:p>
          <a:p>
            <a:r>
              <a:rPr lang="en-US" b="1" dirty="0"/>
              <a:t>CLICK – Image Search</a:t>
            </a:r>
          </a:p>
          <a:p>
            <a:r>
              <a:rPr lang="en-US" dirty="0"/>
              <a:t>Image Search does what you’d expect, but you can also specify geographic market, safe search options, color, freshness, type, license type and size.  You’ll get back Urls, including one for the hosting page of the image.</a:t>
            </a:r>
          </a:p>
          <a:p>
            <a:r>
              <a:rPr lang="en-US" b="1" dirty="0"/>
              <a:t>CLICK – News Search</a:t>
            </a:r>
          </a:p>
          <a:p>
            <a:r>
              <a:rPr lang="en-US" dirty="0"/>
              <a:t>Search for news, getting back an image, provider info, URLs, categories and date.</a:t>
            </a:r>
          </a:p>
          <a:p>
            <a:r>
              <a:rPr lang="en-US" b="1" dirty="0"/>
              <a:t>CLICK – Video Search</a:t>
            </a:r>
          </a:p>
          <a:p>
            <a:r>
              <a:rPr lang="en-US" dirty="0"/>
              <a:t>Search with text for video optionally specifying market, safe search level, pricing, freshness, resolution and length.  Get back the Url, author info, length, format and even view count.</a:t>
            </a:r>
          </a:p>
          <a:p>
            <a:r>
              <a:rPr lang="en-US" b="1" dirty="0"/>
              <a:t>CLICK – Web Search</a:t>
            </a:r>
          </a:p>
          <a:p>
            <a:r>
              <a:rPr lang="en-US" dirty="0"/>
              <a:t>And of course, you can do a web search, optionally filtering down to images, news, video and web pages.</a:t>
            </a:r>
          </a:p>
        </p:txBody>
      </p:sp>
      <p:sp>
        <p:nvSpPr>
          <p:cNvPr id="4" name="Slide Number Placeholder 3"/>
          <p:cNvSpPr>
            <a:spLocks noGrp="1"/>
          </p:cNvSpPr>
          <p:nvPr>
            <p:ph type="sldNum" sz="quarter" idx="10"/>
          </p:nvPr>
        </p:nvSpPr>
        <p:spPr/>
        <p:txBody>
          <a:bodyPr/>
          <a:lstStyle/>
          <a:p>
            <a:fld id="{01283FAC-A721-45A3-BBDE-EAF2B09B7CD9}" type="slidenum">
              <a:rPr lang="en-US" smtClean="0"/>
              <a:t>13</a:t>
            </a:fld>
            <a:endParaRPr lang="en-US" dirty="0"/>
          </a:p>
        </p:txBody>
      </p:sp>
    </p:spTree>
    <p:extLst>
      <p:ext uri="{BB962C8B-B14F-4D97-AF65-F5344CB8AC3E}">
        <p14:creationId xmlns:p14="http://schemas.microsoft.com/office/powerpoint/2010/main" val="4145791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5" name="TextBox 34"/>
          <p:cNvSpPr txBox="1"/>
          <p:nvPr/>
        </p:nvSpPr>
        <p:spPr>
          <a:xfrm>
            <a:off x="450875" y="653143"/>
            <a:ext cx="1994264" cy="369332"/>
          </a:xfrm>
          <a:prstGeom prst="rect">
            <a:avLst/>
          </a:prstGeom>
          <a:noFill/>
        </p:spPr>
        <p:txBody>
          <a:bodyPr wrap="square" rtlCol="0">
            <a:spAutoFit/>
          </a:bodyPr>
          <a:lstStyle/>
          <a:p>
            <a:pPr algn="ctr"/>
            <a:r>
              <a:rPr lang="en-IN" dirty="0">
                <a:solidFill>
                  <a:srgbClr val="EE7822"/>
                </a:solidFill>
                <a:latin typeface="Segoe UI" panose="020B0502040204020203" pitchFamily="34" charset="0"/>
                <a:cs typeface="Segoe UI" panose="020B0502040204020203" pitchFamily="34" charset="0"/>
              </a:rPr>
              <a:t>PRESENTS</a:t>
            </a:r>
          </a:p>
        </p:txBody>
      </p:sp>
      <p:grpSp>
        <p:nvGrpSpPr>
          <p:cNvPr id="38" name="Group 37"/>
          <p:cNvGrpSpPr/>
          <p:nvPr userDrawn="1"/>
        </p:nvGrpSpPr>
        <p:grpSpPr>
          <a:xfrm>
            <a:off x="1100097" y="3208333"/>
            <a:ext cx="2509200" cy="2507576"/>
            <a:chOff x="1118723" y="2803638"/>
            <a:chExt cx="2509200" cy="2507576"/>
          </a:xfrm>
        </p:grpSpPr>
        <p:sp>
          <p:nvSpPr>
            <p:cNvPr id="45" name="Donut 44"/>
            <p:cNvSpPr/>
            <p:nvPr/>
          </p:nvSpPr>
          <p:spPr>
            <a:xfrm>
              <a:off x="1118723" y="2803638"/>
              <a:ext cx="2509200" cy="2507576"/>
            </a:xfrm>
            <a:prstGeom prst="donut">
              <a:avLst>
                <a:gd name="adj" fmla="val 12578"/>
              </a:avLst>
            </a:prstGeom>
            <a:solidFill>
              <a:srgbClr val="EE7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46" name="Donut 45"/>
            <p:cNvSpPr/>
            <p:nvPr userDrawn="1"/>
          </p:nvSpPr>
          <p:spPr>
            <a:xfrm>
              <a:off x="2751493" y="2892222"/>
              <a:ext cx="597600" cy="597251"/>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grpSp>
      <p:grpSp>
        <p:nvGrpSpPr>
          <p:cNvPr id="6" name="Group 5"/>
          <p:cNvGrpSpPr/>
          <p:nvPr userDrawn="1"/>
        </p:nvGrpSpPr>
        <p:grpSpPr>
          <a:xfrm>
            <a:off x="2789662" y="2387111"/>
            <a:ext cx="6794516" cy="742723"/>
            <a:chOff x="4407088" y="2403969"/>
            <a:chExt cx="4839931" cy="742723"/>
          </a:xfrm>
        </p:grpSpPr>
        <p:sp>
          <p:nvSpPr>
            <p:cNvPr id="41" name="Rectangle 40"/>
            <p:cNvSpPr/>
            <p:nvPr/>
          </p:nvSpPr>
          <p:spPr>
            <a:xfrm>
              <a:off x="4407088" y="2403971"/>
              <a:ext cx="3232768" cy="525767"/>
            </a:xfrm>
            <a:prstGeom prst="rect">
              <a:avLst/>
            </a:prstGeom>
            <a:solidFill>
              <a:srgbClr val="049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42" name="Flowchart: Card 25"/>
            <p:cNvSpPr/>
            <p:nvPr/>
          </p:nvSpPr>
          <p:spPr>
            <a:xfrm rot="10800000" flipH="1">
              <a:off x="7406537" y="2403969"/>
              <a:ext cx="1740185" cy="525767"/>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FF9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TextBox 42"/>
            <p:cNvSpPr txBox="1"/>
            <p:nvPr/>
          </p:nvSpPr>
          <p:spPr>
            <a:xfrm>
              <a:off x="4407088" y="2500361"/>
              <a:ext cx="2999449" cy="646331"/>
            </a:xfrm>
            <a:prstGeom prst="rect">
              <a:avLst/>
            </a:prstGeom>
            <a:noFill/>
          </p:spPr>
          <p:txBody>
            <a:bodyPr wrap="square" rtlCol="0">
              <a:spAutoFit/>
            </a:bodyPr>
            <a:lstStyle/>
            <a:p>
              <a:pPr algn="ctr"/>
              <a:r>
                <a:rPr lang="en-IN" sz="1800" dirty="0">
                  <a:solidFill>
                    <a:schemeClr val="bg1"/>
                  </a:solidFill>
                  <a:latin typeface="Segoe UI" panose="020B0502040204020203" pitchFamily="34" charset="0"/>
                  <a:ea typeface="Lato" panose="020F0502020204030203" pitchFamily="34" charset="0"/>
                  <a:cs typeface="Segoe UI" panose="020B0502040204020203" pitchFamily="34" charset="0"/>
                </a:rPr>
                <a:t>PSG College of Technology, Coimbatore</a:t>
              </a:r>
            </a:p>
          </p:txBody>
        </p:sp>
        <p:sp>
          <p:nvSpPr>
            <p:cNvPr id="44" name="TextBox 43"/>
            <p:cNvSpPr txBox="1"/>
            <p:nvPr/>
          </p:nvSpPr>
          <p:spPr>
            <a:xfrm>
              <a:off x="7406537" y="2482187"/>
              <a:ext cx="1840482" cy="369333"/>
            </a:xfrm>
            <a:prstGeom prst="rect">
              <a:avLst/>
            </a:prstGeom>
            <a:noFill/>
          </p:spPr>
          <p:txBody>
            <a:bodyPr wrap="square" rtlCol="0">
              <a:spAutoFit/>
            </a:bodyPr>
            <a:lstStyle/>
            <a:p>
              <a:pPr algn="ctr"/>
              <a:r>
                <a:rPr lang="en-IN" dirty="0">
                  <a:solidFill>
                    <a:schemeClr val="bg1"/>
                  </a:solidFill>
                  <a:latin typeface="Segoe UI" panose="020B0502040204020203" pitchFamily="34" charset="0"/>
                  <a:ea typeface="Lato" panose="020F0502020204030203" pitchFamily="34" charset="0"/>
                  <a:cs typeface="Segoe UI" panose="020B0502040204020203" pitchFamily="34" charset="0"/>
                </a:rPr>
                <a:t>September 9, 2017</a:t>
              </a:r>
            </a:p>
          </p:txBody>
        </p: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52" y="285596"/>
            <a:ext cx="2683310" cy="353856"/>
          </a:xfrm>
          <a:prstGeom prst="rect">
            <a:avLst/>
          </a:prstGeom>
        </p:spPr>
      </p:pic>
      <p:sp>
        <p:nvSpPr>
          <p:cNvPr id="7" name="TextBox 6"/>
          <p:cNvSpPr txBox="1"/>
          <p:nvPr userDrawn="1"/>
        </p:nvSpPr>
        <p:spPr>
          <a:xfrm>
            <a:off x="1100097" y="1600727"/>
            <a:ext cx="9758740" cy="707886"/>
          </a:xfrm>
          <a:prstGeom prst="rect">
            <a:avLst/>
          </a:prstGeom>
          <a:noFill/>
        </p:spPr>
        <p:txBody>
          <a:bodyPr wrap="square" rtlCol="0">
            <a:spAutoFit/>
          </a:bodyPr>
          <a:lstStyle/>
          <a:p>
            <a:pPr algn="ctr"/>
            <a:r>
              <a:rPr lang="en-IN" sz="4000" b="1" dirty="0">
                <a:solidFill>
                  <a:srgbClr val="666666"/>
                </a:solidFill>
                <a:latin typeface="+mj-lt"/>
                <a:cs typeface="Arial" panose="020B0604020202020204" pitchFamily="34" charset="0"/>
              </a:rPr>
              <a:t>*.ai Bootcamp</a:t>
            </a:r>
            <a:r>
              <a:rPr lang="en-IN" sz="4000" b="1" baseline="0" dirty="0">
                <a:solidFill>
                  <a:srgbClr val="666666"/>
                </a:solidFill>
                <a:latin typeface="+mj-lt"/>
                <a:cs typeface="Arial" panose="020B0604020202020204" pitchFamily="34" charset="0"/>
              </a:rPr>
              <a:t> 2017</a:t>
            </a:r>
            <a:endParaRPr lang="en-IN" sz="4000" b="1" dirty="0">
              <a:solidFill>
                <a:srgbClr val="666666"/>
              </a:solidFill>
              <a:latin typeface="+mj-lt"/>
              <a:cs typeface="Arial" panose="020B0604020202020204" pitchFamily="34" charset="0"/>
            </a:endParaRPr>
          </a:p>
        </p:txBody>
      </p:sp>
    </p:spTree>
    <p:extLst>
      <p:ext uri="{BB962C8B-B14F-4D97-AF65-F5344CB8AC3E}">
        <p14:creationId xmlns:p14="http://schemas.microsoft.com/office/powerpoint/2010/main" val="3304438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 1">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8" name="Rectangle 7"/>
          <p:cNvSpPr/>
          <p:nvPr userDrawn="1"/>
        </p:nvSpPr>
        <p:spPr bwMode="auto">
          <a:xfrm>
            <a:off x="1" y="6118656"/>
            <a:ext cx="12191999" cy="739344"/>
          </a:xfrm>
          <a:prstGeom prst="rect">
            <a:avLst/>
          </a:prstGeom>
          <a:solidFill>
            <a:schemeClr val="tx1"/>
          </a:solidFill>
          <a:ln>
            <a:noFill/>
            <a:headEnd type="none" w="med" len="med"/>
            <a:tailEnd type="none" w="med" len="med"/>
          </a:ln>
          <a:effectLst>
            <a:outerShdw blurRad="101600" dist="12700" dir="16200000"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Title 1"/>
          <p:cNvSpPr>
            <a:spLocks noGrp="1"/>
          </p:cNvSpPr>
          <p:nvPr>
            <p:ph type="title" hasCustomPrompt="1"/>
          </p:nvPr>
        </p:nvSpPr>
        <p:spPr>
          <a:xfrm>
            <a:off x="543147" y="2084187"/>
            <a:ext cx="5552853"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14" name="Text Placeholder 4"/>
          <p:cNvSpPr>
            <a:spLocks noGrp="1"/>
          </p:cNvSpPr>
          <p:nvPr>
            <p:ph type="body" sz="quarter" idx="12" hasCustomPrompt="1"/>
          </p:nvPr>
        </p:nvSpPr>
        <p:spPr>
          <a:xfrm>
            <a:off x="543147" y="3878574"/>
            <a:ext cx="5552854"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3" name="Picture 2"/>
          <p:cNvPicPr>
            <a:picLocks noChangeAspect="1"/>
          </p:cNvPicPr>
          <p:nvPr userDrawn="1"/>
        </p:nvPicPr>
        <p:blipFill>
          <a:blip r:embed="rId3"/>
          <a:stretch>
            <a:fillRect/>
          </a:stretch>
        </p:blipFill>
        <p:spPr>
          <a:xfrm>
            <a:off x="9606997" y="6311820"/>
            <a:ext cx="2346579" cy="353017"/>
          </a:xfrm>
          <a:prstGeom prst="rect">
            <a:avLst/>
          </a:prstGeom>
        </p:spPr>
      </p:pic>
    </p:spTree>
    <p:extLst>
      <p:ext uri="{BB962C8B-B14F-4D97-AF65-F5344CB8AC3E}">
        <p14:creationId xmlns:p14="http://schemas.microsoft.com/office/powerpoint/2010/main" val="175622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800" fill="hold"/>
                                        <p:tgtEl>
                                          <p:spTgt spid="8"/>
                                        </p:tgtEl>
                                        <p:attrNameLst>
                                          <p:attrName>ppt_x</p:attrName>
                                        </p:attrNameLst>
                                      </p:cBhvr>
                                      <p:tavLst>
                                        <p:tav tm="0">
                                          <p:val>
                                            <p:strVal val="#ppt_x"/>
                                          </p:val>
                                        </p:tav>
                                        <p:tav tm="100000">
                                          <p:val>
                                            <p:strVal val="#ppt_x"/>
                                          </p:val>
                                        </p:tav>
                                      </p:tavLst>
                                    </p:anim>
                                    <p:anim calcmode="lin" valueType="num">
                                      <p:cBhvr additive="base">
                                        <p:cTn id="8" dur="8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BD173E30-8D43-43BA-9C8B-0C6B0D93C555}" type="slidenum">
              <a:rPr lang="en-IN" smtClean="0"/>
              <a:pPr/>
              <a:t>‹#›</a:t>
            </a:fld>
            <a:endParaRPr lang="en-IN" dirty="0"/>
          </a:p>
        </p:txBody>
      </p:sp>
      <p:sp>
        <p:nvSpPr>
          <p:cNvPr id="13" name="Title 12"/>
          <p:cNvSpPr>
            <a:spLocks noGrp="1"/>
          </p:cNvSpPr>
          <p:nvPr userDrawn="1">
            <p:ph type="title"/>
          </p:nvPr>
        </p:nvSpPr>
        <p:spPr/>
        <p:txBody>
          <a:bodyPr/>
          <a:lstStyle/>
          <a:p>
            <a:r>
              <a:rPr lang="en-US" dirty="0"/>
              <a:t>Click to edit Master title style</a:t>
            </a:r>
            <a:endParaRPr lang="en-IN"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6349" y="146761"/>
            <a:ext cx="1394902" cy="183950"/>
          </a:xfrm>
          <a:prstGeom prst="rect">
            <a:avLst/>
          </a:prstGeom>
        </p:spPr>
      </p:pic>
    </p:spTree>
    <p:extLst>
      <p:ext uri="{BB962C8B-B14F-4D97-AF65-F5344CB8AC3E}">
        <p14:creationId xmlns:p14="http://schemas.microsoft.com/office/powerpoint/2010/main" val="1657356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D173E30-8D43-43BA-9C8B-0C6B0D93C555}" type="slidenum">
              <a:rPr lang="en-IN" smtClean="0"/>
              <a:t>‹#›</a:t>
            </a:fld>
            <a:endParaRPr lang="en-IN"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6349" y="146761"/>
            <a:ext cx="1394902" cy="183950"/>
          </a:xfrm>
          <a:prstGeom prst="rect">
            <a:avLst/>
          </a:prstGeom>
        </p:spPr>
      </p:pic>
    </p:spTree>
    <p:extLst>
      <p:ext uri="{BB962C8B-B14F-4D97-AF65-F5344CB8AC3E}">
        <p14:creationId xmlns:p14="http://schemas.microsoft.com/office/powerpoint/2010/main" val="2348264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IN" dirty="0"/>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Slide Number Placeholder 6"/>
          <p:cNvSpPr>
            <a:spLocks noGrp="1"/>
          </p:cNvSpPr>
          <p:nvPr>
            <p:ph type="sldNum" sz="quarter" idx="12"/>
          </p:nvPr>
        </p:nvSpPr>
        <p:spPr/>
        <p:txBody>
          <a:bodyPr/>
          <a:lstStyle/>
          <a:p>
            <a:fld id="{BD173E30-8D43-43BA-9C8B-0C6B0D93C555}" type="slidenum">
              <a:rPr lang="en-IN" smtClean="0"/>
              <a:t>‹#›</a:t>
            </a:fld>
            <a:endParaRPr lang="en-IN"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6349" y="146761"/>
            <a:ext cx="1394902" cy="183950"/>
          </a:xfrm>
          <a:prstGeom prst="rect">
            <a:avLst/>
          </a:prstGeom>
        </p:spPr>
      </p:pic>
    </p:spTree>
    <p:extLst>
      <p:ext uri="{BB962C8B-B14F-4D97-AF65-F5344CB8AC3E}">
        <p14:creationId xmlns:p14="http://schemas.microsoft.com/office/powerpoint/2010/main" val="3229612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endParaRPr lang="en-IN"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Slide Number Placeholder 8"/>
          <p:cNvSpPr>
            <a:spLocks noGrp="1"/>
          </p:cNvSpPr>
          <p:nvPr>
            <p:ph type="sldNum" sz="quarter" idx="12"/>
          </p:nvPr>
        </p:nvSpPr>
        <p:spPr/>
        <p:txBody>
          <a:bodyPr/>
          <a:lstStyle/>
          <a:p>
            <a:fld id="{BD173E30-8D43-43BA-9C8B-0C6B0D93C555}" type="slidenum">
              <a:rPr lang="en-IN" smtClean="0"/>
              <a:t>‹#›</a:t>
            </a:fld>
            <a:endParaRPr lang="en-IN"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6349" y="146761"/>
            <a:ext cx="1394902" cy="183950"/>
          </a:xfrm>
          <a:prstGeom prst="rect">
            <a:avLst/>
          </a:prstGeom>
        </p:spPr>
      </p:pic>
    </p:spTree>
    <p:extLst>
      <p:ext uri="{BB962C8B-B14F-4D97-AF65-F5344CB8AC3E}">
        <p14:creationId xmlns:p14="http://schemas.microsoft.com/office/powerpoint/2010/main" val="1672849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5" name="Slide Number Placeholder 4"/>
          <p:cNvSpPr>
            <a:spLocks noGrp="1"/>
          </p:cNvSpPr>
          <p:nvPr>
            <p:ph type="sldNum" sz="quarter" idx="12"/>
          </p:nvPr>
        </p:nvSpPr>
        <p:spPr/>
        <p:txBody>
          <a:bodyPr/>
          <a:lstStyle/>
          <a:p>
            <a:fld id="{BD173E30-8D43-43BA-9C8B-0C6B0D93C555}" type="slidenum">
              <a:rPr lang="en-IN" smtClean="0"/>
              <a:t>‹#›</a:t>
            </a:fld>
            <a:endParaRPr lang="en-IN"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6349" y="146761"/>
            <a:ext cx="1394902" cy="183950"/>
          </a:xfrm>
          <a:prstGeom prst="rect">
            <a:avLst/>
          </a:prstGeom>
        </p:spPr>
      </p:pic>
    </p:spTree>
    <p:extLst>
      <p:ext uri="{BB962C8B-B14F-4D97-AF65-F5344CB8AC3E}">
        <p14:creationId xmlns:p14="http://schemas.microsoft.com/office/powerpoint/2010/main" val="2729234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173E30-8D43-43BA-9C8B-0C6B0D93C555}" type="slidenum">
              <a:rPr lang="en-IN" smtClean="0"/>
              <a:t>‹#›</a:t>
            </a:fld>
            <a:endParaRPr lang="en-IN"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6349" y="146761"/>
            <a:ext cx="1394902" cy="183950"/>
          </a:xfrm>
          <a:prstGeom prst="rect">
            <a:avLst/>
          </a:prstGeom>
        </p:spPr>
      </p:pic>
    </p:spTree>
    <p:extLst>
      <p:ext uri="{BB962C8B-B14F-4D97-AF65-F5344CB8AC3E}">
        <p14:creationId xmlns:p14="http://schemas.microsoft.com/office/powerpoint/2010/main" val="124941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en-IN"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D173E30-8D43-43BA-9C8B-0C6B0D93C555}" type="slidenum">
              <a:rPr lang="en-IN" smtClean="0"/>
              <a:t>‹#›</a:t>
            </a:fld>
            <a:endParaRPr lang="en-IN"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6349" y="146761"/>
            <a:ext cx="1394902" cy="183950"/>
          </a:xfrm>
          <a:prstGeom prst="rect">
            <a:avLst/>
          </a:prstGeom>
        </p:spPr>
      </p:pic>
    </p:spTree>
    <p:extLst>
      <p:ext uri="{BB962C8B-B14F-4D97-AF65-F5344CB8AC3E}">
        <p14:creationId xmlns:p14="http://schemas.microsoft.com/office/powerpoint/2010/main" val="1567395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D173E30-8D43-43BA-9C8B-0C6B0D93C555}" type="slidenum">
              <a:rPr lang="en-IN" smtClean="0"/>
              <a:t>‹#›</a:t>
            </a:fld>
            <a:endParaRPr lang="en-IN"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6349" y="146761"/>
            <a:ext cx="1394902" cy="183950"/>
          </a:xfrm>
          <a:prstGeom prst="rect">
            <a:avLst/>
          </a:prstGeom>
        </p:spPr>
      </p:pic>
    </p:spTree>
    <p:extLst>
      <p:ext uri="{BB962C8B-B14F-4D97-AF65-F5344CB8AC3E}">
        <p14:creationId xmlns:p14="http://schemas.microsoft.com/office/powerpoint/2010/main" val="1091096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904117"/>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838200" y="1487606"/>
            <a:ext cx="10515600" cy="46893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BD173E30-8D43-43BA-9C8B-0C6B0D93C555}" type="slidenum">
              <a:rPr lang="en-IN" smtClean="0"/>
              <a:pPr/>
              <a:t>‹#›</a:t>
            </a:fld>
            <a:endParaRPr lang="en-IN" dirty="0"/>
          </a:p>
        </p:txBody>
      </p:sp>
    </p:spTree>
    <p:extLst>
      <p:ext uri="{BB962C8B-B14F-4D97-AF65-F5344CB8AC3E}">
        <p14:creationId xmlns:p14="http://schemas.microsoft.com/office/powerpoint/2010/main" val="4011016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aka.ms/academicgraph"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microsoft.com/cognitive-service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github.com/Microsoft/Cognitive-Samples-IntelligentKiosk" TargetMode="External"/><Relationship Id="rId4" Type="http://schemas.openxmlformats.org/officeDocument/2006/relationships/hyperlink" Target="https://docs.microsoft.com/en-us/azure/cognitive-servic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06194" y="2009661"/>
            <a:ext cx="11379614" cy="1792836"/>
          </a:xfrm>
        </p:spPr>
        <p:txBody>
          <a:bodyPr>
            <a:normAutofit/>
          </a:bodyPr>
          <a:lstStyle/>
          <a:p>
            <a:pPr algn="ctr"/>
            <a:r>
              <a:rPr lang="en-IN" sz="4800" dirty="0">
                <a:solidFill>
                  <a:schemeClr val="tx1"/>
                </a:solidFill>
                <a:ea typeface="Lato" panose="020F0502020204030203" pitchFamily="34" charset="0"/>
              </a:rPr>
              <a:t>Introduction to Cognitive Services</a:t>
            </a:r>
            <a:endParaRPr lang="en-US" sz="4800" dirty="0">
              <a:solidFill>
                <a:schemeClr val="tx1"/>
              </a:solidFill>
            </a:endParaRPr>
          </a:p>
        </p:txBody>
      </p:sp>
      <p:sp>
        <p:nvSpPr>
          <p:cNvPr id="2" name="Text Placeholder 1"/>
          <p:cNvSpPr>
            <a:spLocks noGrp="1"/>
          </p:cNvSpPr>
          <p:nvPr>
            <p:ph type="body" sz="quarter" idx="12"/>
          </p:nvPr>
        </p:nvSpPr>
        <p:spPr/>
        <p:txBody>
          <a:bodyPr/>
          <a:lstStyle/>
          <a:p>
            <a:r>
              <a:rPr lang="en-IN" sz="2800" dirty="0">
                <a:solidFill>
                  <a:schemeClr val="tx1"/>
                </a:solidFill>
                <a:ea typeface="Lato" panose="020F0502020204030203" pitchFamily="34" charset="0"/>
              </a:rPr>
              <a:t>Sriram Hariharan</a:t>
            </a:r>
          </a:p>
          <a:p>
            <a:endParaRPr lang="en-IN" dirty="0">
              <a:solidFill>
                <a:schemeClr val="tx1"/>
              </a:solidFill>
            </a:endParaRPr>
          </a:p>
        </p:txBody>
      </p:sp>
    </p:spTree>
    <p:extLst>
      <p:ext uri="{BB962C8B-B14F-4D97-AF65-F5344CB8AC3E}">
        <p14:creationId xmlns:p14="http://schemas.microsoft.com/office/powerpoint/2010/main" val="2666902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Speech</a:t>
            </a:r>
          </a:p>
        </p:txBody>
      </p:sp>
      <p:sp>
        <p:nvSpPr>
          <p:cNvPr id="3" name="Content Placeholder 2"/>
          <p:cNvSpPr>
            <a:spLocks noGrp="1"/>
          </p:cNvSpPr>
          <p:nvPr>
            <p:ph idx="1"/>
          </p:nvPr>
        </p:nvSpPr>
        <p:spPr/>
        <p:txBody>
          <a:bodyPr/>
          <a:lstStyle/>
          <a:p>
            <a:r>
              <a:rPr lang="en-US" dirty="0"/>
              <a:t>Bing Speech</a:t>
            </a:r>
          </a:p>
          <a:p>
            <a:r>
              <a:rPr lang="en-US" dirty="0"/>
              <a:t>Custom Speech Engine</a:t>
            </a:r>
          </a:p>
          <a:p>
            <a:r>
              <a:rPr lang="en-US" dirty="0"/>
              <a:t>Speaker Recognition</a:t>
            </a:r>
          </a:p>
        </p:txBody>
      </p:sp>
      <p:sp>
        <p:nvSpPr>
          <p:cNvPr id="4" name="TextBox 3"/>
          <p:cNvSpPr txBox="1"/>
          <p:nvPr/>
        </p:nvSpPr>
        <p:spPr>
          <a:xfrm>
            <a:off x="556905" y="4878182"/>
            <a:ext cx="7386033" cy="461665"/>
          </a:xfrm>
          <a:prstGeom prst="rect">
            <a:avLst/>
          </a:prstGeom>
          <a:noFill/>
        </p:spPr>
        <p:txBody>
          <a:bodyPr wrap="square" rtlCol="0">
            <a:spAutoFit/>
          </a:bodyPr>
          <a:lstStyle/>
          <a:p>
            <a:r>
              <a:rPr lang="en-IN" sz="2400" dirty="0"/>
              <a:t>Convert spoken audio to text and vice-versa</a:t>
            </a:r>
          </a:p>
        </p:txBody>
      </p:sp>
      <p:sp>
        <p:nvSpPr>
          <p:cNvPr id="5" name="TextBox 4"/>
          <p:cNvSpPr txBox="1"/>
          <p:nvPr/>
        </p:nvSpPr>
        <p:spPr>
          <a:xfrm>
            <a:off x="556904" y="4878182"/>
            <a:ext cx="7386033" cy="830997"/>
          </a:xfrm>
          <a:prstGeom prst="rect">
            <a:avLst/>
          </a:prstGeom>
          <a:noFill/>
        </p:spPr>
        <p:txBody>
          <a:bodyPr wrap="square" rtlCol="0">
            <a:spAutoFit/>
          </a:bodyPr>
          <a:lstStyle/>
          <a:p>
            <a:r>
              <a:rPr lang="en-IN" sz="2400" dirty="0"/>
              <a:t>When creating a game that needs domain specific words to be spelt correctly; Define Language Model </a:t>
            </a:r>
          </a:p>
        </p:txBody>
      </p:sp>
      <p:sp>
        <p:nvSpPr>
          <p:cNvPr id="6" name="TextBox 5"/>
          <p:cNvSpPr txBox="1"/>
          <p:nvPr/>
        </p:nvSpPr>
        <p:spPr>
          <a:xfrm>
            <a:off x="556904" y="4878181"/>
            <a:ext cx="7386033" cy="461665"/>
          </a:xfrm>
          <a:prstGeom prst="rect">
            <a:avLst/>
          </a:prstGeom>
          <a:noFill/>
        </p:spPr>
        <p:txBody>
          <a:bodyPr wrap="square" rtlCol="0">
            <a:spAutoFit/>
          </a:bodyPr>
          <a:lstStyle/>
          <a:p>
            <a:r>
              <a:rPr lang="en-IN" sz="2400" dirty="0"/>
              <a:t>Voice authentication purposes</a:t>
            </a:r>
          </a:p>
        </p:txBody>
      </p:sp>
    </p:spTree>
    <p:extLst>
      <p:ext uri="{BB962C8B-B14F-4D97-AF65-F5344CB8AC3E}">
        <p14:creationId xmlns:p14="http://schemas.microsoft.com/office/powerpoint/2010/main" val="293373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a:t>
            </a:r>
          </a:p>
        </p:txBody>
      </p:sp>
      <p:sp>
        <p:nvSpPr>
          <p:cNvPr id="3" name="Content Placeholder 2"/>
          <p:cNvSpPr>
            <a:spLocks noGrp="1"/>
          </p:cNvSpPr>
          <p:nvPr>
            <p:ph idx="1"/>
          </p:nvPr>
        </p:nvSpPr>
        <p:spPr/>
        <p:txBody>
          <a:bodyPr/>
          <a:lstStyle/>
          <a:p>
            <a:r>
              <a:rPr lang="en-US" dirty="0"/>
              <a:t>Bing Spell Check</a:t>
            </a:r>
          </a:p>
          <a:p>
            <a:r>
              <a:rPr lang="en-US" dirty="0"/>
              <a:t>Linguistic Analytics</a:t>
            </a:r>
          </a:p>
          <a:p>
            <a:r>
              <a:rPr lang="en-US" dirty="0"/>
              <a:t>Text Analysis</a:t>
            </a:r>
          </a:p>
          <a:p>
            <a:r>
              <a:rPr lang="en-US" dirty="0"/>
              <a:t>Translator</a:t>
            </a:r>
          </a:p>
          <a:p>
            <a:r>
              <a:rPr lang="en-US" dirty="0"/>
              <a:t>WebLM</a:t>
            </a:r>
          </a:p>
          <a:p>
            <a:r>
              <a:rPr lang="en-US" dirty="0"/>
              <a:t>Language Understanding</a:t>
            </a:r>
          </a:p>
        </p:txBody>
      </p:sp>
      <p:pic>
        <p:nvPicPr>
          <p:cNvPr id="4" name="Picture 3"/>
          <p:cNvPicPr>
            <a:picLocks noChangeAspect="1"/>
          </p:cNvPicPr>
          <p:nvPr/>
        </p:nvPicPr>
        <p:blipFill>
          <a:blip r:embed="rId3"/>
          <a:stretch>
            <a:fillRect/>
          </a:stretch>
        </p:blipFill>
        <p:spPr>
          <a:xfrm>
            <a:off x="5439641" y="1436948"/>
            <a:ext cx="6632437" cy="33823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5721" y="614043"/>
            <a:ext cx="3504919" cy="199479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5721" y="2269175"/>
            <a:ext cx="3578989" cy="203695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5721" y="4611852"/>
            <a:ext cx="3620857" cy="2060779"/>
          </a:xfrm>
          <a:prstGeom prst="rect">
            <a:avLst/>
          </a:prstGeom>
        </p:spPr>
      </p:pic>
      <p:sp>
        <p:nvSpPr>
          <p:cNvPr id="9" name="TextBox 8"/>
          <p:cNvSpPr txBox="1"/>
          <p:nvPr/>
        </p:nvSpPr>
        <p:spPr>
          <a:xfrm>
            <a:off x="556905" y="5224468"/>
            <a:ext cx="5090860" cy="830997"/>
          </a:xfrm>
          <a:prstGeom prst="rect">
            <a:avLst/>
          </a:prstGeom>
          <a:noFill/>
        </p:spPr>
        <p:txBody>
          <a:bodyPr wrap="square" rtlCol="0">
            <a:spAutoFit/>
          </a:bodyPr>
          <a:lstStyle/>
          <a:p>
            <a:r>
              <a:rPr lang="en-IN" sz="2400" dirty="0"/>
              <a:t>Proof Reading - Word breaks, Slang, Names, Homonyms and Brands</a:t>
            </a:r>
          </a:p>
        </p:txBody>
      </p:sp>
      <p:sp>
        <p:nvSpPr>
          <p:cNvPr id="11" name="TextBox 10"/>
          <p:cNvSpPr txBox="1"/>
          <p:nvPr/>
        </p:nvSpPr>
        <p:spPr>
          <a:xfrm>
            <a:off x="556905" y="5224468"/>
            <a:ext cx="5090860" cy="830997"/>
          </a:xfrm>
          <a:prstGeom prst="rect">
            <a:avLst/>
          </a:prstGeom>
          <a:noFill/>
        </p:spPr>
        <p:txBody>
          <a:bodyPr wrap="square" rtlCol="0">
            <a:spAutoFit/>
          </a:bodyPr>
          <a:lstStyle/>
          <a:p>
            <a:r>
              <a:rPr lang="en-IN" sz="2400" dirty="0"/>
              <a:t>Dig deeper into sentence structure, Useful for Bots</a:t>
            </a:r>
          </a:p>
        </p:txBody>
      </p:sp>
      <p:sp>
        <p:nvSpPr>
          <p:cNvPr id="12" name="TextBox 11"/>
          <p:cNvSpPr txBox="1"/>
          <p:nvPr/>
        </p:nvSpPr>
        <p:spPr>
          <a:xfrm>
            <a:off x="556905" y="5409133"/>
            <a:ext cx="5090860" cy="461665"/>
          </a:xfrm>
          <a:prstGeom prst="rect">
            <a:avLst/>
          </a:prstGeom>
          <a:noFill/>
        </p:spPr>
        <p:txBody>
          <a:bodyPr wrap="square" rtlCol="0">
            <a:spAutoFit/>
          </a:bodyPr>
          <a:lstStyle/>
          <a:p>
            <a:r>
              <a:rPr lang="en-IN" sz="2400" dirty="0"/>
              <a:t>Useful for sentiment analysis</a:t>
            </a:r>
          </a:p>
        </p:txBody>
      </p:sp>
      <p:sp>
        <p:nvSpPr>
          <p:cNvPr id="13" name="TextBox 12"/>
          <p:cNvSpPr txBox="1"/>
          <p:nvPr/>
        </p:nvSpPr>
        <p:spPr>
          <a:xfrm>
            <a:off x="556905" y="5224468"/>
            <a:ext cx="5090860" cy="830997"/>
          </a:xfrm>
          <a:prstGeom prst="rect">
            <a:avLst/>
          </a:prstGeom>
          <a:noFill/>
        </p:spPr>
        <p:txBody>
          <a:bodyPr wrap="square" rtlCol="0">
            <a:spAutoFit/>
          </a:bodyPr>
          <a:lstStyle/>
          <a:p>
            <a:r>
              <a:rPr lang="en-IN" sz="2400" dirty="0"/>
              <a:t>Speech translation in 9 languages Text translation in 60 languages.</a:t>
            </a:r>
          </a:p>
        </p:txBody>
      </p:sp>
      <p:sp>
        <p:nvSpPr>
          <p:cNvPr id="15" name="TextBox 14"/>
          <p:cNvSpPr txBox="1"/>
          <p:nvPr/>
        </p:nvSpPr>
        <p:spPr>
          <a:xfrm>
            <a:off x="556905" y="5224466"/>
            <a:ext cx="5090860" cy="830997"/>
          </a:xfrm>
          <a:prstGeom prst="rect">
            <a:avLst/>
          </a:prstGeom>
          <a:noFill/>
        </p:spPr>
        <p:txBody>
          <a:bodyPr wrap="square" rtlCol="0">
            <a:spAutoFit/>
          </a:bodyPr>
          <a:lstStyle/>
          <a:p>
            <a:r>
              <a:rPr lang="en-IN" sz="2400" dirty="0"/>
              <a:t>Useful for Bots to understand user input</a:t>
            </a:r>
          </a:p>
        </p:txBody>
      </p:sp>
    </p:spTree>
    <p:extLst>
      <p:ext uri="{BB962C8B-B14F-4D97-AF65-F5344CB8AC3E}">
        <p14:creationId xmlns:p14="http://schemas.microsoft.com/office/powerpoint/2010/main" val="275302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par>
                                <p:cTn id="38" presetID="1" presetClass="exit" presetSubtype="0" fill="hold" grpId="1" nodeType="withEffect">
                                  <p:stCondLst>
                                    <p:cond delay="0"/>
                                  </p:stCondLst>
                                  <p:childTnLst>
                                    <p:set>
                                      <p:cBhvr>
                                        <p:cTn id="39" dur="1" fill="hold">
                                          <p:stCondLst>
                                            <p:cond delay="0"/>
                                          </p:stCondLst>
                                        </p:cTn>
                                        <p:tgtEl>
                                          <p:spTgt spid="12"/>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500"/>
                                        <p:tgtEl>
                                          <p:spTgt spid="3">
                                            <p:txEl>
                                              <p:pRg st="4" end="4"/>
                                            </p:txEl>
                                          </p:spTgt>
                                        </p:tgtEl>
                                      </p:cBhvr>
                                    </p:animEffect>
                                  </p:childTnLst>
                                </p:cTn>
                              </p:par>
                              <p:par>
                                <p:cTn id="47" presetID="1" presetClass="exit" presetSubtype="0" fill="hold" grpId="1" nodeType="with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Effect transition="in" filter="fade">
                                      <p:cBhvr>
                                        <p:cTn id="62" dur="500"/>
                                        <p:tgtEl>
                                          <p:spTgt spid="3">
                                            <p:txEl>
                                              <p:pRg st="5" end="5"/>
                                            </p:txEl>
                                          </p:spTgt>
                                        </p:tgtEl>
                                      </p:cBhvr>
                                    </p:animEffect>
                                  </p:childTnLst>
                                </p:cTn>
                              </p:par>
                              <p:par>
                                <p:cTn id="63" presetID="1" presetClass="exit" presetSubtype="0" fill="hold" nodeType="withEffect">
                                  <p:stCondLst>
                                    <p:cond delay="0"/>
                                  </p:stCondLst>
                                  <p:childTnLst>
                                    <p:set>
                                      <p:cBhvr>
                                        <p:cTn id="64" dur="1" fill="hold">
                                          <p:stCondLst>
                                            <p:cond delay="0"/>
                                          </p:stCondLst>
                                        </p:cTn>
                                        <p:tgtEl>
                                          <p:spTgt spid="1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9" grpId="1"/>
      <p:bldP spid="11" grpId="0"/>
      <p:bldP spid="11" grpId="1"/>
      <p:bldP spid="12" grpId="0"/>
      <p:bldP spid="12" grpId="1"/>
      <p:bldP spid="13" grpId="0"/>
      <p:bldP spid="13" grpId="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a:t>
            </a:r>
          </a:p>
        </p:txBody>
      </p:sp>
      <p:sp>
        <p:nvSpPr>
          <p:cNvPr id="3" name="Content Placeholder 2"/>
          <p:cNvSpPr>
            <a:spLocks noGrp="1"/>
          </p:cNvSpPr>
          <p:nvPr>
            <p:ph idx="1"/>
          </p:nvPr>
        </p:nvSpPr>
        <p:spPr/>
        <p:txBody>
          <a:bodyPr/>
          <a:lstStyle/>
          <a:p>
            <a:r>
              <a:rPr lang="en-US" dirty="0"/>
              <a:t>Academic</a:t>
            </a:r>
          </a:p>
          <a:p>
            <a:r>
              <a:rPr lang="en-US" dirty="0"/>
              <a:t>Entity Linking</a:t>
            </a:r>
          </a:p>
          <a:p>
            <a:r>
              <a:rPr lang="en-US" dirty="0"/>
              <a:t>Knowledge Exploration (similar to Academic)</a:t>
            </a:r>
          </a:p>
          <a:p>
            <a:r>
              <a:rPr lang="en-US" dirty="0"/>
              <a:t>QnA Maker</a:t>
            </a:r>
          </a:p>
          <a:p>
            <a:r>
              <a:rPr lang="en-US" dirty="0"/>
              <a:t>Recommendations</a:t>
            </a:r>
          </a:p>
        </p:txBody>
      </p:sp>
      <p:sp>
        <p:nvSpPr>
          <p:cNvPr id="4" name="TextBox 3"/>
          <p:cNvSpPr txBox="1"/>
          <p:nvPr/>
        </p:nvSpPr>
        <p:spPr>
          <a:xfrm>
            <a:off x="556905" y="5224466"/>
            <a:ext cx="6489354" cy="1200329"/>
          </a:xfrm>
          <a:prstGeom prst="rect">
            <a:avLst/>
          </a:prstGeom>
          <a:noFill/>
        </p:spPr>
        <p:txBody>
          <a:bodyPr wrap="square" rtlCol="0">
            <a:spAutoFit/>
          </a:bodyPr>
          <a:lstStyle/>
          <a:p>
            <a:r>
              <a:rPr lang="en-IN" sz="2400" dirty="0"/>
              <a:t>Auto-complete as you enter text; information retrieved from Microsoft Academic Graph</a:t>
            </a:r>
          </a:p>
          <a:p>
            <a:r>
              <a:rPr lang="en-IN" sz="2400" dirty="0">
                <a:hlinkClick r:id="rId3"/>
              </a:rPr>
              <a:t>http://aka.ms/academicgraph</a:t>
            </a:r>
            <a:endParaRPr lang="en-IN" sz="2400" dirty="0"/>
          </a:p>
        </p:txBody>
      </p:sp>
      <p:sp>
        <p:nvSpPr>
          <p:cNvPr id="5" name="TextBox 4"/>
          <p:cNvSpPr txBox="1"/>
          <p:nvPr/>
        </p:nvSpPr>
        <p:spPr>
          <a:xfrm>
            <a:off x="556905" y="5224466"/>
            <a:ext cx="6489354" cy="830997"/>
          </a:xfrm>
          <a:prstGeom prst="rect">
            <a:avLst/>
          </a:prstGeom>
          <a:noFill/>
        </p:spPr>
        <p:txBody>
          <a:bodyPr wrap="square" rtlCol="0">
            <a:spAutoFit/>
          </a:bodyPr>
          <a:lstStyle/>
          <a:p>
            <a:r>
              <a:rPr lang="en-IN" sz="2400" dirty="0"/>
              <a:t>Recognize and identify each separate entity based on the context from a paragraph</a:t>
            </a:r>
          </a:p>
        </p:txBody>
      </p:sp>
      <p:sp>
        <p:nvSpPr>
          <p:cNvPr id="7" name="TextBox 6"/>
          <p:cNvSpPr txBox="1"/>
          <p:nvPr/>
        </p:nvSpPr>
        <p:spPr>
          <a:xfrm>
            <a:off x="556905" y="5224465"/>
            <a:ext cx="6489354" cy="830997"/>
          </a:xfrm>
          <a:prstGeom prst="rect">
            <a:avLst/>
          </a:prstGeom>
          <a:noFill/>
        </p:spPr>
        <p:txBody>
          <a:bodyPr wrap="square" rtlCol="0">
            <a:spAutoFit/>
          </a:bodyPr>
          <a:lstStyle/>
          <a:p>
            <a:r>
              <a:rPr lang="en-IN" sz="2400" dirty="0"/>
              <a:t>Create FAQ content easily from content. Can be re-presented as bot interfaces!</a:t>
            </a:r>
          </a:p>
        </p:txBody>
      </p:sp>
      <p:sp>
        <p:nvSpPr>
          <p:cNvPr id="8" name="TextBox 7"/>
          <p:cNvSpPr txBox="1"/>
          <p:nvPr/>
        </p:nvSpPr>
        <p:spPr>
          <a:xfrm>
            <a:off x="556905" y="5224465"/>
            <a:ext cx="6489354" cy="830997"/>
          </a:xfrm>
          <a:prstGeom prst="rect">
            <a:avLst/>
          </a:prstGeom>
          <a:noFill/>
        </p:spPr>
        <p:txBody>
          <a:bodyPr wrap="square" rtlCol="0">
            <a:spAutoFit/>
          </a:bodyPr>
          <a:lstStyle/>
          <a:p>
            <a:r>
              <a:rPr lang="en-IN" sz="2400" dirty="0"/>
              <a:t>Predict what your customers want! </a:t>
            </a:r>
          </a:p>
          <a:p>
            <a:r>
              <a:rPr lang="en-IN" sz="2400" dirty="0"/>
              <a:t>E.g., Amazon (Frequently bought together)</a:t>
            </a:r>
          </a:p>
        </p:txBody>
      </p:sp>
    </p:spTree>
    <p:extLst>
      <p:ext uri="{BB962C8B-B14F-4D97-AF65-F5344CB8AC3E}">
        <p14:creationId xmlns:p14="http://schemas.microsoft.com/office/powerpoint/2010/main" val="141766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 presetClass="exit" presetSubtype="0" fill="hold" grpId="1"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par>
                                <p:cTn id="38" presetID="1" presetClass="exit" presetSubtype="0" fill="hold" grpId="1" nodeType="withEffect">
                                  <p:stCondLst>
                                    <p:cond delay="0"/>
                                  </p:stCondLst>
                                  <p:childTnLst>
                                    <p:set>
                                      <p:cBhvr>
                                        <p:cTn id="39" dur="1" fill="hold">
                                          <p:stCondLst>
                                            <p:cond delay="0"/>
                                          </p:stCondLst>
                                        </p:cTn>
                                        <p:tgtEl>
                                          <p:spTgt spid="7"/>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4" grpId="1"/>
      <p:bldP spid="5" grpId="0"/>
      <p:bldP spid="5" grpId="1"/>
      <p:bldP spid="7" grpId="0"/>
      <p:bldP spid="7" grpId="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a:t>
            </a:r>
          </a:p>
        </p:txBody>
      </p:sp>
      <p:sp>
        <p:nvSpPr>
          <p:cNvPr id="3" name="Content Placeholder 2"/>
          <p:cNvSpPr>
            <a:spLocks noGrp="1"/>
          </p:cNvSpPr>
          <p:nvPr>
            <p:ph idx="1"/>
          </p:nvPr>
        </p:nvSpPr>
        <p:spPr/>
        <p:txBody>
          <a:bodyPr/>
          <a:lstStyle/>
          <a:p>
            <a:r>
              <a:rPr lang="en-US" dirty="0"/>
              <a:t>Bing Autosuggest</a:t>
            </a:r>
          </a:p>
          <a:p>
            <a:r>
              <a:rPr lang="en-US" dirty="0"/>
              <a:t>Bing Image Search</a:t>
            </a:r>
          </a:p>
          <a:p>
            <a:r>
              <a:rPr lang="en-US" dirty="0"/>
              <a:t>Bing News Search</a:t>
            </a:r>
          </a:p>
          <a:p>
            <a:r>
              <a:rPr lang="en-US" dirty="0"/>
              <a:t>Bing Video Search</a:t>
            </a:r>
          </a:p>
          <a:p>
            <a:r>
              <a:rPr lang="en-US" dirty="0"/>
              <a:t>Bing Web Search</a:t>
            </a:r>
          </a:p>
        </p:txBody>
      </p:sp>
    </p:spTree>
    <p:extLst>
      <p:ext uri="{BB962C8B-B14F-4D97-AF65-F5344CB8AC3E}">
        <p14:creationId xmlns:p14="http://schemas.microsoft.com/office/powerpoint/2010/main" val="190235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REST/JSON-based Services</a:t>
            </a:r>
          </a:p>
        </p:txBody>
      </p:sp>
      <p:sp>
        <p:nvSpPr>
          <p:cNvPr id="5" name="Content Placeholder 4"/>
          <p:cNvSpPr>
            <a:spLocks noGrp="1"/>
          </p:cNvSpPr>
          <p:nvPr>
            <p:ph idx="1"/>
          </p:nvPr>
        </p:nvSpPr>
        <p:spPr/>
        <p:txBody>
          <a:bodyPr/>
          <a:lstStyle/>
          <a:p>
            <a:endParaRPr lang="en-US"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825625"/>
            <a:ext cx="10714534" cy="4429178"/>
          </a:xfrm>
          <a:prstGeom prst="rect">
            <a:avLst/>
          </a:prstGeom>
          <a:noFill/>
          <a:ln>
            <a:noFill/>
          </a:ln>
        </p:spPr>
      </p:pic>
    </p:spTree>
    <p:extLst>
      <p:ext uri="{BB962C8B-B14F-4D97-AF65-F5344CB8AC3E}">
        <p14:creationId xmlns:p14="http://schemas.microsoft.com/office/powerpoint/2010/main" val="1094147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FA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Demo</a:t>
            </a:r>
          </a:p>
        </p:txBody>
      </p:sp>
      <p:sp>
        <p:nvSpPr>
          <p:cNvPr id="3" name="Text Placeholder 2"/>
          <p:cNvSpPr>
            <a:spLocks noGrp="1"/>
          </p:cNvSpPr>
          <p:nvPr>
            <p:ph type="body" idx="1"/>
          </p:nvPr>
        </p:nvSpPr>
        <p:spPr/>
        <p:txBody>
          <a:bodyPr/>
          <a:lstStyle/>
          <a:p>
            <a:r>
              <a:rPr lang="en-US" dirty="0">
                <a:solidFill>
                  <a:schemeClr val="bg1"/>
                </a:solidFill>
              </a:rPr>
              <a:t>Calling Cognitive Services</a:t>
            </a:r>
          </a:p>
        </p:txBody>
      </p:sp>
    </p:spTree>
    <p:extLst>
      <p:ext uri="{BB962C8B-B14F-4D97-AF65-F5344CB8AC3E}">
        <p14:creationId xmlns:p14="http://schemas.microsoft.com/office/powerpoint/2010/main" val="2636656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Explored services that bring structured semantic data to human I/O with a degree of confidence</a:t>
            </a:r>
          </a:p>
          <a:p>
            <a:r>
              <a:rPr lang="en-US" dirty="0"/>
              <a:t>Saw examples of companies using these services</a:t>
            </a:r>
          </a:p>
          <a:p>
            <a:r>
              <a:rPr lang="en-US" dirty="0"/>
              <a:t>Learned the basics of getting connected</a:t>
            </a:r>
          </a:p>
          <a:p>
            <a:r>
              <a:rPr lang="en-US" dirty="0"/>
              <a:t>Saw an example of multiple services working together for a specific scenario</a:t>
            </a:r>
          </a:p>
        </p:txBody>
      </p:sp>
    </p:spTree>
    <p:extLst>
      <p:ext uri="{BB962C8B-B14F-4D97-AF65-F5344CB8AC3E}">
        <p14:creationId xmlns:p14="http://schemas.microsoft.com/office/powerpoint/2010/main" val="296202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a:bodyPr>
          <a:lstStyle/>
          <a:p>
            <a:r>
              <a:rPr lang="en-US" sz="2400" dirty="0"/>
              <a:t>Learn and try at - </a:t>
            </a:r>
            <a:r>
              <a:rPr lang="en-US" sz="2400" dirty="0">
                <a:hlinkClick r:id="rId3"/>
              </a:rPr>
              <a:t>https://www.microsoft.com/cognitive-services</a:t>
            </a:r>
            <a:r>
              <a:rPr lang="en-US" sz="2400" dirty="0"/>
              <a:t> </a:t>
            </a:r>
          </a:p>
          <a:p>
            <a:r>
              <a:rPr lang="en-US" sz="2400" dirty="0"/>
              <a:t>Docs &amp; getting started - </a:t>
            </a:r>
            <a:r>
              <a:rPr lang="en-US" sz="2400" dirty="0">
                <a:hlinkClick r:id="rId4"/>
              </a:rPr>
              <a:t>https://docs.microsoft.com/en-us/azure/cognitive-services/</a:t>
            </a:r>
            <a:r>
              <a:rPr lang="en-US" sz="2400" dirty="0"/>
              <a:t> </a:t>
            </a:r>
          </a:p>
          <a:p>
            <a:r>
              <a:rPr lang="en-US" sz="2400" dirty="0"/>
              <a:t>Cognitive Services example code - </a:t>
            </a:r>
            <a:r>
              <a:rPr lang="en-US" sz="2400" dirty="0">
                <a:hlinkClick r:id="rId5"/>
              </a:rPr>
              <a:t>https://github.com/Microsoft/Cognitive-Samples-IntelligentKiosk</a:t>
            </a:r>
            <a:r>
              <a:rPr lang="en-US" sz="2400" dirty="0"/>
              <a:t> </a:t>
            </a:r>
          </a:p>
          <a:p>
            <a:endParaRPr lang="en-US" sz="2400" dirty="0"/>
          </a:p>
          <a:p>
            <a:endParaRPr lang="en-US" sz="2400" dirty="0"/>
          </a:p>
        </p:txBody>
      </p:sp>
    </p:spTree>
    <p:extLst>
      <p:ext uri="{BB962C8B-B14F-4D97-AF65-F5344CB8AC3E}">
        <p14:creationId xmlns:p14="http://schemas.microsoft.com/office/powerpoint/2010/main" val="680402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D173E30-8D43-43BA-9C8B-0C6B0D93C555}" type="slidenum">
              <a:rPr lang="en-IN" smtClean="0"/>
              <a:pPr/>
              <a:t>18</a:t>
            </a:fld>
            <a:endParaRPr lang="en-IN" dirty="0"/>
          </a:p>
        </p:txBody>
      </p:sp>
      <p:sp>
        <p:nvSpPr>
          <p:cNvPr id="5" name="TextBox 4"/>
          <p:cNvSpPr txBox="1"/>
          <p:nvPr/>
        </p:nvSpPr>
        <p:spPr>
          <a:xfrm>
            <a:off x="2093260" y="2761131"/>
            <a:ext cx="7727576" cy="923330"/>
          </a:xfrm>
          <a:prstGeom prst="rect">
            <a:avLst/>
          </a:prstGeom>
          <a:noFill/>
        </p:spPr>
        <p:txBody>
          <a:bodyPr wrap="square" rtlCol="0">
            <a:spAutoFit/>
          </a:bodyPr>
          <a:lstStyle/>
          <a:p>
            <a:pPr algn="ctr"/>
            <a:r>
              <a:rPr lang="en-IN" sz="5400" dirty="0">
                <a:latin typeface="+mj-lt"/>
              </a:rPr>
              <a:t>Thank You</a:t>
            </a:r>
          </a:p>
        </p:txBody>
      </p:sp>
    </p:spTree>
    <p:extLst>
      <p:ext uri="{BB962C8B-B14F-4D97-AF65-F5344CB8AC3E}">
        <p14:creationId xmlns:p14="http://schemas.microsoft.com/office/powerpoint/2010/main" val="3230765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N" dirty="0"/>
              <a:t>What are Cognitive Services?</a:t>
            </a:r>
          </a:p>
          <a:p>
            <a:r>
              <a:rPr lang="en-IN" dirty="0"/>
              <a:t>Types of Cognitive Services</a:t>
            </a:r>
          </a:p>
          <a:p>
            <a:r>
              <a:rPr lang="en-IN" dirty="0"/>
              <a:t>Demos</a:t>
            </a:r>
          </a:p>
        </p:txBody>
      </p:sp>
      <p:sp>
        <p:nvSpPr>
          <p:cNvPr id="3" name="Slide Number Placeholder 2"/>
          <p:cNvSpPr>
            <a:spLocks noGrp="1"/>
          </p:cNvSpPr>
          <p:nvPr>
            <p:ph type="sldNum" sz="quarter" idx="4"/>
          </p:nvPr>
        </p:nvSpPr>
        <p:spPr/>
        <p:txBody>
          <a:bodyPr/>
          <a:lstStyle/>
          <a:p>
            <a:fld id="{BD173E30-8D43-43BA-9C8B-0C6B0D93C555}" type="slidenum">
              <a:rPr lang="en-IN" smtClean="0"/>
              <a:pPr/>
              <a:t>2</a:t>
            </a:fld>
            <a:endParaRPr lang="en-IN" dirty="0"/>
          </a:p>
        </p:txBody>
      </p:sp>
      <p:sp>
        <p:nvSpPr>
          <p:cNvPr id="4" name="Title 3"/>
          <p:cNvSpPr>
            <a:spLocks noGrp="1"/>
          </p:cNvSpPr>
          <p:nvPr>
            <p:ph type="title"/>
          </p:nvPr>
        </p:nvSpPr>
        <p:spPr/>
        <p:txBody>
          <a:bodyPr/>
          <a:lstStyle/>
          <a:p>
            <a:r>
              <a:rPr lang="en-IN" dirty="0"/>
              <a:t>Agenda</a:t>
            </a:r>
          </a:p>
        </p:txBody>
      </p:sp>
    </p:spTree>
    <p:extLst>
      <p:ext uri="{BB962C8B-B14F-4D97-AF65-F5344CB8AC3E}">
        <p14:creationId xmlns:p14="http://schemas.microsoft.com/office/powerpoint/2010/main" val="316879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N" i="1" dirty="0"/>
              <a:t>The mental action or process of acquiring knowledge and understanding through thought, experience, and the senses</a:t>
            </a:r>
            <a:br>
              <a:rPr lang="en-IN" i="1" dirty="0"/>
            </a:br>
            <a:br>
              <a:rPr lang="en-IN" i="1" dirty="0"/>
            </a:br>
            <a:r>
              <a:rPr lang="en-IN" i="1" dirty="0"/>
              <a:t>Wikipedia</a:t>
            </a:r>
          </a:p>
        </p:txBody>
      </p:sp>
      <p:sp>
        <p:nvSpPr>
          <p:cNvPr id="3" name="Slide Number Placeholder 2"/>
          <p:cNvSpPr>
            <a:spLocks noGrp="1"/>
          </p:cNvSpPr>
          <p:nvPr>
            <p:ph type="sldNum" sz="quarter" idx="4"/>
          </p:nvPr>
        </p:nvSpPr>
        <p:spPr/>
        <p:txBody>
          <a:bodyPr/>
          <a:lstStyle/>
          <a:p>
            <a:fld id="{BD173E30-8D43-43BA-9C8B-0C6B0D93C555}" type="slidenum">
              <a:rPr lang="en-IN" smtClean="0"/>
              <a:pPr/>
              <a:t>3</a:t>
            </a:fld>
            <a:endParaRPr lang="en-IN" dirty="0"/>
          </a:p>
        </p:txBody>
      </p:sp>
      <p:sp>
        <p:nvSpPr>
          <p:cNvPr id="4" name="Title 3"/>
          <p:cNvSpPr>
            <a:spLocks noGrp="1"/>
          </p:cNvSpPr>
          <p:nvPr>
            <p:ph type="title"/>
          </p:nvPr>
        </p:nvSpPr>
        <p:spPr>
          <a:xfrm>
            <a:off x="838200" y="337416"/>
            <a:ext cx="10515600" cy="904117"/>
          </a:xfrm>
        </p:spPr>
        <p:txBody>
          <a:bodyPr/>
          <a:lstStyle/>
          <a:p>
            <a:r>
              <a:rPr lang="en-IN" dirty="0"/>
              <a:t>Cognition</a:t>
            </a:r>
          </a:p>
        </p:txBody>
      </p:sp>
    </p:spTree>
    <p:extLst>
      <p:ext uri="{BB962C8B-B14F-4D97-AF65-F5344CB8AC3E}">
        <p14:creationId xmlns:p14="http://schemas.microsoft.com/office/powerpoint/2010/main" val="17402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487606"/>
            <a:ext cx="11066929" cy="4689357"/>
          </a:xfrm>
        </p:spPr>
        <p:txBody>
          <a:bodyPr/>
          <a:lstStyle/>
          <a:p>
            <a:r>
              <a:rPr lang="en-IN" dirty="0"/>
              <a:t>Cognitive services are a set of APIs</a:t>
            </a:r>
          </a:p>
          <a:p>
            <a:r>
              <a:rPr lang="en-IN" dirty="0"/>
              <a:t>Designed to democratize artificial intelligence by enabling systems to see, hear, speak, understand and interpret our needs using natural methods of communication</a:t>
            </a:r>
          </a:p>
          <a:p>
            <a:r>
              <a:rPr lang="en-US" dirty="0"/>
              <a:t>Structured </a:t>
            </a:r>
            <a:r>
              <a:rPr lang="en-US" u="sng" dirty="0"/>
              <a:t>semantic data</a:t>
            </a:r>
            <a:r>
              <a:rPr lang="en-US" dirty="0"/>
              <a:t> to human knowledge with a degree of confidence</a:t>
            </a:r>
            <a:endParaRPr lang="en-IN" dirty="0"/>
          </a:p>
        </p:txBody>
      </p:sp>
      <p:sp>
        <p:nvSpPr>
          <p:cNvPr id="3" name="Slide Number Placeholder 2"/>
          <p:cNvSpPr>
            <a:spLocks noGrp="1"/>
          </p:cNvSpPr>
          <p:nvPr>
            <p:ph type="sldNum" sz="quarter" idx="4"/>
          </p:nvPr>
        </p:nvSpPr>
        <p:spPr/>
        <p:txBody>
          <a:bodyPr/>
          <a:lstStyle/>
          <a:p>
            <a:fld id="{BD173E30-8D43-43BA-9C8B-0C6B0D93C555}" type="slidenum">
              <a:rPr lang="en-IN" smtClean="0"/>
              <a:pPr/>
              <a:t>4</a:t>
            </a:fld>
            <a:endParaRPr lang="en-IN" dirty="0"/>
          </a:p>
        </p:txBody>
      </p:sp>
      <p:sp>
        <p:nvSpPr>
          <p:cNvPr id="4" name="Title 3"/>
          <p:cNvSpPr>
            <a:spLocks noGrp="1"/>
          </p:cNvSpPr>
          <p:nvPr>
            <p:ph type="title"/>
          </p:nvPr>
        </p:nvSpPr>
        <p:spPr/>
        <p:txBody>
          <a:bodyPr/>
          <a:lstStyle/>
          <a:p>
            <a:r>
              <a:rPr lang="en-IN" dirty="0"/>
              <a:t>What are Cognitive Services?</a:t>
            </a:r>
          </a:p>
        </p:txBody>
      </p:sp>
      <p:sp>
        <p:nvSpPr>
          <p:cNvPr id="7" name="Freeform: Shape 6"/>
          <p:cNvSpPr/>
          <p:nvPr/>
        </p:nvSpPr>
        <p:spPr>
          <a:xfrm>
            <a:off x="602445" y="4812578"/>
            <a:ext cx="2388501" cy="955400"/>
          </a:xfrm>
          <a:custGeom>
            <a:avLst/>
            <a:gdLst>
              <a:gd name="connsiteX0" fmla="*/ 0 w 2388501"/>
              <a:gd name="connsiteY0" fmla="*/ 0 h 955400"/>
              <a:gd name="connsiteX1" fmla="*/ 1910801 w 2388501"/>
              <a:gd name="connsiteY1" fmla="*/ 0 h 955400"/>
              <a:gd name="connsiteX2" fmla="*/ 2388501 w 2388501"/>
              <a:gd name="connsiteY2" fmla="*/ 477700 h 955400"/>
              <a:gd name="connsiteX3" fmla="*/ 1910801 w 2388501"/>
              <a:gd name="connsiteY3" fmla="*/ 955400 h 955400"/>
              <a:gd name="connsiteX4" fmla="*/ 0 w 2388501"/>
              <a:gd name="connsiteY4" fmla="*/ 955400 h 955400"/>
              <a:gd name="connsiteX5" fmla="*/ 477700 w 2388501"/>
              <a:gd name="connsiteY5" fmla="*/ 477700 h 955400"/>
              <a:gd name="connsiteX6" fmla="*/ 0 w 2388501"/>
              <a:gd name="connsiteY6" fmla="*/ 0 h 95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501" h="955400">
                <a:moveTo>
                  <a:pt x="0" y="0"/>
                </a:moveTo>
                <a:lnTo>
                  <a:pt x="1910801" y="0"/>
                </a:lnTo>
                <a:lnTo>
                  <a:pt x="2388501" y="477700"/>
                </a:lnTo>
                <a:lnTo>
                  <a:pt x="1910801" y="955400"/>
                </a:lnTo>
                <a:lnTo>
                  <a:pt x="0" y="955400"/>
                </a:lnTo>
                <a:lnTo>
                  <a:pt x="477700" y="477700"/>
                </a:lnTo>
                <a:lnTo>
                  <a:pt x="0" y="0"/>
                </a:lnTo>
                <a:close/>
              </a:path>
            </a:pathLst>
          </a:custGeom>
          <a:solidFill>
            <a:srgbClr val="5095D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1708" tIns="21336" rIns="4990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“A picture of Rajinikanth Happy”</a:t>
            </a:r>
          </a:p>
        </p:txBody>
      </p:sp>
      <p:sp>
        <p:nvSpPr>
          <p:cNvPr id="8" name="Freeform: Shape 7"/>
          <p:cNvSpPr/>
          <p:nvPr/>
        </p:nvSpPr>
        <p:spPr>
          <a:xfrm>
            <a:off x="2752097" y="4812578"/>
            <a:ext cx="2388501" cy="955400"/>
          </a:xfrm>
          <a:custGeom>
            <a:avLst/>
            <a:gdLst>
              <a:gd name="connsiteX0" fmla="*/ 0 w 2388501"/>
              <a:gd name="connsiteY0" fmla="*/ 0 h 955400"/>
              <a:gd name="connsiteX1" fmla="*/ 1910801 w 2388501"/>
              <a:gd name="connsiteY1" fmla="*/ 0 h 955400"/>
              <a:gd name="connsiteX2" fmla="*/ 2388501 w 2388501"/>
              <a:gd name="connsiteY2" fmla="*/ 477700 h 955400"/>
              <a:gd name="connsiteX3" fmla="*/ 1910801 w 2388501"/>
              <a:gd name="connsiteY3" fmla="*/ 955400 h 955400"/>
              <a:gd name="connsiteX4" fmla="*/ 0 w 2388501"/>
              <a:gd name="connsiteY4" fmla="*/ 955400 h 955400"/>
              <a:gd name="connsiteX5" fmla="*/ 477700 w 2388501"/>
              <a:gd name="connsiteY5" fmla="*/ 477700 h 955400"/>
              <a:gd name="connsiteX6" fmla="*/ 0 w 2388501"/>
              <a:gd name="connsiteY6" fmla="*/ 0 h 95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501" h="955400">
                <a:moveTo>
                  <a:pt x="0" y="0"/>
                </a:moveTo>
                <a:lnTo>
                  <a:pt x="1910801" y="0"/>
                </a:lnTo>
                <a:lnTo>
                  <a:pt x="2388501" y="477700"/>
                </a:lnTo>
                <a:lnTo>
                  <a:pt x="1910801" y="955400"/>
                </a:lnTo>
                <a:lnTo>
                  <a:pt x="0" y="955400"/>
                </a:lnTo>
                <a:lnTo>
                  <a:pt x="477700" y="477700"/>
                </a:lnTo>
                <a:lnTo>
                  <a:pt x="0" y="0"/>
                </a:lnTo>
                <a:close/>
              </a:path>
            </a:pathLst>
          </a:custGeom>
          <a:solidFill>
            <a:srgbClr val="5095D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1708" tIns="21336" rIns="4990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This is about a person</a:t>
            </a:r>
          </a:p>
        </p:txBody>
      </p:sp>
      <p:sp>
        <p:nvSpPr>
          <p:cNvPr id="9" name="Freeform: Shape 8"/>
          <p:cNvSpPr/>
          <p:nvPr/>
        </p:nvSpPr>
        <p:spPr>
          <a:xfrm>
            <a:off x="4901748" y="4812578"/>
            <a:ext cx="2388501" cy="955400"/>
          </a:xfrm>
          <a:custGeom>
            <a:avLst/>
            <a:gdLst>
              <a:gd name="connsiteX0" fmla="*/ 0 w 2388501"/>
              <a:gd name="connsiteY0" fmla="*/ 0 h 955400"/>
              <a:gd name="connsiteX1" fmla="*/ 1910801 w 2388501"/>
              <a:gd name="connsiteY1" fmla="*/ 0 h 955400"/>
              <a:gd name="connsiteX2" fmla="*/ 2388501 w 2388501"/>
              <a:gd name="connsiteY2" fmla="*/ 477700 h 955400"/>
              <a:gd name="connsiteX3" fmla="*/ 1910801 w 2388501"/>
              <a:gd name="connsiteY3" fmla="*/ 955400 h 955400"/>
              <a:gd name="connsiteX4" fmla="*/ 0 w 2388501"/>
              <a:gd name="connsiteY4" fmla="*/ 955400 h 955400"/>
              <a:gd name="connsiteX5" fmla="*/ 477700 w 2388501"/>
              <a:gd name="connsiteY5" fmla="*/ 477700 h 955400"/>
              <a:gd name="connsiteX6" fmla="*/ 0 w 2388501"/>
              <a:gd name="connsiteY6" fmla="*/ 0 h 95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501" h="955400">
                <a:moveTo>
                  <a:pt x="0" y="0"/>
                </a:moveTo>
                <a:lnTo>
                  <a:pt x="1910801" y="0"/>
                </a:lnTo>
                <a:lnTo>
                  <a:pt x="2388501" y="477700"/>
                </a:lnTo>
                <a:lnTo>
                  <a:pt x="1910801" y="955400"/>
                </a:lnTo>
                <a:lnTo>
                  <a:pt x="0" y="955400"/>
                </a:lnTo>
                <a:lnTo>
                  <a:pt x="477700" y="477700"/>
                </a:lnTo>
                <a:lnTo>
                  <a:pt x="0" y="0"/>
                </a:lnTo>
                <a:close/>
              </a:path>
            </a:pathLst>
          </a:custGeom>
          <a:solidFill>
            <a:srgbClr val="5095D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1708" tIns="21336" rIns="4990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Image of person</a:t>
            </a:r>
          </a:p>
        </p:txBody>
      </p:sp>
      <p:sp>
        <p:nvSpPr>
          <p:cNvPr id="10" name="Freeform: Shape 9"/>
          <p:cNvSpPr/>
          <p:nvPr/>
        </p:nvSpPr>
        <p:spPr>
          <a:xfrm>
            <a:off x="7051400" y="4812578"/>
            <a:ext cx="2388501" cy="955400"/>
          </a:xfrm>
          <a:custGeom>
            <a:avLst/>
            <a:gdLst>
              <a:gd name="connsiteX0" fmla="*/ 0 w 2388501"/>
              <a:gd name="connsiteY0" fmla="*/ 0 h 955400"/>
              <a:gd name="connsiteX1" fmla="*/ 1910801 w 2388501"/>
              <a:gd name="connsiteY1" fmla="*/ 0 h 955400"/>
              <a:gd name="connsiteX2" fmla="*/ 2388501 w 2388501"/>
              <a:gd name="connsiteY2" fmla="*/ 477700 h 955400"/>
              <a:gd name="connsiteX3" fmla="*/ 1910801 w 2388501"/>
              <a:gd name="connsiteY3" fmla="*/ 955400 h 955400"/>
              <a:gd name="connsiteX4" fmla="*/ 0 w 2388501"/>
              <a:gd name="connsiteY4" fmla="*/ 955400 h 955400"/>
              <a:gd name="connsiteX5" fmla="*/ 477700 w 2388501"/>
              <a:gd name="connsiteY5" fmla="*/ 477700 h 955400"/>
              <a:gd name="connsiteX6" fmla="*/ 0 w 2388501"/>
              <a:gd name="connsiteY6" fmla="*/ 0 h 95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501" h="955400">
                <a:moveTo>
                  <a:pt x="0" y="0"/>
                </a:moveTo>
                <a:lnTo>
                  <a:pt x="1910801" y="0"/>
                </a:lnTo>
                <a:lnTo>
                  <a:pt x="2388501" y="477700"/>
                </a:lnTo>
                <a:lnTo>
                  <a:pt x="1910801" y="955400"/>
                </a:lnTo>
                <a:lnTo>
                  <a:pt x="0" y="955400"/>
                </a:lnTo>
                <a:lnTo>
                  <a:pt x="477700" y="477700"/>
                </a:lnTo>
                <a:lnTo>
                  <a:pt x="0" y="0"/>
                </a:lnTo>
                <a:close/>
              </a:path>
            </a:pathLst>
          </a:custGeom>
          <a:solidFill>
            <a:srgbClr val="7F7F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1708" tIns="21336" rIns="4990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Emotional readings</a:t>
            </a:r>
          </a:p>
        </p:txBody>
      </p:sp>
      <p:sp>
        <p:nvSpPr>
          <p:cNvPr id="11" name="Freeform: Shape 10"/>
          <p:cNvSpPr/>
          <p:nvPr/>
        </p:nvSpPr>
        <p:spPr>
          <a:xfrm>
            <a:off x="9201051" y="4812578"/>
            <a:ext cx="2388501" cy="955400"/>
          </a:xfrm>
          <a:custGeom>
            <a:avLst/>
            <a:gdLst>
              <a:gd name="connsiteX0" fmla="*/ 0 w 2388501"/>
              <a:gd name="connsiteY0" fmla="*/ 0 h 955400"/>
              <a:gd name="connsiteX1" fmla="*/ 1910801 w 2388501"/>
              <a:gd name="connsiteY1" fmla="*/ 0 h 955400"/>
              <a:gd name="connsiteX2" fmla="*/ 2388501 w 2388501"/>
              <a:gd name="connsiteY2" fmla="*/ 477700 h 955400"/>
              <a:gd name="connsiteX3" fmla="*/ 1910801 w 2388501"/>
              <a:gd name="connsiteY3" fmla="*/ 955400 h 955400"/>
              <a:gd name="connsiteX4" fmla="*/ 0 w 2388501"/>
              <a:gd name="connsiteY4" fmla="*/ 955400 h 955400"/>
              <a:gd name="connsiteX5" fmla="*/ 477700 w 2388501"/>
              <a:gd name="connsiteY5" fmla="*/ 477700 h 955400"/>
              <a:gd name="connsiteX6" fmla="*/ 0 w 2388501"/>
              <a:gd name="connsiteY6" fmla="*/ 0 h 95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501" h="955400">
                <a:moveTo>
                  <a:pt x="0" y="0"/>
                </a:moveTo>
                <a:lnTo>
                  <a:pt x="1910801" y="0"/>
                </a:lnTo>
                <a:lnTo>
                  <a:pt x="2388501" y="477700"/>
                </a:lnTo>
                <a:lnTo>
                  <a:pt x="1910801" y="955400"/>
                </a:lnTo>
                <a:lnTo>
                  <a:pt x="0" y="955400"/>
                </a:lnTo>
                <a:lnTo>
                  <a:pt x="477700" y="477700"/>
                </a:lnTo>
                <a:lnTo>
                  <a:pt x="0" y="0"/>
                </a:lnTo>
                <a:close/>
              </a:path>
            </a:pathLst>
          </a:custGeom>
          <a:solidFill>
            <a:srgbClr val="7F7F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1708" tIns="21336" rIns="4990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“x% sure that this person is [highest emotion]”</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701" y="4053384"/>
            <a:ext cx="4465019" cy="2485527"/>
          </a:xfrm>
          <a:prstGeom prst="rect">
            <a:avLst/>
          </a:prstGeom>
        </p:spPr>
      </p:pic>
    </p:spTree>
    <p:extLst>
      <p:ext uri="{BB962C8B-B14F-4D97-AF65-F5344CB8AC3E}">
        <p14:creationId xmlns:p14="http://schemas.microsoft.com/office/powerpoint/2010/main" val="31977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D173E30-8D43-43BA-9C8B-0C6B0D93C555}" type="slidenum">
              <a:rPr lang="en-IN" smtClean="0"/>
              <a:pPr/>
              <a:t>5</a:t>
            </a:fld>
            <a:endParaRPr lang="en-IN" dirty="0"/>
          </a:p>
        </p:txBody>
      </p:sp>
      <p:sp>
        <p:nvSpPr>
          <p:cNvPr id="4" name="Title 3"/>
          <p:cNvSpPr>
            <a:spLocks noGrp="1"/>
          </p:cNvSpPr>
          <p:nvPr>
            <p:ph type="title"/>
          </p:nvPr>
        </p:nvSpPr>
        <p:spPr/>
        <p:txBody>
          <a:bodyPr/>
          <a:lstStyle/>
          <a:p>
            <a:r>
              <a:rPr lang="en-IN" dirty="0"/>
              <a:t>Case Study</a:t>
            </a:r>
          </a:p>
        </p:txBody>
      </p:sp>
      <p:sp>
        <p:nvSpPr>
          <p:cNvPr id="6" name="Content Placeholder 5"/>
          <p:cNvSpPr>
            <a:spLocks noGrp="1"/>
          </p:cNvSpPr>
          <p:nvPr>
            <p:ph idx="1"/>
          </p:nvPr>
        </p:nvSpPr>
        <p:spPr/>
        <p:txBody>
          <a:bodyPr/>
          <a:lstStyle/>
          <a:p>
            <a:endParaRPr lang="en-IN" dirty="0"/>
          </a:p>
        </p:txBody>
      </p:sp>
    </p:spTree>
    <p:extLst>
      <p:ext uri="{BB962C8B-B14F-4D97-AF65-F5344CB8AC3E}">
        <p14:creationId xmlns:p14="http://schemas.microsoft.com/office/powerpoint/2010/main" val="5935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D173E30-8D43-43BA-9C8B-0C6B0D93C555}" type="slidenum">
              <a:rPr lang="en-IN" smtClean="0"/>
              <a:pPr/>
              <a:t>6</a:t>
            </a:fld>
            <a:endParaRPr lang="en-IN" dirty="0"/>
          </a:p>
        </p:txBody>
      </p:sp>
      <p:pic>
        <p:nvPicPr>
          <p:cNvPr id="5" name="How Uber is using driver selfies to enhance security, powered by Microsoft Cognitive Servic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205158" cy="6858001"/>
          </a:xfrm>
          <a:prstGeom prst="rect">
            <a:avLst/>
          </a:prstGeom>
        </p:spPr>
      </p:pic>
    </p:spTree>
    <p:extLst>
      <p:ext uri="{BB962C8B-B14F-4D97-AF65-F5344CB8AC3E}">
        <p14:creationId xmlns:p14="http://schemas.microsoft.com/office/powerpoint/2010/main" val="159487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6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312" r="2" b="19333"/>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2711" r="-2" b="33497"/>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8" name="Content Placeholder 2"/>
          <p:cNvSpPr txBox="1">
            <a:spLocks/>
          </p:cNvSpPr>
          <p:nvPr/>
        </p:nvSpPr>
        <p:spPr>
          <a:xfrm>
            <a:off x="838200" y="2015406"/>
            <a:ext cx="5097779" cy="4065986"/>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CA" sz="2000" dirty="0">
                <a:solidFill>
                  <a:schemeClr val="bg1"/>
                </a:solidFill>
              </a:rPr>
              <a:t>Compares photos with varying pose, focus, and lighting conditions, which is critical for uncontrolled conditions like drivers taking selfies at night in their cars</a:t>
            </a:r>
          </a:p>
          <a:p>
            <a:pPr>
              <a:lnSpc>
                <a:spcPct val="80000"/>
              </a:lnSpc>
            </a:pPr>
            <a:r>
              <a:rPr lang="en-CA" sz="2000" dirty="0">
                <a:solidFill>
                  <a:schemeClr val="bg1"/>
                </a:solidFill>
              </a:rPr>
              <a:t>Match within milliseconds</a:t>
            </a:r>
          </a:p>
          <a:p>
            <a:pPr>
              <a:lnSpc>
                <a:spcPct val="80000"/>
              </a:lnSpc>
            </a:pPr>
            <a:r>
              <a:rPr lang="en-CA" sz="2000" dirty="0">
                <a:solidFill>
                  <a:schemeClr val="bg1"/>
                </a:solidFill>
              </a:rPr>
              <a:t>Integrated with Java front-end and Go backend (with Python) in 3 weeks.</a:t>
            </a:r>
          </a:p>
        </p:txBody>
      </p:sp>
      <p:sp>
        <p:nvSpPr>
          <p:cNvPr id="3" name="Title 2"/>
          <p:cNvSpPr>
            <a:spLocks noGrp="1"/>
          </p:cNvSpPr>
          <p:nvPr>
            <p:ph type="title"/>
          </p:nvPr>
        </p:nvSpPr>
        <p:spPr/>
        <p:txBody>
          <a:bodyPr/>
          <a:lstStyle/>
          <a:p>
            <a:r>
              <a:rPr lang="en-IN" dirty="0"/>
              <a:t>Case Study – Details ….</a:t>
            </a:r>
          </a:p>
        </p:txBody>
      </p:sp>
      <p:sp>
        <p:nvSpPr>
          <p:cNvPr id="2" name="Slide Number Placeholder 1"/>
          <p:cNvSpPr>
            <a:spLocks noGrp="1"/>
          </p:cNvSpPr>
          <p:nvPr>
            <p:ph type="sldNum" sz="quarter" idx="12"/>
          </p:nvPr>
        </p:nvSpPr>
        <p:spPr/>
        <p:txBody>
          <a:bodyPr/>
          <a:lstStyle/>
          <a:p>
            <a:fld id="{BD173E30-8D43-43BA-9C8B-0C6B0D93C555}" type="slidenum">
              <a:rPr lang="en-IN" smtClean="0"/>
              <a:t>7</a:t>
            </a:fld>
            <a:endParaRPr lang="en-IN" dirty="0"/>
          </a:p>
        </p:txBody>
      </p:sp>
    </p:spTree>
    <p:extLst>
      <p:ext uri="{BB962C8B-B14F-4D97-AF65-F5344CB8AC3E}">
        <p14:creationId xmlns:p14="http://schemas.microsoft.com/office/powerpoint/2010/main" val="178779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D173E30-8D43-43BA-9C8B-0C6B0D93C555}" type="slidenum">
              <a:rPr lang="en-IN" smtClean="0"/>
              <a:pPr/>
              <a:t>8</a:t>
            </a:fld>
            <a:endParaRPr lang="en-IN" dirty="0"/>
          </a:p>
        </p:txBody>
      </p:sp>
      <p:sp>
        <p:nvSpPr>
          <p:cNvPr id="4" name="Title 3"/>
          <p:cNvSpPr>
            <a:spLocks noGrp="1"/>
          </p:cNvSpPr>
          <p:nvPr>
            <p:ph type="title"/>
          </p:nvPr>
        </p:nvSpPr>
        <p:spPr/>
        <p:txBody>
          <a:bodyPr/>
          <a:lstStyle/>
          <a:p>
            <a:r>
              <a:rPr lang="en-IN" dirty="0"/>
              <a:t>Types of Cognitive Services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3921845"/>
              </p:ext>
            </p:extLst>
          </p:nvPr>
        </p:nvGraphicFramePr>
        <p:xfrm>
          <a:off x="838200" y="1487488"/>
          <a:ext cx="10185215" cy="4051628"/>
        </p:xfrm>
        <a:graphic>
          <a:graphicData uri="http://schemas.openxmlformats.org/drawingml/2006/table">
            <a:tbl>
              <a:tblPr firstRow="1" firstCol="1" bandRow="1">
                <a:tableStyleId>{3C2FFA5D-87B4-456A-9821-1D502468CF0F}</a:tableStyleId>
              </a:tblPr>
              <a:tblGrid>
                <a:gridCol w="2037043">
                  <a:extLst>
                    <a:ext uri="{9D8B030D-6E8A-4147-A177-3AD203B41FA5}">
                      <a16:colId xmlns:a16="http://schemas.microsoft.com/office/drawing/2014/main" val="3047930954"/>
                    </a:ext>
                  </a:extLst>
                </a:gridCol>
                <a:gridCol w="2037043">
                  <a:extLst>
                    <a:ext uri="{9D8B030D-6E8A-4147-A177-3AD203B41FA5}">
                      <a16:colId xmlns:a16="http://schemas.microsoft.com/office/drawing/2014/main" val="3132158794"/>
                    </a:ext>
                  </a:extLst>
                </a:gridCol>
                <a:gridCol w="2037043">
                  <a:extLst>
                    <a:ext uri="{9D8B030D-6E8A-4147-A177-3AD203B41FA5}">
                      <a16:colId xmlns:a16="http://schemas.microsoft.com/office/drawing/2014/main" val="648756516"/>
                    </a:ext>
                  </a:extLst>
                </a:gridCol>
                <a:gridCol w="2037043">
                  <a:extLst>
                    <a:ext uri="{9D8B030D-6E8A-4147-A177-3AD203B41FA5}">
                      <a16:colId xmlns:a16="http://schemas.microsoft.com/office/drawing/2014/main" val="3023113295"/>
                    </a:ext>
                  </a:extLst>
                </a:gridCol>
                <a:gridCol w="2037043">
                  <a:extLst>
                    <a:ext uri="{9D8B030D-6E8A-4147-A177-3AD203B41FA5}">
                      <a16:colId xmlns:a16="http://schemas.microsoft.com/office/drawing/2014/main" val="2512331499"/>
                    </a:ext>
                  </a:extLst>
                </a:gridCol>
              </a:tblGrid>
              <a:tr h="4051628">
                <a:tc>
                  <a:txBody>
                    <a:bodyPr/>
                    <a:lstStyle/>
                    <a:p>
                      <a:pPr marL="0" marR="0" algn="ctr">
                        <a:lnSpc>
                          <a:spcPct val="107000"/>
                        </a:lnSpc>
                        <a:spcBef>
                          <a:spcPts val="0"/>
                        </a:spcBef>
                        <a:spcAft>
                          <a:spcPts val="0"/>
                        </a:spcAft>
                      </a:pPr>
                      <a:r>
                        <a:rPr lang="en-US" sz="2800" b="0" dirty="0">
                          <a:solidFill>
                            <a:schemeClr val="tx1"/>
                          </a:solidFill>
                          <a:effectLst/>
                        </a:rPr>
                        <a:t>Vision</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b="0" dirty="0">
                          <a:solidFill>
                            <a:schemeClr val="tx1"/>
                          </a:solidFill>
                          <a:effectLst/>
                        </a:rPr>
                        <a:t>Speech</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b="0" dirty="0">
                          <a:solidFill>
                            <a:schemeClr val="tx1"/>
                          </a:solidFill>
                          <a:effectLst/>
                        </a:rPr>
                        <a:t>Language</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b="0" dirty="0">
                          <a:solidFill>
                            <a:schemeClr val="tx1"/>
                          </a:solidFill>
                          <a:effectLst/>
                        </a:rPr>
                        <a:t>Knowledge</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b="0" dirty="0">
                          <a:solidFill>
                            <a:schemeClr val="tx1"/>
                          </a:solidFill>
                          <a:effectLst/>
                        </a:rPr>
                        <a:t>Search</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68710225"/>
                  </a:ext>
                </a:extLst>
              </a:tr>
            </a:tbl>
          </a:graphicData>
        </a:graphic>
      </p:graphicFrame>
    </p:spTree>
    <p:extLst>
      <p:ext uri="{BB962C8B-B14F-4D97-AF65-F5344CB8AC3E}">
        <p14:creationId xmlns:p14="http://schemas.microsoft.com/office/powerpoint/2010/main" val="1776321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Computer Vision</a:t>
            </a:r>
          </a:p>
          <a:p>
            <a:r>
              <a:rPr lang="en-US" dirty="0"/>
              <a:t>Content Moderator</a:t>
            </a:r>
          </a:p>
          <a:p>
            <a:r>
              <a:rPr lang="en-US" dirty="0"/>
              <a:t>Emotion</a:t>
            </a:r>
          </a:p>
          <a:p>
            <a:r>
              <a:rPr lang="en-US" dirty="0"/>
              <a:t>Face</a:t>
            </a:r>
          </a:p>
          <a:p>
            <a:r>
              <a:rPr lang="en-US" dirty="0"/>
              <a:t>Video</a:t>
            </a:r>
          </a:p>
        </p:txBody>
      </p:sp>
      <p:sp>
        <p:nvSpPr>
          <p:cNvPr id="3" name="Slide Number Placeholder 2"/>
          <p:cNvSpPr>
            <a:spLocks noGrp="1"/>
          </p:cNvSpPr>
          <p:nvPr>
            <p:ph type="sldNum" sz="quarter" idx="4"/>
          </p:nvPr>
        </p:nvSpPr>
        <p:spPr/>
        <p:txBody>
          <a:bodyPr/>
          <a:lstStyle/>
          <a:p>
            <a:fld id="{BD173E30-8D43-43BA-9C8B-0C6B0D93C555}" type="slidenum">
              <a:rPr lang="en-IN" smtClean="0"/>
              <a:pPr/>
              <a:t>9</a:t>
            </a:fld>
            <a:endParaRPr lang="en-IN" dirty="0"/>
          </a:p>
        </p:txBody>
      </p:sp>
      <p:sp>
        <p:nvSpPr>
          <p:cNvPr id="4" name="Title 3"/>
          <p:cNvSpPr>
            <a:spLocks noGrp="1"/>
          </p:cNvSpPr>
          <p:nvPr>
            <p:ph type="title"/>
          </p:nvPr>
        </p:nvSpPr>
        <p:spPr/>
        <p:txBody>
          <a:bodyPr/>
          <a:lstStyle/>
          <a:p>
            <a:r>
              <a:rPr lang="en-IN" dirty="0"/>
              <a:t>Vision</a:t>
            </a:r>
          </a:p>
        </p:txBody>
      </p:sp>
      <p:sp>
        <p:nvSpPr>
          <p:cNvPr id="19" name="TextBox 18"/>
          <p:cNvSpPr txBox="1"/>
          <p:nvPr/>
        </p:nvSpPr>
        <p:spPr>
          <a:xfrm>
            <a:off x="546847" y="4909806"/>
            <a:ext cx="7386033" cy="1569660"/>
          </a:xfrm>
          <a:prstGeom prst="rect">
            <a:avLst/>
          </a:prstGeom>
          <a:noFill/>
        </p:spPr>
        <p:txBody>
          <a:bodyPr wrap="square" rtlCol="0">
            <a:spAutoFit/>
          </a:bodyPr>
          <a:lstStyle/>
          <a:p>
            <a:r>
              <a:rPr lang="en-IN" sz="2400" dirty="0"/>
              <a:t>Summary of what is in the image, tags for image content, adult type assessment content, location of faces, age of the person, dominant colours in the image</a:t>
            </a:r>
          </a:p>
        </p:txBody>
      </p:sp>
      <p:grpSp>
        <p:nvGrpSpPr>
          <p:cNvPr id="24" name="Group 23"/>
          <p:cNvGrpSpPr/>
          <p:nvPr/>
        </p:nvGrpSpPr>
        <p:grpSpPr>
          <a:xfrm>
            <a:off x="4694237" y="444022"/>
            <a:ext cx="7408763" cy="6366545"/>
            <a:chOff x="4694237" y="444022"/>
            <a:chExt cx="7408763" cy="6366545"/>
          </a:xfrm>
        </p:grpSpPr>
        <p:pic>
          <p:nvPicPr>
            <p:cNvPr id="20" name="Picture 19"/>
            <p:cNvPicPr>
              <a:picLocks noChangeAspect="1"/>
            </p:cNvPicPr>
            <p:nvPr/>
          </p:nvPicPr>
          <p:blipFill>
            <a:blip r:embed="rId3"/>
            <a:stretch>
              <a:fillRect/>
            </a:stretch>
          </p:blipFill>
          <p:spPr>
            <a:xfrm>
              <a:off x="4694237" y="444022"/>
              <a:ext cx="3608944" cy="2763205"/>
            </a:xfrm>
            <a:prstGeom prst="rect">
              <a:avLst/>
            </a:prstGeom>
          </p:spPr>
        </p:pic>
        <p:pic>
          <p:nvPicPr>
            <p:cNvPr id="21" name="Picture 20"/>
            <p:cNvPicPr>
              <a:picLocks noChangeAspect="1"/>
            </p:cNvPicPr>
            <p:nvPr/>
          </p:nvPicPr>
          <p:blipFill>
            <a:blip r:embed="rId4"/>
            <a:stretch>
              <a:fillRect/>
            </a:stretch>
          </p:blipFill>
          <p:spPr>
            <a:xfrm>
              <a:off x="8641599" y="455925"/>
              <a:ext cx="3461401" cy="2795494"/>
            </a:xfrm>
            <a:prstGeom prst="rect">
              <a:avLst/>
            </a:prstGeom>
          </p:spPr>
        </p:pic>
        <p:pic>
          <p:nvPicPr>
            <p:cNvPr id="22" name="Picture 21"/>
            <p:cNvPicPr>
              <a:picLocks noChangeAspect="1"/>
            </p:cNvPicPr>
            <p:nvPr/>
          </p:nvPicPr>
          <p:blipFill>
            <a:blip r:embed="rId5"/>
            <a:stretch>
              <a:fillRect/>
            </a:stretch>
          </p:blipFill>
          <p:spPr>
            <a:xfrm>
              <a:off x="8659346" y="3318887"/>
              <a:ext cx="3225970" cy="2426370"/>
            </a:xfrm>
            <a:prstGeom prst="rect">
              <a:avLst/>
            </a:prstGeom>
          </p:spPr>
        </p:pic>
        <p:pic>
          <p:nvPicPr>
            <p:cNvPr id="23" name="Picture 22"/>
            <p:cNvPicPr>
              <a:picLocks noChangeAspect="1"/>
            </p:cNvPicPr>
            <p:nvPr/>
          </p:nvPicPr>
          <p:blipFill>
            <a:blip r:embed="rId6"/>
            <a:stretch>
              <a:fillRect/>
            </a:stretch>
          </p:blipFill>
          <p:spPr>
            <a:xfrm>
              <a:off x="8682080" y="5678294"/>
              <a:ext cx="3032872" cy="1132273"/>
            </a:xfrm>
            <a:prstGeom prst="rect">
              <a:avLst/>
            </a:prstGeom>
          </p:spPr>
        </p:pic>
      </p:grpSp>
      <p:sp>
        <p:nvSpPr>
          <p:cNvPr id="25" name="TextBox 24"/>
          <p:cNvSpPr txBox="1"/>
          <p:nvPr/>
        </p:nvSpPr>
        <p:spPr>
          <a:xfrm>
            <a:off x="540509" y="4892261"/>
            <a:ext cx="7386033" cy="830997"/>
          </a:xfrm>
          <a:prstGeom prst="rect">
            <a:avLst/>
          </a:prstGeom>
          <a:noFill/>
        </p:spPr>
        <p:txBody>
          <a:bodyPr wrap="square" rtlCol="0">
            <a:spAutoFit/>
          </a:bodyPr>
          <a:lstStyle/>
          <a:p>
            <a:r>
              <a:rPr lang="en-IN" sz="2400" dirty="0"/>
              <a:t>Detect and filter out content undesirable to you individuals, groups or organizations.</a:t>
            </a:r>
          </a:p>
        </p:txBody>
      </p:sp>
      <p:sp>
        <p:nvSpPr>
          <p:cNvPr id="27" name="TextBox 26"/>
          <p:cNvSpPr txBox="1"/>
          <p:nvPr/>
        </p:nvSpPr>
        <p:spPr>
          <a:xfrm>
            <a:off x="546847" y="4909806"/>
            <a:ext cx="7386033" cy="830997"/>
          </a:xfrm>
          <a:prstGeom prst="rect">
            <a:avLst/>
          </a:prstGeom>
          <a:noFill/>
        </p:spPr>
        <p:txBody>
          <a:bodyPr wrap="square" rtlCol="0">
            <a:spAutoFit/>
          </a:bodyPr>
          <a:lstStyle/>
          <a:p>
            <a:r>
              <a:rPr lang="en-IN" sz="2400" dirty="0"/>
              <a:t>Confidence rating for major emotions after also locating faces in an image</a:t>
            </a:r>
          </a:p>
        </p:txBody>
      </p:sp>
      <p:grpSp>
        <p:nvGrpSpPr>
          <p:cNvPr id="5" name="Group 4"/>
          <p:cNvGrpSpPr/>
          <p:nvPr/>
        </p:nvGrpSpPr>
        <p:grpSpPr>
          <a:xfrm>
            <a:off x="4694237" y="455925"/>
            <a:ext cx="7191079" cy="3833055"/>
            <a:chOff x="4694237" y="455925"/>
            <a:chExt cx="7191079" cy="3833055"/>
          </a:xfrm>
        </p:grpSpPr>
        <p:pic>
          <p:nvPicPr>
            <p:cNvPr id="15" name="Picture 14"/>
            <p:cNvPicPr>
              <a:picLocks noChangeAspect="1"/>
            </p:cNvPicPr>
            <p:nvPr/>
          </p:nvPicPr>
          <p:blipFill>
            <a:blip r:embed="rId7"/>
            <a:stretch>
              <a:fillRect/>
            </a:stretch>
          </p:blipFill>
          <p:spPr>
            <a:xfrm>
              <a:off x="4694237" y="455925"/>
              <a:ext cx="3870965" cy="2583110"/>
            </a:xfrm>
            <a:prstGeom prst="rect">
              <a:avLst/>
            </a:prstGeom>
          </p:spPr>
        </p:pic>
        <p:pic>
          <p:nvPicPr>
            <p:cNvPr id="16" name="Picture 15"/>
            <p:cNvPicPr>
              <a:picLocks noChangeAspect="1"/>
            </p:cNvPicPr>
            <p:nvPr/>
          </p:nvPicPr>
          <p:blipFill rotWithShape="1">
            <a:blip r:embed="rId8"/>
            <a:srcRect r="36748"/>
            <a:stretch/>
          </p:blipFill>
          <p:spPr>
            <a:xfrm>
              <a:off x="8921454" y="455925"/>
              <a:ext cx="2963862" cy="3833055"/>
            </a:xfrm>
            <a:prstGeom prst="rect">
              <a:avLst/>
            </a:prstGeom>
          </p:spPr>
        </p:pic>
      </p:grpSp>
      <p:sp>
        <p:nvSpPr>
          <p:cNvPr id="18" name="TextBox 17"/>
          <p:cNvSpPr txBox="1"/>
          <p:nvPr/>
        </p:nvSpPr>
        <p:spPr>
          <a:xfrm>
            <a:off x="534171" y="4892261"/>
            <a:ext cx="7386033" cy="1200329"/>
          </a:xfrm>
          <a:prstGeom prst="rect">
            <a:avLst/>
          </a:prstGeom>
          <a:noFill/>
        </p:spPr>
        <p:txBody>
          <a:bodyPr wrap="square" rtlCol="0">
            <a:spAutoFit/>
          </a:bodyPr>
          <a:lstStyle/>
          <a:p>
            <a:r>
              <a:rPr lang="en-IN" sz="2400" dirty="0"/>
              <a:t>Gender, age, pose orientation, smile and facial hair, along with the position of 27 facial landmarks (for example, eyebrow position, nose position, lips, etc).</a:t>
            </a:r>
          </a:p>
        </p:txBody>
      </p:sp>
      <p:sp>
        <p:nvSpPr>
          <p:cNvPr id="26" name="TextBox 25"/>
          <p:cNvSpPr txBox="1"/>
          <p:nvPr/>
        </p:nvSpPr>
        <p:spPr>
          <a:xfrm>
            <a:off x="556905" y="4878182"/>
            <a:ext cx="7386033" cy="830997"/>
          </a:xfrm>
          <a:prstGeom prst="rect">
            <a:avLst/>
          </a:prstGeom>
          <a:noFill/>
        </p:spPr>
        <p:txBody>
          <a:bodyPr wrap="square" rtlCol="0">
            <a:spAutoFit/>
          </a:bodyPr>
          <a:lstStyle/>
          <a:p>
            <a:r>
              <a:rPr lang="en-IN" sz="2400" dirty="0"/>
              <a:t>Stabilize video, track multiple faces over time, do motion detection and generate thumbnails</a:t>
            </a:r>
          </a:p>
        </p:txBody>
      </p:sp>
    </p:spTree>
    <p:extLst>
      <p:ext uri="{BB962C8B-B14F-4D97-AF65-F5344CB8AC3E}">
        <p14:creationId xmlns:p14="http://schemas.microsoft.com/office/powerpoint/2010/main" val="178220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par>
                                <p:cTn id="18" presetID="1" presetClass="exit" presetSubtype="0" fill="hold" nodeType="withEffect">
                                  <p:stCondLst>
                                    <p:cond delay="0"/>
                                  </p:stCondLst>
                                  <p:childTnLst>
                                    <p:set>
                                      <p:cBhvr>
                                        <p:cTn id="19" dur="1" fill="hold">
                                          <p:stCondLst>
                                            <p:cond delay="0"/>
                                          </p:stCondLst>
                                        </p:cTn>
                                        <p:tgtEl>
                                          <p:spTgt spid="24"/>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9"/>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childTnLst>
                                </p:cTn>
                              </p:par>
                              <p:par>
                                <p:cTn id="29" presetID="1" presetClass="exit" presetSubtype="0" fill="hold" grpId="1"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cTn>
                              </p:par>
                              <p:par>
                                <p:cTn id="40" presetID="1" presetClass="exit" presetSubtype="0" fill="hold" grpId="1" nodeType="withEffect">
                                  <p:stCondLst>
                                    <p:cond delay="0"/>
                                  </p:stCondLst>
                                  <p:childTnLst>
                                    <p:set>
                                      <p:cBhvr>
                                        <p:cTn id="41" dur="1" fill="hold">
                                          <p:stCondLst>
                                            <p:cond delay="0"/>
                                          </p:stCondLst>
                                        </p:cTn>
                                        <p:tgtEl>
                                          <p:spTgt spid="27"/>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500"/>
                                        <p:tgtEl>
                                          <p:spTgt spid="2">
                                            <p:txEl>
                                              <p:pRg st="4" end="4"/>
                                            </p:txEl>
                                          </p:spTgt>
                                        </p:tgtEl>
                                      </p:cBhvr>
                                    </p:animEffect>
                                  </p:childTnLst>
                                </p:cTn>
                              </p:par>
                              <p:par>
                                <p:cTn id="49" presetID="1" presetClass="exit" presetSubtype="0" fill="hold" nodeType="withEffect">
                                  <p:stCondLst>
                                    <p:cond delay="0"/>
                                  </p:stCondLst>
                                  <p:childTnLst>
                                    <p:set>
                                      <p:cBhvr>
                                        <p:cTn id="50" dur="1" fill="hold">
                                          <p:stCondLst>
                                            <p:cond delay="0"/>
                                          </p:stCondLst>
                                        </p:cTn>
                                        <p:tgtEl>
                                          <p:spTgt spid="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8"/>
                                        </p:tgtEl>
                                        <p:attrNameLst>
                                          <p:attrName>style.visibility</p:attrName>
                                        </p:attrNameLst>
                                      </p:cBhvr>
                                      <p:to>
                                        <p:strVal val="hidden"/>
                                      </p:to>
                                    </p:se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5" grpId="0"/>
      <p:bldP spid="25" grpId="1"/>
      <p:bldP spid="27" grpId="0"/>
      <p:bldP spid="27" grpId="1"/>
      <p:bldP spid="18" grpId="0"/>
      <p:bldP spid="18" grpId="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81F81DC5BEF84096615F0BA9929F51" ma:contentTypeVersion="2" ma:contentTypeDescription="Create a new document." ma:contentTypeScope="" ma:versionID="0a5f5797e8191b0eb0c5e3098c4ac85f">
  <xsd:schema xmlns:xsd="http://www.w3.org/2001/XMLSchema" xmlns:xs="http://www.w3.org/2001/XMLSchema" xmlns:p="http://schemas.microsoft.com/office/2006/metadata/properties" xmlns:ns2="6572b90b-9a27-40e9-bbdc-d32d2d31ad39" targetNamespace="http://schemas.microsoft.com/office/2006/metadata/properties" ma:root="true" ma:fieldsID="f46122011700eca45fa8c383875aacad" ns2:_="">
    <xsd:import namespace="6572b90b-9a27-40e9-bbdc-d32d2d31ad39"/>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72b90b-9a27-40e9-bbdc-d32d2d31ad3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3D9159-1EB3-42F9-9A64-6E0200587652}">
  <ds:schemaRefs>
    <ds:schemaRef ds:uri="http://schemas.microsoft.com/sharepoint/v3/contenttype/forms"/>
  </ds:schemaRefs>
</ds:datastoreItem>
</file>

<file path=customXml/itemProps2.xml><?xml version="1.0" encoding="utf-8"?>
<ds:datastoreItem xmlns:ds="http://schemas.openxmlformats.org/officeDocument/2006/customXml" ds:itemID="{1571132C-3358-4741-BAB2-A58FBA8206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72b90b-9a27-40e9-bbdc-d32d2d31ad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7F3881-6EB3-4E38-8DD5-FEAF14887EA9}">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6572b90b-9a27-40e9-bbdc-d32d2d31ad39"/>
    <ds:schemaRef ds:uri="http://www.w3.org/XML/1998/namespace"/>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1173</TotalTime>
  <Words>2264</Words>
  <Application>Microsoft Office PowerPoint</Application>
  <PresentationFormat>Widescreen</PresentationFormat>
  <Paragraphs>177</Paragraphs>
  <Slides>18</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Segoe UI</vt:lpstr>
      <vt:lpstr>Montserrat</vt:lpstr>
      <vt:lpstr>Lato</vt:lpstr>
      <vt:lpstr>Calibri</vt:lpstr>
      <vt:lpstr>Times New Roman</vt:lpstr>
      <vt:lpstr>Office Theme</vt:lpstr>
      <vt:lpstr>Introduction to Cognitive Services</vt:lpstr>
      <vt:lpstr>Agenda</vt:lpstr>
      <vt:lpstr>Cognition</vt:lpstr>
      <vt:lpstr>What are Cognitive Services?</vt:lpstr>
      <vt:lpstr>Case Study</vt:lpstr>
      <vt:lpstr>PowerPoint Presentation</vt:lpstr>
      <vt:lpstr>Case Study – Details ….</vt:lpstr>
      <vt:lpstr>Types of Cognitive Services</vt:lpstr>
      <vt:lpstr>Vision</vt:lpstr>
      <vt:lpstr>Speech</vt:lpstr>
      <vt:lpstr>Language</vt:lpstr>
      <vt:lpstr>Knowledge</vt:lpstr>
      <vt:lpstr>Search</vt:lpstr>
      <vt:lpstr>REST/JSON-based Services</vt:lpstr>
      <vt:lpstr>Demo</vt:lpstr>
      <vt:lpstr>Summary</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Sriram Hariharan</dc:creator>
  <cp:lastModifiedBy>Kuppurasu Nagaraj</cp:lastModifiedBy>
  <cp:revision>105</cp:revision>
  <dcterms:created xsi:type="dcterms:W3CDTF">2016-04-19T12:30:53Z</dcterms:created>
  <dcterms:modified xsi:type="dcterms:W3CDTF">2017-10-03T11:51:51Z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0x0101001E81F81DC5BEF84096615F0BA9929F51</vt:lpwstr>
  </property>
</Properties>
</file>