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4" r:id="rId5"/>
    <p:sldId id="273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71" r:id="rId17"/>
    <p:sldId id="272" r:id="rId18"/>
  </p:sldIdLst>
  <p:sldSz cx="12192000" cy="6858000"/>
  <p:notesSz cx="6858000" cy="9144000"/>
  <p:embeddedFontLst>
    <p:embeddedFont>
      <p:font typeface="Segoe UI" panose="020B0502040204020203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50" charset="0"/>
      <p:regular r:id="rId25"/>
      <p:bold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5FE"/>
    <a:srgbClr val="F8F8F8"/>
    <a:srgbClr val="006FA6"/>
    <a:srgbClr val="E6E6E6"/>
    <a:srgbClr val="666666"/>
    <a:srgbClr val="33363B"/>
    <a:srgbClr val="12A7E1"/>
    <a:srgbClr val="4EC1B2"/>
    <a:srgbClr val="FF9D4C"/>
    <a:srgbClr val="F97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443" autoAdjust="0"/>
  </p:normalViewPr>
  <p:slideViewPr>
    <p:cSldViewPr snapToGrid="0">
      <p:cViewPr varScale="1">
        <p:scale>
          <a:sx n="92" d="100"/>
          <a:sy n="92" d="100"/>
        </p:scale>
        <p:origin x="54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F37ED-90F5-4EAF-98A6-55B7F0E1EFCE}" type="datetimeFigureOut">
              <a:rPr lang="en-IN" smtClean="0"/>
              <a:t>03-10-2017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1C63-4A19-4F29-92CF-3B41E46C3E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31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C237-54E6-445A-A7FA-512DE34CCA1B}" type="datetimeFigureOut">
              <a:rPr lang="en-IN" smtClean="0"/>
              <a:t>03-10-2017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EEA90-197E-479D-89C5-AF38B411E3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59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10/3/2017 5:22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9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EEA90-197E-479D-89C5-AF38B411E332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702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50875" y="653143"/>
            <a:ext cx="199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rgbClr val="EE78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PRESENTS</a:t>
            </a:r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1100097" y="3208333"/>
            <a:ext cx="2509200" cy="2507576"/>
            <a:chOff x="1118723" y="2803638"/>
            <a:chExt cx="2509200" cy="2507576"/>
          </a:xfrm>
        </p:grpSpPr>
        <p:sp>
          <p:nvSpPr>
            <p:cNvPr id="45" name="Donut 44"/>
            <p:cNvSpPr/>
            <p:nvPr/>
          </p:nvSpPr>
          <p:spPr>
            <a:xfrm>
              <a:off x="1118723" y="2803638"/>
              <a:ext cx="2509200" cy="2507576"/>
            </a:xfrm>
            <a:prstGeom prst="donut">
              <a:avLst>
                <a:gd name="adj" fmla="val 12578"/>
              </a:avLst>
            </a:prstGeom>
            <a:solidFill>
              <a:srgbClr val="EE78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6" name="Donut 45"/>
            <p:cNvSpPr/>
            <p:nvPr userDrawn="1"/>
          </p:nvSpPr>
          <p:spPr>
            <a:xfrm>
              <a:off x="2751493" y="2892222"/>
              <a:ext cx="597600" cy="597251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" y="285596"/>
            <a:ext cx="2683310" cy="3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3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118656"/>
            <a:ext cx="12191999" cy="73934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3147" y="2084187"/>
            <a:ext cx="5552853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147" y="3878574"/>
            <a:ext cx="555285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6997" y="6311820"/>
            <a:ext cx="2346579" cy="3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97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D173E30-8D43-43BA-9C8B-0C6B0D93C55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Title 1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6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4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3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1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9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49" y="146761"/>
            <a:ext cx="1394902" cy="1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9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7606"/>
            <a:ext cx="105156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D173E30-8D43-43BA-9C8B-0C6B0D93C55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101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194" y="2009661"/>
            <a:ext cx="11379614" cy="1792836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solidFill>
                  <a:schemeClr val="tx1"/>
                </a:solidFill>
                <a:ea typeface="Lato" panose="020F0502020204030203" pitchFamily="34" charset="0"/>
              </a:rPr>
              <a:t>Introduction to Azure Bot Framework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sz="2800" dirty="0" err="1">
                <a:solidFill>
                  <a:schemeClr val="tx1"/>
                </a:solidFill>
                <a:ea typeface="Lato" panose="020F0502020204030203" pitchFamily="34" charset="0"/>
              </a:rPr>
              <a:t>Umamaheswaran</a:t>
            </a:r>
            <a:r>
              <a:rPr lang="en-IN" sz="2800" dirty="0">
                <a:solidFill>
                  <a:schemeClr val="tx1"/>
                </a:solidFill>
                <a:ea typeface="Lato" panose="020F0502020204030203" pitchFamily="34" charset="0"/>
              </a:rPr>
              <a:t> (UMW360)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7606"/>
            <a:ext cx="5634789" cy="4689357"/>
          </a:xfrm>
        </p:spPr>
        <p:txBody>
          <a:bodyPr/>
          <a:lstStyle/>
          <a:p>
            <a:r>
              <a:rPr lang="en-US" dirty="0"/>
              <a:t>Bot framework SDK for .NET</a:t>
            </a:r>
          </a:p>
          <a:p>
            <a:r>
              <a:rPr lang="en-US" dirty="0"/>
              <a:t>Bot framework SDK for node.js</a:t>
            </a:r>
          </a:p>
          <a:p>
            <a:r>
              <a:rPr lang="en-US" dirty="0"/>
              <a:t>Emulator</a:t>
            </a:r>
          </a:p>
          <a:p>
            <a:r>
              <a:rPr lang="en-US" dirty="0"/>
              <a:t>Azure(or any website) for hosting</a:t>
            </a:r>
          </a:p>
          <a:p>
            <a:r>
              <a:rPr lang="en-US" dirty="0"/>
              <a:t>Registration portal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269242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Cognitive Services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36710"/>
              </p:ext>
            </p:extLst>
          </p:nvPr>
        </p:nvGraphicFramePr>
        <p:xfrm>
          <a:off x="0" y="1291192"/>
          <a:ext cx="2473036" cy="556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73036">
                  <a:extLst>
                    <a:ext uri="{9D8B030D-6E8A-4147-A177-3AD203B41FA5}">
                      <a16:colId xmlns:a16="http://schemas.microsoft.com/office/drawing/2014/main" val="3175628229"/>
                    </a:ext>
                  </a:extLst>
                </a:gridCol>
              </a:tblGrid>
              <a:tr h="6958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88671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Computer 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21092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Content Moderator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613043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Emotion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844905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413246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Video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91817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689115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9961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87196"/>
              </p:ext>
            </p:extLst>
          </p:nvPr>
        </p:nvGraphicFramePr>
        <p:xfrm>
          <a:off x="2473036" y="1291192"/>
          <a:ext cx="2473036" cy="556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036">
                  <a:extLst>
                    <a:ext uri="{9D8B030D-6E8A-4147-A177-3AD203B41FA5}">
                      <a16:colId xmlns:a16="http://schemas.microsoft.com/office/drawing/2014/main" val="3175628229"/>
                    </a:ext>
                  </a:extLst>
                </a:gridCol>
              </a:tblGrid>
              <a:tr h="6958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88671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Bing</a:t>
                      </a:r>
                      <a:r>
                        <a:rPr lang="en-US" baseline="0" dirty="0"/>
                        <a:t> Speech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21092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Custom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613043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844905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413246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Recognition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91817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689115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9961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433445"/>
              </p:ext>
            </p:extLst>
          </p:nvPr>
        </p:nvGraphicFramePr>
        <p:xfrm>
          <a:off x="4856299" y="1293911"/>
          <a:ext cx="2473036" cy="55668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3036">
                  <a:extLst>
                    <a:ext uri="{9D8B030D-6E8A-4147-A177-3AD203B41FA5}">
                      <a16:colId xmlns:a16="http://schemas.microsoft.com/office/drawing/2014/main" val="3175628229"/>
                    </a:ext>
                  </a:extLst>
                </a:gridCol>
              </a:tblGrid>
              <a:tr h="6958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88671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Bing</a:t>
                      </a:r>
                      <a:r>
                        <a:rPr lang="en-US" baseline="0" dirty="0"/>
                        <a:t> Spell Check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21092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Language Understanding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613043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Linguistic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844905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Text 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413246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Translator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91817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 err="1"/>
                        <a:t>WebLM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689115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9961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87144"/>
              </p:ext>
            </p:extLst>
          </p:nvPr>
        </p:nvGraphicFramePr>
        <p:xfrm>
          <a:off x="7329335" y="1291192"/>
          <a:ext cx="2473036" cy="5566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73036">
                  <a:extLst>
                    <a:ext uri="{9D8B030D-6E8A-4147-A177-3AD203B41FA5}">
                      <a16:colId xmlns:a16="http://schemas.microsoft.com/office/drawing/2014/main" val="3175628229"/>
                    </a:ext>
                  </a:extLst>
                </a:gridCol>
              </a:tblGrid>
              <a:tr h="6958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88671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Academic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21092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Entity</a:t>
                      </a:r>
                      <a:r>
                        <a:rPr lang="en-US" baseline="0" dirty="0"/>
                        <a:t> linking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613043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Knowledge Exploration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844905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 err="1"/>
                        <a:t>QnA</a:t>
                      </a:r>
                      <a:r>
                        <a:rPr lang="en-US" dirty="0"/>
                        <a:t> Maker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413246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91817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689115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9961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345390"/>
              </p:ext>
            </p:extLst>
          </p:nvPr>
        </p:nvGraphicFramePr>
        <p:xfrm>
          <a:off x="9802371" y="1291192"/>
          <a:ext cx="2473036" cy="55668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3036">
                  <a:extLst>
                    <a:ext uri="{9D8B030D-6E8A-4147-A177-3AD203B41FA5}">
                      <a16:colId xmlns:a16="http://schemas.microsoft.com/office/drawing/2014/main" val="3175628229"/>
                    </a:ext>
                  </a:extLst>
                </a:gridCol>
              </a:tblGrid>
              <a:tr h="6958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88671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Bing Autosuggest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21092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Bing Image 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613043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Bing News 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844905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Bing Video 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413246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r>
                        <a:rPr lang="en-US" dirty="0"/>
                        <a:t>Bing Web</a:t>
                      </a:r>
                      <a:r>
                        <a:rPr lang="en-US" baseline="0" dirty="0"/>
                        <a:t> Search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91817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689115"/>
                  </a:ext>
                </a:extLst>
              </a:tr>
              <a:tr h="6958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99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62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34126"/>
            <a:ext cx="10515600" cy="3842837"/>
          </a:xfrm>
        </p:spPr>
        <p:txBody>
          <a:bodyPr/>
          <a:lstStyle/>
          <a:p>
            <a:pPr marL="571500" indent="-571500"/>
            <a:r>
              <a:rPr lang="en-US" dirty="0"/>
              <a:t>For an app, LUIS deals in a number of “Intents“ &amp; “Entities”</a:t>
            </a:r>
          </a:p>
          <a:p>
            <a:pPr marL="571500" indent="-571500"/>
            <a:r>
              <a:rPr lang="en-US" dirty="0"/>
              <a:t>Trained with a number of “Utterances” for each intent with Entity placement.</a:t>
            </a:r>
          </a:p>
          <a:p>
            <a:pPr marL="571500" indent="-571500"/>
            <a:r>
              <a:rPr lang="en-US" dirty="0"/>
              <a:t>Determines with a degree of confidence which intent was meant from a given phrase</a:t>
            </a:r>
          </a:p>
          <a:p>
            <a:pPr marL="571500" indent="-571500"/>
            <a:r>
              <a:rPr lang="en-US" dirty="0"/>
              <a:t>Provides the Intent and extracted Entities to application</a:t>
            </a:r>
          </a:p>
          <a:p>
            <a:pPr marL="571500" indent="-571500"/>
            <a:r>
              <a:rPr lang="en-US" dirty="0"/>
              <a:t>Developer can see stats on Intents selected by LUIS over time and can guide the training based on actual user utterances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0230" y="1383452"/>
            <a:ext cx="6868675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“Language Understanding Intelligence Services”</a:t>
            </a:r>
          </a:p>
        </p:txBody>
      </p:sp>
    </p:spTree>
    <p:extLst>
      <p:ext uri="{BB962C8B-B14F-4D97-AF65-F5344CB8AC3E}">
        <p14:creationId xmlns:p14="http://schemas.microsoft.com/office/powerpoint/2010/main" val="384727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13</a:t>
            </a:fld>
            <a:endParaRPr lang="en-I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5826759" cy="8996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69240" y="1189176"/>
            <a:ext cx="11494392" cy="35825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200"/>
              <a:t>Messaging has become a dominate for of communication</a:t>
            </a:r>
          </a:p>
          <a:p>
            <a:pPr marL="571500" indent="-571500"/>
            <a:r>
              <a:rPr lang="en-US" sz="3200"/>
              <a:t>There a significant cost saving, efficiency and user connection benefits to using bots</a:t>
            </a:r>
          </a:p>
          <a:p>
            <a:pPr marL="571500" indent="-571500"/>
            <a:r>
              <a:rPr lang="en-US" sz="3200"/>
              <a:t>The bot framework enables bots to be built in several languages, be hosted in many places and appear in many channels</a:t>
            </a:r>
          </a:p>
          <a:p>
            <a:pPr marL="571500" indent="-571500"/>
            <a:r>
              <a:rPr lang="en-US" sz="3200"/>
              <a:t>Cognitive services bring significant power to the framework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0188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14</a:t>
            </a:fld>
            <a:endParaRPr lang="en-I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5826759" cy="8996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/>
              <a:t>Resources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69240" y="2031817"/>
            <a:ext cx="8652338" cy="19344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dev.botframework.com</a:t>
            </a:r>
          </a:p>
          <a:p>
            <a:r>
              <a:rPr lang="en-US"/>
              <a:t>microsoft.com/cognitive-services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9384"/>
            <a:ext cx="10515600" cy="904117"/>
          </a:xfrm>
        </p:spPr>
        <p:txBody>
          <a:bodyPr/>
          <a:lstStyle/>
          <a:p>
            <a:r>
              <a:rPr lang="en-US" dirty="0"/>
              <a:t>Conversation as a platform - </a:t>
            </a:r>
            <a:r>
              <a:rPr lang="en-US" dirty="0" err="1"/>
              <a:t>CaaP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641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7606"/>
            <a:ext cx="4198033" cy="4689357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Monthly active users of the top 4 messaging apps surpassed monthly active social network app users in Q1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Messaging is 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33" y="1172835"/>
            <a:ext cx="7148734" cy="56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3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just search query results</a:t>
            </a:r>
          </a:p>
          <a:p>
            <a:r>
              <a:rPr lang="en-US" dirty="0"/>
              <a:t>Act as agent for user</a:t>
            </a:r>
          </a:p>
          <a:p>
            <a:r>
              <a:rPr lang="en-US" dirty="0"/>
              <a:t>Translate user intent</a:t>
            </a:r>
          </a:p>
          <a:p>
            <a:r>
              <a:rPr lang="en-US" dirty="0"/>
              <a:t>Perform actions</a:t>
            </a:r>
          </a:p>
          <a:p>
            <a:r>
              <a:rPr lang="en-US" dirty="0"/>
              <a:t>Combine data from multiple sources</a:t>
            </a:r>
          </a:p>
          <a:p>
            <a:r>
              <a:rPr lang="en-US" dirty="0"/>
              <a:t>Maintain dialog context</a:t>
            </a:r>
          </a:p>
          <a:p>
            <a:r>
              <a:rPr lang="en-US" dirty="0"/>
              <a:t>May exhibit personality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 or not?</a:t>
            </a:r>
          </a:p>
        </p:txBody>
      </p:sp>
    </p:spTree>
    <p:extLst>
      <p:ext uri="{BB962C8B-B14F-4D97-AF65-F5344CB8AC3E}">
        <p14:creationId xmlns:p14="http://schemas.microsoft.com/office/powerpoint/2010/main" val="36532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799973"/>
            <a:ext cx="4300022" cy="169221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65% of smart phone owners already use voice assistants on their phone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3791215"/>
            <a:ext cx="4466216" cy="203440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80% of executives believe artificial intelligence improves worker performance and create jobs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4416" y="1799973"/>
            <a:ext cx="6049384" cy="12926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By 2018, at least 50% of the newest versions of enterprise software products will include some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CaaP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-based capabilities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6089" y="3937130"/>
            <a:ext cx="6049384" cy="12926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By 2020, at least 80% of new enterprise application releases will make reasonably strong use of chat bots</a:t>
            </a:r>
          </a:p>
        </p:txBody>
      </p:sp>
    </p:spTree>
    <p:extLst>
      <p:ext uri="{BB962C8B-B14F-4D97-AF65-F5344CB8AC3E}">
        <p14:creationId xmlns:p14="http://schemas.microsoft.com/office/powerpoint/2010/main" val="35963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US" dirty="0"/>
              <a:t>Engage with the chat-generation</a:t>
            </a:r>
          </a:p>
          <a:p>
            <a:pPr marL="571500" indent="-571500"/>
            <a:r>
              <a:rPr lang="en-US" dirty="0"/>
              <a:t>Lowered business cost to serve internally and externally</a:t>
            </a:r>
          </a:p>
          <a:p>
            <a:pPr marL="571500" indent="-571500"/>
            <a:r>
              <a:rPr lang="en-US" dirty="0"/>
              <a:t>Improved resource focus on other tasks</a:t>
            </a:r>
          </a:p>
          <a:p>
            <a:pPr marL="571500" indent="-571500"/>
            <a:r>
              <a:rPr lang="en-US" dirty="0"/>
              <a:t>More quickly connect users with information and services</a:t>
            </a:r>
          </a:p>
          <a:p>
            <a:pPr marL="571500" indent="-571500"/>
            <a:r>
              <a:rPr lang="en-US" dirty="0"/>
              <a:t>Act as a friendly navigator for legacy or cumbersome data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Benefits</a:t>
            </a:r>
          </a:p>
        </p:txBody>
      </p:sp>
    </p:spTree>
    <p:extLst>
      <p:ext uri="{BB962C8B-B14F-4D97-AF65-F5344CB8AC3E}">
        <p14:creationId xmlns:p14="http://schemas.microsoft.com/office/powerpoint/2010/main" val="328774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Momentum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17617" y="1539032"/>
            <a:ext cx="2011680" cy="201168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800 M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36906" y="4344670"/>
            <a:ext cx="2011680" cy="201168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55,000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23464" y="1539032"/>
            <a:ext cx="2011680" cy="201168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67,000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223464" y="4344670"/>
            <a:ext cx="2011680" cy="201168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15,000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9297" y="1652965"/>
            <a:ext cx="3728925" cy="16250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Monthly active WeChat users,200M with credit cards linked to their accounts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4445" y="1871430"/>
            <a:ext cx="3415888" cy="12926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Developers on Microsoft Bot Framework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44445" y="4870378"/>
            <a:ext cx="3415888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Skills in the amazon Alexa store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9297" y="4731290"/>
            <a:ext cx="3415888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Bot developers on Facebook</a:t>
            </a:r>
          </a:p>
        </p:txBody>
      </p:sp>
    </p:spTree>
    <p:extLst>
      <p:ext uri="{BB962C8B-B14F-4D97-AF65-F5344CB8AC3E}">
        <p14:creationId xmlns:p14="http://schemas.microsoft.com/office/powerpoint/2010/main" val="131652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Expedia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30" y="1545846"/>
            <a:ext cx="25717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5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they live?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76" y="4380302"/>
            <a:ext cx="16002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329" y="4408611"/>
            <a:ext cx="1600200" cy="1607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199" y="4285881"/>
            <a:ext cx="1593507" cy="158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726" y="1636648"/>
            <a:ext cx="16002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06" y="1636648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81" y="1636648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4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1F81DC5BEF84096615F0BA9929F51" ma:contentTypeVersion="2" ma:contentTypeDescription="Create a new document." ma:contentTypeScope="" ma:versionID="0a5f5797e8191b0eb0c5e3098c4ac85f">
  <xsd:schema xmlns:xsd="http://www.w3.org/2001/XMLSchema" xmlns:xs="http://www.w3.org/2001/XMLSchema" xmlns:p="http://schemas.microsoft.com/office/2006/metadata/properties" xmlns:ns2="6572b90b-9a27-40e9-bbdc-d32d2d31ad39" targetNamespace="http://schemas.microsoft.com/office/2006/metadata/properties" ma:root="true" ma:fieldsID="f46122011700eca45fa8c383875aacad" ns2:_="">
    <xsd:import namespace="6572b90b-9a27-40e9-bbdc-d32d2d31ad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2b90b-9a27-40e9-bbdc-d32d2d31ad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3D9159-1EB3-42F9-9A64-6E0200587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71132C-3358-4741-BAB2-A58FBA820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72b90b-9a27-40e9-bbdc-d32d2d31ad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7F3881-6EB3-4E38-8DD5-FEAF14887EA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572b90b-9a27-40e9-bbdc-d32d2d31ad39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489</Words>
  <Application>Microsoft Office PowerPoint</Application>
  <PresentationFormat>Widescreen</PresentationFormat>
  <Paragraphs>112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Segoe UI</vt:lpstr>
      <vt:lpstr>Montserrat</vt:lpstr>
      <vt:lpstr>Lato</vt:lpstr>
      <vt:lpstr>Calibri</vt:lpstr>
      <vt:lpstr>Office Theme</vt:lpstr>
      <vt:lpstr>Introduction to Azure Bot Framework</vt:lpstr>
      <vt:lpstr>Conversation as a platform - CaaP</vt:lpstr>
      <vt:lpstr>Messaging is King</vt:lpstr>
      <vt:lpstr>Bot or not?</vt:lpstr>
      <vt:lpstr>Forecasts</vt:lpstr>
      <vt:lpstr>Potential Benefits</vt:lpstr>
      <vt:lpstr>Industry Momentum</vt:lpstr>
      <vt:lpstr>Expedia</vt:lpstr>
      <vt:lpstr>Where do they live?</vt:lpstr>
      <vt:lpstr>Tools</vt:lpstr>
      <vt:lpstr>The Cognitive Services</vt:lpstr>
      <vt:lpstr>LUIS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Sriram Hariharan</dc:creator>
  <cp:lastModifiedBy>Kuppurasu Nagaraj</cp:lastModifiedBy>
  <cp:revision>106</cp:revision>
  <dcterms:created xsi:type="dcterms:W3CDTF">2016-04-19T12:30:53Z</dcterms:created>
  <dcterms:modified xsi:type="dcterms:W3CDTF">2017-10-03T11:52:29Z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0x0101001E81F81DC5BEF84096615F0BA9929F51</vt:lpwstr>
  </property>
</Properties>
</file>